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75"/>
  </p:notesMasterIdLst>
  <p:sldIdLst>
    <p:sldId id="343" r:id="rId3"/>
    <p:sldId id="256" r:id="rId4"/>
    <p:sldId id="257" r:id="rId5"/>
    <p:sldId id="301" r:id="rId6"/>
    <p:sldId id="327" r:id="rId7"/>
    <p:sldId id="258" r:id="rId8"/>
    <p:sldId id="267" r:id="rId9"/>
    <p:sldId id="328" r:id="rId10"/>
    <p:sldId id="340" r:id="rId11"/>
    <p:sldId id="272" r:id="rId12"/>
    <p:sldId id="284" r:id="rId13"/>
    <p:sldId id="323" r:id="rId14"/>
    <p:sldId id="339" r:id="rId15"/>
    <p:sldId id="259" r:id="rId16"/>
    <p:sldId id="321" r:id="rId17"/>
    <p:sldId id="338" r:id="rId18"/>
    <p:sldId id="268"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330" r:id="rId33"/>
    <p:sldId id="298" r:id="rId34"/>
    <p:sldId id="269" r:id="rId35"/>
    <p:sldId id="299" r:id="rId36"/>
    <p:sldId id="325" r:id="rId37"/>
    <p:sldId id="341" r:id="rId38"/>
    <p:sldId id="304" r:id="rId39"/>
    <p:sldId id="260" r:id="rId40"/>
    <p:sldId id="331" r:id="rId41"/>
    <p:sldId id="270" r:id="rId42"/>
    <p:sldId id="322" r:id="rId43"/>
    <p:sldId id="332" r:id="rId44"/>
    <p:sldId id="264" r:id="rId45"/>
    <p:sldId id="265" r:id="rId46"/>
    <p:sldId id="275" r:id="rId47"/>
    <p:sldId id="305" r:id="rId48"/>
    <p:sldId id="333" r:id="rId49"/>
    <p:sldId id="306" r:id="rId50"/>
    <p:sldId id="307" r:id="rId51"/>
    <p:sldId id="334" r:id="rId52"/>
    <p:sldId id="266" r:id="rId53"/>
    <p:sldId id="280" r:id="rId54"/>
    <p:sldId id="308" r:id="rId55"/>
    <p:sldId id="309" r:id="rId56"/>
    <p:sldId id="310" r:id="rId57"/>
    <p:sldId id="335" r:id="rId58"/>
    <p:sldId id="311" r:id="rId59"/>
    <p:sldId id="326" r:id="rId60"/>
    <p:sldId id="324" r:id="rId61"/>
    <p:sldId id="336" r:id="rId62"/>
    <p:sldId id="312" r:id="rId63"/>
    <p:sldId id="282" r:id="rId64"/>
    <p:sldId id="313" r:id="rId65"/>
    <p:sldId id="314" r:id="rId66"/>
    <p:sldId id="316" r:id="rId67"/>
    <p:sldId id="279" r:id="rId68"/>
    <p:sldId id="317" r:id="rId69"/>
    <p:sldId id="337" r:id="rId70"/>
    <p:sldId id="276" r:id="rId71"/>
    <p:sldId id="277" r:id="rId72"/>
    <p:sldId id="315" r:id="rId73"/>
    <p:sldId id="300" r:id="rId7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99"/>
    <a:srgbClr val="FFFF00"/>
    <a:srgbClr val="6600CC"/>
    <a:srgbClr val="00FFFF"/>
    <a:srgbClr val="0000FF"/>
    <a:srgbClr val="008000"/>
    <a:srgbClr val="FF99FF"/>
    <a:srgbClr val="0066FF"/>
    <a:srgbClr val="15D9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6" autoAdjust="0"/>
    <p:restoredTop sz="95971" autoAdjust="0"/>
  </p:normalViewPr>
  <p:slideViewPr>
    <p:cSldViewPr>
      <p:cViewPr>
        <p:scale>
          <a:sx n="100" d="100"/>
          <a:sy n="100" d="100"/>
        </p:scale>
        <p:origin x="-222" y="-65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28E2C3-E27E-4B06-9309-296EBA14C16E}" type="datetimeFigureOut">
              <a:rPr lang="en-US" smtClean="0"/>
              <a:t>3/28/2018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47E011-D818-424C-B28C-812528E90590}" type="slidenum">
              <a:rPr lang="en-US" smtClean="0"/>
              <a:t>‹#›</a:t>
            </a:fld>
            <a:endParaRPr lang="en-US" dirty="0"/>
          </a:p>
        </p:txBody>
      </p:sp>
    </p:spTree>
    <p:extLst>
      <p:ext uri="{BB962C8B-B14F-4D97-AF65-F5344CB8AC3E}">
        <p14:creationId xmlns:p14="http://schemas.microsoft.com/office/powerpoint/2010/main" val="3325627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3</a:t>
            </a:fld>
            <a:endParaRPr lang="en-US" dirty="0"/>
          </a:p>
        </p:txBody>
      </p:sp>
    </p:spTree>
    <p:extLst>
      <p:ext uri="{BB962C8B-B14F-4D97-AF65-F5344CB8AC3E}">
        <p14:creationId xmlns:p14="http://schemas.microsoft.com/office/powerpoint/2010/main" val="1293648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23</a:t>
            </a:fld>
            <a:endParaRPr lang="en-US"/>
          </a:p>
        </p:txBody>
      </p:sp>
    </p:spTree>
    <p:extLst>
      <p:ext uri="{BB962C8B-B14F-4D97-AF65-F5344CB8AC3E}">
        <p14:creationId xmlns:p14="http://schemas.microsoft.com/office/powerpoint/2010/main" val="2261910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24</a:t>
            </a:fld>
            <a:endParaRPr lang="en-US"/>
          </a:p>
        </p:txBody>
      </p:sp>
    </p:spTree>
    <p:extLst>
      <p:ext uri="{BB962C8B-B14F-4D97-AF65-F5344CB8AC3E}">
        <p14:creationId xmlns:p14="http://schemas.microsoft.com/office/powerpoint/2010/main" val="2261910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25</a:t>
            </a:fld>
            <a:endParaRPr lang="en-US"/>
          </a:p>
        </p:txBody>
      </p:sp>
    </p:spTree>
    <p:extLst>
      <p:ext uri="{BB962C8B-B14F-4D97-AF65-F5344CB8AC3E}">
        <p14:creationId xmlns:p14="http://schemas.microsoft.com/office/powerpoint/2010/main" val="2261910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26</a:t>
            </a:fld>
            <a:endParaRPr lang="en-US"/>
          </a:p>
        </p:txBody>
      </p:sp>
    </p:spTree>
    <p:extLst>
      <p:ext uri="{BB962C8B-B14F-4D97-AF65-F5344CB8AC3E}">
        <p14:creationId xmlns:p14="http://schemas.microsoft.com/office/powerpoint/2010/main" val="22619109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27</a:t>
            </a:fld>
            <a:endParaRPr lang="en-US"/>
          </a:p>
        </p:txBody>
      </p:sp>
    </p:spTree>
    <p:extLst>
      <p:ext uri="{BB962C8B-B14F-4D97-AF65-F5344CB8AC3E}">
        <p14:creationId xmlns:p14="http://schemas.microsoft.com/office/powerpoint/2010/main" val="2261910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28</a:t>
            </a:fld>
            <a:endParaRPr lang="en-US"/>
          </a:p>
        </p:txBody>
      </p:sp>
    </p:spTree>
    <p:extLst>
      <p:ext uri="{BB962C8B-B14F-4D97-AF65-F5344CB8AC3E}">
        <p14:creationId xmlns:p14="http://schemas.microsoft.com/office/powerpoint/2010/main" val="2261910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47E011-D818-424C-B28C-812528E90590}" type="slidenum">
              <a:rPr lang="en-US" smtClean="0"/>
              <a:t>35</a:t>
            </a:fld>
            <a:endParaRPr lang="en-US" dirty="0"/>
          </a:p>
        </p:txBody>
      </p:sp>
    </p:spTree>
    <p:extLst>
      <p:ext uri="{BB962C8B-B14F-4D97-AF65-F5344CB8AC3E}">
        <p14:creationId xmlns:p14="http://schemas.microsoft.com/office/powerpoint/2010/main" val="1166923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44</a:t>
            </a:fld>
            <a:endParaRPr lang="en-US"/>
          </a:p>
        </p:txBody>
      </p:sp>
    </p:spTree>
    <p:extLst>
      <p:ext uri="{BB962C8B-B14F-4D97-AF65-F5344CB8AC3E}">
        <p14:creationId xmlns:p14="http://schemas.microsoft.com/office/powerpoint/2010/main" val="1293648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47E011-D818-424C-B28C-812528E90590}" type="slidenum">
              <a:rPr lang="en-US" smtClean="0"/>
              <a:t>51</a:t>
            </a:fld>
            <a:endParaRPr lang="en-US" dirty="0"/>
          </a:p>
        </p:txBody>
      </p:sp>
    </p:spTree>
    <p:extLst>
      <p:ext uri="{BB962C8B-B14F-4D97-AF65-F5344CB8AC3E}">
        <p14:creationId xmlns:p14="http://schemas.microsoft.com/office/powerpoint/2010/main" val="1905721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47E011-D818-424C-B28C-812528E90590}" type="slidenum">
              <a:rPr lang="en-US" smtClean="0"/>
              <a:t>55</a:t>
            </a:fld>
            <a:endParaRPr lang="en-US" dirty="0"/>
          </a:p>
        </p:txBody>
      </p:sp>
    </p:spTree>
    <p:extLst>
      <p:ext uri="{BB962C8B-B14F-4D97-AF65-F5344CB8AC3E}">
        <p14:creationId xmlns:p14="http://schemas.microsoft.com/office/powerpoint/2010/main" val="2451449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47E011-D818-424C-B28C-812528E90590}" type="slidenum">
              <a:rPr lang="en-US" smtClean="0"/>
              <a:t>4</a:t>
            </a:fld>
            <a:endParaRPr lang="en-US" dirty="0"/>
          </a:p>
        </p:txBody>
      </p:sp>
    </p:spTree>
    <p:extLst>
      <p:ext uri="{BB962C8B-B14F-4D97-AF65-F5344CB8AC3E}">
        <p14:creationId xmlns:p14="http://schemas.microsoft.com/office/powerpoint/2010/main" val="1170553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47E011-D818-424C-B28C-812528E90590}" type="slidenum">
              <a:rPr lang="en-US" smtClean="0"/>
              <a:t>57</a:t>
            </a:fld>
            <a:endParaRPr lang="en-US" dirty="0"/>
          </a:p>
        </p:txBody>
      </p:sp>
    </p:spTree>
    <p:extLst>
      <p:ext uri="{BB962C8B-B14F-4D97-AF65-F5344CB8AC3E}">
        <p14:creationId xmlns:p14="http://schemas.microsoft.com/office/powerpoint/2010/main" val="2435194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47E011-D818-424C-B28C-812528E90590}" type="slidenum">
              <a:rPr lang="en-US" smtClean="0"/>
              <a:t>7</a:t>
            </a:fld>
            <a:endParaRPr lang="en-US"/>
          </a:p>
        </p:txBody>
      </p:sp>
    </p:spTree>
    <p:extLst>
      <p:ext uri="{BB962C8B-B14F-4D97-AF65-F5344CB8AC3E}">
        <p14:creationId xmlns:p14="http://schemas.microsoft.com/office/powerpoint/2010/main" val="196323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47E011-D818-424C-B28C-812528E90590}" type="slidenum">
              <a:rPr lang="en-US" smtClean="0"/>
              <a:t>10</a:t>
            </a:fld>
            <a:endParaRPr lang="en-US" dirty="0"/>
          </a:p>
        </p:txBody>
      </p:sp>
    </p:spTree>
    <p:extLst>
      <p:ext uri="{BB962C8B-B14F-4D97-AF65-F5344CB8AC3E}">
        <p14:creationId xmlns:p14="http://schemas.microsoft.com/office/powerpoint/2010/main" val="167227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14</a:t>
            </a:fld>
            <a:endParaRPr lang="en-US" dirty="0"/>
          </a:p>
        </p:txBody>
      </p:sp>
    </p:spTree>
    <p:extLst>
      <p:ext uri="{BB962C8B-B14F-4D97-AF65-F5344CB8AC3E}">
        <p14:creationId xmlns:p14="http://schemas.microsoft.com/office/powerpoint/2010/main" val="129364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19</a:t>
            </a:fld>
            <a:endParaRPr lang="en-US"/>
          </a:p>
        </p:txBody>
      </p:sp>
    </p:spTree>
    <p:extLst>
      <p:ext uri="{BB962C8B-B14F-4D97-AF65-F5344CB8AC3E}">
        <p14:creationId xmlns:p14="http://schemas.microsoft.com/office/powerpoint/2010/main" val="2261910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20</a:t>
            </a:fld>
            <a:endParaRPr lang="en-US"/>
          </a:p>
        </p:txBody>
      </p:sp>
    </p:spTree>
    <p:extLst>
      <p:ext uri="{BB962C8B-B14F-4D97-AF65-F5344CB8AC3E}">
        <p14:creationId xmlns:p14="http://schemas.microsoft.com/office/powerpoint/2010/main" val="2261910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21</a:t>
            </a:fld>
            <a:endParaRPr lang="en-US"/>
          </a:p>
        </p:txBody>
      </p:sp>
    </p:spTree>
    <p:extLst>
      <p:ext uri="{BB962C8B-B14F-4D97-AF65-F5344CB8AC3E}">
        <p14:creationId xmlns:p14="http://schemas.microsoft.com/office/powerpoint/2010/main" val="2261910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22</a:t>
            </a:fld>
            <a:endParaRPr lang="en-US"/>
          </a:p>
        </p:txBody>
      </p:sp>
    </p:spTree>
    <p:extLst>
      <p:ext uri="{BB962C8B-B14F-4D97-AF65-F5344CB8AC3E}">
        <p14:creationId xmlns:p14="http://schemas.microsoft.com/office/powerpoint/2010/main" val="2261910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9C2F01F4-6A7A-463D-8CA0-87FBDD2BC93C}" type="datetimeFigureOut">
              <a:rPr lang="en-US" smtClean="0"/>
              <a:t>3/28/2018</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6472DBD6-62AC-46A0-8A2E-9CFF0A52DDB0}" type="slidenum">
              <a:rPr lang="en-US" smtClean="0"/>
              <a:t>‹#›</a:t>
            </a:fld>
            <a:endParaRPr lang="en-US" dirty="0"/>
          </a:p>
        </p:txBody>
      </p:sp>
    </p:spTree>
    <p:extLst>
      <p:ext uri="{BB962C8B-B14F-4D97-AF65-F5344CB8AC3E}">
        <p14:creationId xmlns:p14="http://schemas.microsoft.com/office/powerpoint/2010/main" val="18677427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1185943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1629858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2725634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1285000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66553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117291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44441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9C2F01F4-6A7A-463D-8CA0-87FBDD2BC93C}" type="datetimeFigureOut">
              <a:rPr lang="en-US" smtClean="0"/>
              <a:t>3/28/2018</a:t>
            </a:fld>
            <a:endParaRPr lang="en-US" dirty="0"/>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6472DBD6-62AC-46A0-8A2E-9CFF0A52DDB0}" type="slidenum">
              <a:rPr lang="en-US" smtClean="0"/>
              <a:t>‹#›</a:t>
            </a:fld>
            <a:endParaRPr lang="en-US" dirty="0"/>
          </a:p>
        </p:txBody>
      </p:sp>
    </p:spTree>
    <p:extLst>
      <p:ext uri="{BB962C8B-B14F-4D97-AF65-F5344CB8AC3E}">
        <p14:creationId xmlns:p14="http://schemas.microsoft.com/office/powerpoint/2010/main" val="2649192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6101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904065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122933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625075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227756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1978921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4637"/>
          </a:xfrm>
          <a:prstGeom prst="rect">
            <a:avLst/>
          </a:prstGeom>
        </p:spPr>
        <p:txBody>
          <a:bodyPr/>
          <a:lstStyle/>
          <a:p>
            <a:fld id="{DC9409D4-747C-443F-A3AA-52A57EA5D863}" type="datetimeFigureOut">
              <a:rPr lang="en-US" smtClean="0"/>
              <a:t>3/28/2018</a:t>
            </a:fld>
            <a:endParaRPr lang="en-US" dirty="0"/>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p>
            <a:fld id="{CCE4E56A-EC8C-4FC7-8636-B2CFB736D576}" type="slidenum">
              <a:rPr lang="en-US" smtClean="0"/>
              <a:t>‹#›</a:t>
            </a:fld>
            <a:endParaRPr lang="en-US" dirty="0"/>
          </a:p>
        </p:txBody>
      </p:sp>
    </p:spTree>
    <p:extLst>
      <p:ext uri="{BB962C8B-B14F-4D97-AF65-F5344CB8AC3E}">
        <p14:creationId xmlns:p14="http://schemas.microsoft.com/office/powerpoint/2010/main" val="10367444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38953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0" r:id="rId3"/>
    <p:sldLayoutId id="2147483661"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4754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gif"/><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27.jp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191.png"/></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jpg"/><Relationship Id="rId7"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microsoft.com/office/2007/relationships/hdphoto" Target="../media/hdphoto5.wdp"/><Relationship Id="rId11" Type="http://schemas.openxmlformats.org/officeDocument/2006/relationships/image" Target="../media/image39.png"/><Relationship Id="rId5" Type="http://schemas.openxmlformats.org/officeDocument/2006/relationships/image" Target="../media/image36.jpeg"/><Relationship Id="rId10" Type="http://schemas.microsoft.com/office/2007/relationships/hdphoto" Target="../media/hdphoto6.wdp"/><Relationship Id="rId4" Type="http://schemas.openxmlformats.org/officeDocument/2006/relationships/image" Target="../media/image35.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5.jpeg"/><Relationship Id="rId5" Type="http://schemas.microsoft.com/office/2007/relationships/hdphoto" Target="../media/hdphoto5.wdp"/><Relationship Id="rId10" Type="http://schemas.microsoft.com/office/2007/relationships/hdphoto" Target="../media/hdphoto6.wdp"/><Relationship Id="rId4" Type="http://schemas.openxmlformats.org/officeDocument/2006/relationships/image" Target="../media/image36.jpe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5.png"/><Relationship Id="rId7"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7.png"/><Relationship Id="rId5" Type="http://schemas.microsoft.com/office/2007/relationships/hdphoto" Target="../media/hdphoto5.wdp"/><Relationship Id="rId10" Type="http://schemas.microsoft.com/office/2007/relationships/hdphoto" Target="../media/hdphoto6.wdp"/><Relationship Id="rId4" Type="http://schemas.openxmlformats.org/officeDocument/2006/relationships/image" Target="../media/image36.jpe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0.jpeg"/><Relationship Id="rId13" Type="http://schemas.microsoft.com/office/2007/relationships/hdphoto" Target="../media/hdphoto6.wdp"/><Relationship Id="rId3" Type="http://schemas.openxmlformats.org/officeDocument/2006/relationships/image" Target="../media/image35.png"/><Relationship Id="rId7" Type="http://schemas.openxmlformats.org/officeDocument/2006/relationships/image" Target="../media/image34.jp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7.png"/><Relationship Id="rId11" Type="http://schemas.openxmlformats.org/officeDocument/2006/relationships/image" Target="../media/image25.jpeg"/><Relationship Id="rId5" Type="http://schemas.microsoft.com/office/2007/relationships/hdphoto" Target="../media/hdphoto5.wdp"/><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jpe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jpg"/><Relationship Id="rId7"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microsoft.com/office/2007/relationships/hdphoto" Target="../media/hdphoto5.wdp"/><Relationship Id="rId11" Type="http://schemas.openxmlformats.org/officeDocument/2006/relationships/image" Target="../media/image39.png"/><Relationship Id="rId5" Type="http://schemas.openxmlformats.org/officeDocument/2006/relationships/image" Target="../media/image36.jpeg"/><Relationship Id="rId10" Type="http://schemas.microsoft.com/office/2007/relationships/hdphoto" Target="../media/hdphoto6.wdp"/><Relationship Id="rId4" Type="http://schemas.openxmlformats.org/officeDocument/2006/relationships/image" Target="../media/image35.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5.jpeg"/><Relationship Id="rId5" Type="http://schemas.microsoft.com/office/2007/relationships/hdphoto" Target="../media/hdphoto5.wdp"/><Relationship Id="rId10" Type="http://schemas.openxmlformats.org/officeDocument/2006/relationships/image" Target="../media/image34.jpg"/><Relationship Id="rId4" Type="http://schemas.openxmlformats.org/officeDocument/2006/relationships/image" Target="../media/image36.jpeg"/><Relationship Id="rId9" Type="http://schemas.microsoft.com/office/2007/relationships/hdphoto" Target="../media/hdphoto6.wdp"/></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5.jpeg"/><Relationship Id="rId5" Type="http://schemas.microsoft.com/office/2007/relationships/hdphoto" Target="../media/hdphoto5.wdp"/><Relationship Id="rId10" Type="http://schemas.openxmlformats.org/officeDocument/2006/relationships/image" Target="../media/image34.jpg"/><Relationship Id="rId4" Type="http://schemas.openxmlformats.org/officeDocument/2006/relationships/image" Target="../media/image36.jpeg"/><Relationship Id="rId9" Type="http://schemas.microsoft.com/office/2007/relationships/hdphoto" Target="../media/hdphoto6.wdp"/></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5.jpeg"/><Relationship Id="rId11" Type="http://schemas.openxmlformats.org/officeDocument/2006/relationships/image" Target="../media/image40.jpeg"/><Relationship Id="rId5" Type="http://schemas.microsoft.com/office/2007/relationships/hdphoto" Target="../media/hdphoto5.wdp"/><Relationship Id="rId10" Type="http://schemas.openxmlformats.org/officeDocument/2006/relationships/image" Target="../media/image34.jpg"/><Relationship Id="rId4" Type="http://schemas.openxmlformats.org/officeDocument/2006/relationships/image" Target="../media/image36.jpeg"/><Relationship Id="rId9"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eg"/><Relationship Id="rId1" Type="http://schemas.openxmlformats.org/officeDocument/2006/relationships/slideLayout" Target="../slideLayouts/slideLayout16.xml"/><Relationship Id="rId5" Type="http://schemas.microsoft.com/office/2007/relationships/hdphoto" Target="../media/hdphoto7.wdp"/><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png"/><Relationship Id="rId4" Type="http://schemas.openxmlformats.org/officeDocument/2006/relationships/image" Target="../media/image460.png"/></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17.jpg"/><Relationship Id="rId5" Type="http://schemas.openxmlformats.org/officeDocument/2006/relationships/image" Target="../media/image12.png"/><Relationship Id="rId10" Type="http://schemas.openxmlformats.org/officeDocument/2006/relationships/image" Target="../media/image16.jpg"/><Relationship Id="rId4" Type="http://schemas.openxmlformats.org/officeDocument/2006/relationships/image" Target="../media/image11.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7.jpg"/><Relationship Id="rId4" Type="http://schemas.openxmlformats.org/officeDocument/2006/relationships/image" Target="../media/image56.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58.wmf"/><Relationship Id="rId5" Type="http://schemas.openxmlformats.org/officeDocument/2006/relationships/oleObject" Target="../embeddings/oleObject1.bin"/><Relationship Id="rId4" Type="http://schemas.openxmlformats.org/officeDocument/2006/relationships/image" Target="../media/image59.jpeg"/></Relationships>
</file>

<file path=ppt/slides/_rels/slide4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620.png"/><Relationship Id="rId3" Type="http://schemas.microsoft.com/office/2007/relationships/hdphoto" Target="../media/hdphoto8.wdp"/><Relationship Id="rId7" Type="http://schemas.openxmlformats.org/officeDocument/2006/relationships/image" Target="../media/image610.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68.jpeg"/></Relationships>
</file>

<file path=ppt/slides/_rels/slide6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flipH="1">
            <a:off x="0" y="1488"/>
            <a:ext cx="9144000" cy="5143500"/>
            <a:chOff x="0" y="20538"/>
            <a:chExt cx="9144000" cy="5143500"/>
          </a:xfrm>
        </p:grpSpPr>
        <p:pic>
          <p:nvPicPr>
            <p:cNvPr id="9" name="Picture 9" descr="D:\Shahzad\Background\15559_large.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538"/>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20538"/>
              <a:ext cx="9144000" cy="51435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3098800" y="1944183"/>
            <a:ext cx="3690508" cy="1077218"/>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3200" b="1" dirty="0" smtClean="0">
                <a:ln w="11430"/>
                <a:solidFill>
                  <a:srgbClr val="250EB2"/>
                </a:solidFill>
                <a:effectLst>
                  <a:glow rad="127000">
                    <a:schemeClr val="bg1">
                      <a:alpha val="98000"/>
                    </a:schemeClr>
                  </a:glow>
                  <a:outerShdw blurRad="80000" dist="40000" dir="5040000" algn="tl">
                    <a:srgbClr val="000000">
                      <a:alpha val="30000"/>
                    </a:srgbClr>
                  </a:outerShdw>
                </a:effectLst>
                <a:latin typeface="Bookman Old Style" pitchFamily="18" charset="0"/>
              </a:rPr>
              <a:t>STRUCTURE OF THE  ATOM</a:t>
            </a:r>
            <a:endParaRPr lang="en-US" sz="3200" b="1" dirty="0">
              <a:ln w="11430"/>
              <a:solidFill>
                <a:srgbClr val="250EB2"/>
              </a:solidFill>
              <a:effectLst>
                <a:glow rad="127000">
                  <a:schemeClr val="bg1">
                    <a:alpha val="98000"/>
                  </a:schemeClr>
                </a:glow>
                <a:outerShdw blurRad="80000" dist="40000" dir="5040000" algn="tl">
                  <a:srgbClr val="000000">
                    <a:alpha val="30000"/>
                  </a:srgbClr>
                </a:outerShdw>
              </a:effectLst>
              <a:latin typeface="Bookman Old Style" pitchFamily="18" charset="0"/>
            </a:endParaRPr>
          </a:p>
        </p:txBody>
      </p:sp>
      <p:pic>
        <p:nvPicPr>
          <p:cNvPr id="12" name="Picture 5"/>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244" l="0" r="100000"/>
                    </a14:imgEffect>
                  </a14:imgLayer>
                </a14:imgProps>
              </a:ext>
              <a:ext uri="{28A0092B-C50C-407E-A947-70E740481C1C}">
                <a14:useLocalDpi xmlns:a14="http://schemas.microsoft.com/office/drawing/2010/main" val="0"/>
              </a:ext>
            </a:extLst>
          </a:blip>
          <a:srcRect/>
          <a:stretch>
            <a:fillRect/>
          </a:stretch>
        </p:blipFill>
        <p:spPr bwMode="auto">
          <a:xfrm>
            <a:off x="199572" y="42636"/>
            <a:ext cx="3190875" cy="503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3449" t="3112" r="3449" b="4527"/>
          <a:stretch/>
        </p:blipFill>
        <p:spPr bwMode="auto">
          <a:xfrm>
            <a:off x="1554878" y="194966"/>
            <a:ext cx="1464341" cy="1444282"/>
          </a:xfrm>
          <a:prstGeom prst="ellipse">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nelies bhor atomic model 3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5586" y="3374679"/>
            <a:ext cx="1453396" cy="1453396"/>
          </a:xfrm>
          <a:prstGeom prst="ellipse">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gold foil atomic model"/>
          <p:cNvPicPr>
            <a:picLocks noChangeAspect="1" noChangeArrowheads="1"/>
          </p:cNvPicPr>
          <p:nvPr/>
        </p:nvPicPr>
        <p:blipFill rotWithShape="1">
          <a:blip r:embed="rId7">
            <a:extLst>
              <a:ext uri="{28A0092B-C50C-407E-A947-70E740481C1C}">
                <a14:useLocalDpi xmlns:a14="http://schemas.microsoft.com/office/drawing/2010/main" val="0"/>
              </a:ext>
            </a:extLst>
          </a:blip>
          <a:srcRect l="51034"/>
          <a:stretch/>
        </p:blipFill>
        <p:spPr bwMode="auto">
          <a:xfrm>
            <a:off x="394662" y="1820258"/>
            <a:ext cx="1478666" cy="1408473"/>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87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by="(-#ppt_w*2)" calcmode="lin" valueType="num">
                                      <p:cBhvr rctx="PPT">
                                        <p:cTn id="7" dur="250" autoRev="1" fill="hold">
                                          <p:stCondLst>
                                            <p:cond delay="0"/>
                                          </p:stCondLst>
                                        </p:cTn>
                                        <p:tgtEl>
                                          <p:spTgt spid="11"/>
                                        </p:tgtEl>
                                        <p:attrNameLst>
                                          <p:attrName>ppt_w</p:attrName>
                                        </p:attrNameLst>
                                      </p:cBhvr>
                                    </p:anim>
                                    <p:anim by="(#ppt_w*0.50)" calcmode="lin" valueType="num">
                                      <p:cBhvr>
                                        <p:cTn id="8" dur="250" decel="50000" autoRev="1" fill="hold">
                                          <p:stCondLst>
                                            <p:cond delay="0"/>
                                          </p:stCondLst>
                                        </p:cTn>
                                        <p:tgtEl>
                                          <p:spTgt spid="11"/>
                                        </p:tgtEl>
                                        <p:attrNameLst>
                                          <p:attrName>ppt_x</p:attrName>
                                        </p:attrNameLst>
                                      </p:cBhvr>
                                    </p:anim>
                                    <p:anim from="(-#ppt_h/2)" to="(#ppt_y)" calcmode="lin" valueType="num">
                                      <p:cBhvr>
                                        <p:cTn id="9" dur="500" fill="hold">
                                          <p:stCondLst>
                                            <p:cond delay="0"/>
                                          </p:stCondLst>
                                        </p:cTn>
                                        <p:tgtEl>
                                          <p:spTgt spid="11"/>
                                        </p:tgtEl>
                                        <p:attrNameLst>
                                          <p:attrName>ppt_y</p:attrName>
                                        </p:attrNameLst>
                                      </p:cBhvr>
                                    </p:anim>
                                    <p:animRot by="21600000">
                                      <p:cBhvr>
                                        <p:cTn id="10" dur="500" fill="hold">
                                          <p:stCondLst>
                                            <p:cond delay="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nip Diagonal Corner Rectangle 19"/>
          <p:cNvSpPr/>
          <p:nvPr/>
        </p:nvSpPr>
        <p:spPr>
          <a:xfrm>
            <a:off x="914400" y="4236645"/>
            <a:ext cx="7515084" cy="544905"/>
          </a:xfrm>
          <a:prstGeom prst="snip2Diag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nip Diagonal Corner Rectangle 18"/>
          <p:cNvSpPr/>
          <p:nvPr/>
        </p:nvSpPr>
        <p:spPr>
          <a:xfrm>
            <a:off x="914400" y="3512615"/>
            <a:ext cx="7515084" cy="659335"/>
          </a:xfrm>
          <a:prstGeom prst="snip2DiagRect">
            <a:avLst/>
          </a:prstGeom>
          <a:solidFill>
            <a:srgbClr val="99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Diagonal Corner Rectangle 4"/>
          <p:cNvSpPr/>
          <p:nvPr/>
        </p:nvSpPr>
        <p:spPr>
          <a:xfrm>
            <a:off x="943116" y="2750615"/>
            <a:ext cx="7515084" cy="659335"/>
          </a:xfrm>
          <a:prstGeom prst="snip2Diag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43116" y="2746176"/>
            <a:ext cx="7515084" cy="587574"/>
          </a:xfrm>
          <a:prstGeom prst="rect">
            <a:avLst/>
          </a:prstGeom>
          <a:noFill/>
        </p:spPr>
        <p:txBody>
          <a:bodyPr wrap="square" rtlCol="0">
            <a:spAutoFit/>
          </a:bodyPr>
          <a:lstStyle/>
          <a:p>
            <a:r>
              <a:rPr lang="en-US" dirty="0" smtClean="0">
                <a:latin typeface="Bookman Old Style" pitchFamily="18" charset="0"/>
              </a:rPr>
              <a:t>Thomson proposed the model of an atom to be similar to that of a Christmas pudding.</a:t>
            </a:r>
            <a:endParaRPr lang="en-US" dirty="0">
              <a:latin typeface="Bookman Old Style" pitchFamily="18" charset="0"/>
            </a:endParaRPr>
          </a:p>
        </p:txBody>
      </p:sp>
      <p:sp>
        <p:nvSpPr>
          <p:cNvPr id="7" name="TextBox 6"/>
          <p:cNvSpPr txBox="1"/>
          <p:nvPr/>
        </p:nvSpPr>
        <p:spPr>
          <a:xfrm>
            <a:off x="914400" y="3525619"/>
            <a:ext cx="7654660" cy="646331"/>
          </a:xfrm>
          <a:prstGeom prst="rect">
            <a:avLst/>
          </a:prstGeom>
          <a:noFill/>
        </p:spPr>
        <p:txBody>
          <a:bodyPr wrap="none" rtlCol="0">
            <a:spAutoFit/>
          </a:bodyPr>
          <a:lstStyle/>
          <a:p>
            <a:r>
              <a:rPr lang="en-US" dirty="0" smtClean="0">
                <a:latin typeface="Bookman Old Style" pitchFamily="18" charset="0"/>
              </a:rPr>
              <a:t>The electrons , in a sphere of positive charge. Were like a currants</a:t>
            </a:r>
          </a:p>
          <a:p>
            <a:r>
              <a:rPr lang="en-US" dirty="0" smtClean="0">
                <a:latin typeface="Bookman Old Style" pitchFamily="18" charset="0"/>
              </a:rPr>
              <a:t>(dry fruits) in a spherical Christmas pudding.</a:t>
            </a:r>
          </a:p>
        </p:txBody>
      </p:sp>
      <p:sp>
        <p:nvSpPr>
          <p:cNvPr id="8" name="TextBox 7"/>
          <p:cNvSpPr txBox="1"/>
          <p:nvPr/>
        </p:nvSpPr>
        <p:spPr>
          <a:xfrm>
            <a:off x="1010069" y="4171950"/>
            <a:ext cx="7676731" cy="646331"/>
          </a:xfrm>
          <a:prstGeom prst="rect">
            <a:avLst/>
          </a:prstGeom>
          <a:noFill/>
        </p:spPr>
        <p:txBody>
          <a:bodyPr wrap="square" rtlCol="0">
            <a:spAutoFit/>
          </a:bodyPr>
          <a:lstStyle/>
          <a:p>
            <a:r>
              <a:rPr lang="en-US" dirty="0" smtClean="0">
                <a:latin typeface="Bookman Old Style" pitchFamily="18" charset="0"/>
              </a:rPr>
              <a:t>While the electrons are studded in the positively charged sphere, like the seeds in the watermelon. </a:t>
            </a:r>
            <a:endParaRPr lang="en-US" dirty="0">
              <a:latin typeface="Bookman Old Style" pitchFamily="18" charset="0"/>
            </a:endParaRPr>
          </a:p>
        </p:txBody>
      </p:sp>
      <p:sp>
        <p:nvSpPr>
          <p:cNvPr id="16" name="Chevron 15"/>
          <p:cNvSpPr/>
          <p:nvPr/>
        </p:nvSpPr>
        <p:spPr>
          <a:xfrm>
            <a:off x="609600" y="2862834"/>
            <a:ext cx="242316" cy="242316"/>
          </a:xfrm>
          <a:prstGeom prst="chevron">
            <a:avLst/>
          </a:prstGeom>
          <a:solidFill>
            <a:srgbClr val="3333FF"/>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Chevron 16"/>
          <p:cNvSpPr/>
          <p:nvPr/>
        </p:nvSpPr>
        <p:spPr>
          <a:xfrm>
            <a:off x="609600" y="3624834"/>
            <a:ext cx="242316" cy="242316"/>
          </a:xfrm>
          <a:prstGeom prst="chevron">
            <a:avLst/>
          </a:prstGeom>
          <a:solidFill>
            <a:srgbClr val="3333FF"/>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Chevron 17"/>
          <p:cNvSpPr/>
          <p:nvPr/>
        </p:nvSpPr>
        <p:spPr>
          <a:xfrm>
            <a:off x="595884" y="4400550"/>
            <a:ext cx="242316" cy="242316"/>
          </a:xfrm>
          <a:prstGeom prst="chevron">
            <a:avLst/>
          </a:prstGeom>
          <a:solidFill>
            <a:srgbClr val="3333FF"/>
          </a:solidFill>
          <a:ln>
            <a:no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 name="Picture 11"/>
          <p:cNvPicPr>
            <a:picLocks noChangeAspect="1"/>
          </p:cNvPicPr>
          <p:nvPr/>
        </p:nvPicPr>
        <p:blipFill rotWithShape="1">
          <a:blip r:embed="rId3">
            <a:extLst>
              <a:ext uri="{BEBA8EAE-BF5A-486C-A8C5-ECC9F3942E4B}">
                <a14:imgProps xmlns:a14="http://schemas.microsoft.com/office/drawing/2010/main">
                  <a14:imgLayer r:embed="rId4">
                    <a14:imgEffect>
                      <a14:backgroundRemoval t="3111" b="85778" l="4000" r="85778"/>
                    </a14:imgEffect>
                  </a14:imgLayer>
                </a14:imgProps>
              </a:ext>
              <a:ext uri="{28A0092B-C50C-407E-A947-70E740481C1C}">
                <a14:useLocalDpi xmlns:a14="http://schemas.microsoft.com/office/drawing/2010/main" val="0"/>
              </a:ext>
            </a:extLst>
          </a:blip>
          <a:srcRect l="3016" t="3601" r="13547" b="14721"/>
          <a:stretch/>
        </p:blipFill>
        <p:spPr>
          <a:xfrm>
            <a:off x="2281785" y="318084"/>
            <a:ext cx="2380049" cy="2329866"/>
          </a:xfrm>
          <a:prstGeom prst="rect">
            <a:avLst/>
          </a:prstGeom>
        </p:spPr>
      </p:pic>
      <p:grpSp>
        <p:nvGrpSpPr>
          <p:cNvPr id="2" name="Group 1"/>
          <p:cNvGrpSpPr/>
          <p:nvPr/>
        </p:nvGrpSpPr>
        <p:grpSpPr>
          <a:xfrm>
            <a:off x="3605901" y="215825"/>
            <a:ext cx="4318899" cy="2279725"/>
            <a:chOff x="4110585" y="292025"/>
            <a:chExt cx="3966615" cy="1976718"/>
          </a:xfrm>
        </p:grpSpPr>
        <p:sp>
          <p:nvSpPr>
            <p:cNvPr id="13" name="Isosceles Triangle 4"/>
            <p:cNvSpPr/>
            <p:nvPr/>
          </p:nvSpPr>
          <p:spPr>
            <a:xfrm rot="16435509">
              <a:off x="4220540" y="182070"/>
              <a:ext cx="1976718" cy="2196628"/>
            </a:xfrm>
            <a:custGeom>
              <a:avLst/>
              <a:gdLst>
                <a:gd name="connsiteX0" fmla="*/ 0 w 2895600"/>
                <a:gd name="connsiteY0" fmla="*/ 2667000 h 2667000"/>
                <a:gd name="connsiteX1" fmla="*/ 1447800 w 2895600"/>
                <a:gd name="connsiteY1" fmla="*/ 0 h 2667000"/>
                <a:gd name="connsiteX2" fmla="*/ 2895600 w 2895600"/>
                <a:gd name="connsiteY2" fmla="*/ 2667000 h 2667000"/>
                <a:gd name="connsiteX3" fmla="*/ 0 w 2895600"/>
                <a:gd name="connsiteY3" fmla="*/ 2667000 h 2667000"/>
                <a:gd name="connsiteX0" fmla="*/ 0 w 2945459"/>
                <a:gd name="connsiteY0" fmla="*/ 2667000 h 2923712"/>
                <a:gd name="connsiteX1" fmla="*/ 1447800 w 2945459"/>
                <a:gd name="connsiteY1" fmla="*/ 0 h 2923712"/>
                <a:gd name="connsiteX2" fmla="*/ 2945459 w 2945459"/>
                <a:gd name="connsiteY2" fmla="*/ 2923712 h 2923712"/>
                <a:gd name="connsiteX3" fmla="*/ 0 w 2945459"/>
                <a:gd name="connsiteY3" fmla="*/ 2667000 h 2923712"/>
                <a:gd name="connsiteX0" fmla="*/ 0 w 2631012"/>
                <a:gd name="connsiteY0" fmla="*/ 2849704 h 2923712"/>
                <a:gd name="connsiteX1" fmla="*/ 1133353 w 2631012"/>
                <a:gd name="connsiteY1" fmla="*/ 0 h 2923712"/>
                <a:gd name="connsiteX2" fmla="*/ 2631012 w 2631012"/>
                <a:gd name="connsiteY2" fmla="*/ 2923712 h 2923712"/>
                <a:gd name="connsiteX3" fmla="*/ 0 w 2631012"/>
                <a:gd name="connsiteY3" fmla="*/ 2849704 h 2923712"/>
              </a:gdLst>
              <a:ahLst/>
              <a:cxnLst>
                <a:cxn ang="0">
                  <a:pos x="connsiteX0" y="connsiteY0"/>
                </a:cxn>
                <a:cxn ang="0">
                  <a:pos x="connsiteX1" y="connsiteY1"/>
                </a:cxn>
                <a:cxn ang="0">
                  <a:pos x="connsiteX2" y="connsiteY2"/>
                </a:cxn>
                <a:cxn ang="0">
                  <a:pos x="connsiteX3" y="connsiteY3"/>
                </a:cxn>
              </a:cxnLst>
              <a:rect l="l" t="t" r="r" b="b"/>
              <a:pathLst>
                <a:path w="2631012" h="2923712">
                  <a:moveTo>
                    <a:pt x="0" y="2849704"/>
                  </a:moveTo>
                  <a:lnTo>
                    <a:pt x="1133353" y="0"/>
                  </a:lnTo>
                  <a:lnTo>
                    <a:pt x="2631012" y="2923712"/>
                  </a:lnTo>
                  <a:lnTo>
                    <a:pt x="0" y="2849704"/>
                  </a:lnTo>
                  <a:close/>
                </a:path>
              </a:pathLst>
            </a:custGeom>
            <a:solidFill>
              <a:schemeClr val="tx1">
                <a:lumMod val="50000"/>
                <a:lumOff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b="6736"/>
            <a:stretch/>
          </p:blipFill>
          <p:spPr>
            <a:xfrm>
              <a:off x="5729941" y="377694"/>
              <a:ext cx="2347259" cy="18892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10172" b="1311"/>
          <a:stretch/>
        </p:blipFill>
        <p:spPr>
          <a:xfrm>
            <a:off x="1676400" y="285750"/>
            <a:ext cx="3582726" cy="2362200"/>
          </a:xfrm>
          <a:prstGeom prst="rect">
            <a:avLst/>
          </a:prstGeom>
        </p:spPr>
      </p:pic>
    </p:spTree>
    <p:extLst>
      <p:ext uri="{BB962C8B-B14F-4D97-AF65-F5344CB8AC3E}">
        <p14:creationId xmlns:p14="http://schemas.microsoft.com/office/powerpoint/2010/main" val="255176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5" grpId="0" animBg="1"/>
      <p:bldP spid="6" grpId="0"/>
      <p:bldP spid="7" grpId="0"/>
      <p:bldP spid="8" grpId="0"/>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0109" y="209550"/>
            <a:ext cx="8216691" cy="47244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8091" y="2916019"/>
            <a:ext cx="7787709" cy="646331"/>
          </a:xfrm>
          <a:prstGeom prst="rect">
            <a:avLst/>
          </a:prstGeom>
          <a:noFill/>
        </p:spPr>
        <p:txBody>
          <a:bodyPr wrap="none" rtlCol="0">
            <a:spAutoFit/>
          </a:bodyPr>
          <a:lstStyle/>
          <a:p>
            <a:r>
              <a:rPr lang="en-US" dirty="0" err="1" smtClean="0">
                <a:latin typeface="Bookman Old Style" panose="02050604050505020204" pitchFamily="18" charset="0"/>
              </a:rPr>
              <a:t>i</a:t>
            </a:r>
            <a:r>
              <a:rPr lang="en-US" dirty="0" smtClean="0">
                <a:latin typeface="Bookman Old Style" panose="02050604050505020204" pitchFamily="18" charset="0"/>
              </a:rPr>
              <a:t>) An atom consists of a positively charged sphere and the electrons </a:t>
            </a:r>
          </a:p>
          <a:p>
            <a:r>
              <a:rPr lang="en-US" dirty="0" smtClean="0">
                <a:latin typeface="Bookman Old Style" panose="02050604050505020204" pitchFamily="18" charset="0"/>
              </a:rPr>
              <a:t>   are embedded in it. </a:t>
            </a:r>
            <a:endParaRPr lang="en-US" dirty="0">
              <a:latin typeface="Bookman Old Style" panose="02050604050505020204" pitchFamily="18" charset="0"/>
            </a:endParaRPr>
          </a:p>
        </p:txBody>
      </p:sp>
      <p:sp>
        <p:nvSpPr>
          <p:cNvPr id="7" name="TextBox 6"/>
          <p:cNvSpPr txBox="1"/>
          <p:nvPr/>
        </p:nvSpPr>
        <p:spPr>
          <a:xfrm>
            <a:off x="533400" y="3678019"/>
            <a:ext cx="7972054" cy="646331"/>
          </a:xfrm>
          <a:prstGeom prst="rect">
            <a:avLst/>
          </a:prstGeom>
          <a:noFill/>
        </p:spPr>
        <p:txBody>
          <a:bodyPr wrap="none" rtlCol="0">
            <a:spAutoFit/>
          </a:bodyPr>
          <a:lstStyle/>
          <a:p>
            <a:r>
              <a:rPr lang="en-US" dirty="0" smtClean="0">
                <a:latin typeface="Bookman Old Style" panose="02050604050505020204" pitchFamily="18" charset="0"/>
              </a:rPr>
              <a:t>ii) The negative and positive charges are equal in magnitude. So, the </a:t>
            </a:r>
          </a:p>
          <a:p>
            <a:r>
              <a:rPr lang="en-US" dirty="0">
                <a:latin typeface="Bookman Old Style" panose="02050604050505020204" pitchFamily="18" charset="0"/>
              </a:rPr>
              <a:t> </a:t>
            </a:r>
            <a:r>
              <a:rPr lang="en-US" dirty="0" smtClean="0">
                <a:latin typeface="Bookman Old Style" panose="02050604050505020204" pitchFamily="18" charset="0"/>
              </a:rPr>
              <a:t>   atom as a whole is electrically</a:t>
            </a:r>
            <a:endParaRPr lang="en-US" dirty="0">
              <a:latin typeface="Bookman Old Style" panose="02050604050505020204" pitchFamily="18" charset="0"/>
            </a:endParaRPr>
          </a:p>
        </p:txBody>
      </p:sp>
      <p:sp>
        <p:nvSpPr>
          <p:cNvPr id="10" name="Rectangle 9"/>
          <p:cNvSpPr/>
          <p:nvPr/>
        </p:nvSpPr>
        <p:spPr>
          <a:xfrm>
            <a:off x="533027" y="285750"/>
            <a:ext cx="3124573" cy="369332"/>
          </a:xfrm>
          <a:prstGeom prst="rect">
            <a:avLst/>
          </a:prstGeom>
        </p:spPr>
        <p:txBody>
          <a:bodyPr wrap="none">
            <a:spAutoFit/>
          </a:bodyPr>
          <a:lstStyle/>
          <a:p>
            <a:r>
              <a:rPr lang="en-US" b="1" dirty="0">
                <a:latin typeface="Bookman Old Style" panose="02050604050505020204" pitchFamily="18" charset="0"/>
              </a:rPr>
              <a:t>Thomson proposed that:</a:t>
            </a:r>
          </a:p>
        </p:txBody>
      </p:sp>
      <p:pic>
        <p:nvPicPr>
          <p:cNvPr id="13" name="Picture 12"/>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3550869" y="261990"/>
            <a:ext cx="2705071" cy="2690760"/>
          </a:xfrm>
          <a:prstGeom prst="ellipse">
            <a:avLst/>
          </a:prstGeom>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p:cNvSpPr txBox="1"/>
          <p:nvPr/>
        </p:nvSpPr>
        <p:spPr>
          <a:xfrm>
            <a:off x="5943600" y="-552450"/>
            <a:ext cx="184731" cy="369332"/>
          </a:xfrm>
          <a:prstGeom prst="rect">
            <a:avLst/>
          </a:prstGeom>
          <a:noFill/>
        </p:spPr>
        <p:txBody>
          <a:bodyPr wrap="none" rtlCol="0">
            <a:spAutoFit/>
          </a:bodyPr>
          <a:lstStyle/>
          <a:p>
            <a:endParaRPr lang="en-US" dirty="0">
              <a:latin typeface="Bookman Old Style" panose="02050604050505020204" pitchFamily="18" charset="0"/>
            </a:endParaRPr>
          </a:p>
        </p:txBody>
      </p:sp>
      <p:sp>
        <p:nvSpPr>
          <p:cNvPr id="15" name="TextBox 14"/>
          <p:cNvSpPr txBox="1"/>
          <p:nvPr/>
        </p:nvSpPr>
        <p:spPr>
          <a:xfrm>
            <a:off x="6123076" y="742950"/>
            <a:ext cx="1871025" cy="369332"/>
          </a:xfrm>
          <a:prstGeom prst="rect">
            <a:avLst/>
          </a:prstGeom>
          <a:noFill/>
        </p:spPr>
        <p:txBody>
          <a:bodyPr wrap="none" rtlCol="0">
            <a:spAutoFit/>
          </a:bodyPr>
          <a:lstStyle/>
          <a:p>
            <a:r>
              <a:rPr lang="en-US" dirty="0" smtClean="0">
                <a:latin typeface="Bookman Old Style" panose="02050604050505020204" pitchFamily="18" charset="0"/>
              </a:rPr>
              <a:t>Positive charge</a:t>
            </a:r>
            <a:endParaRPr lang="en-US" dirty="0">
              <a:latin typeface="Bookman Old Style" panose="02050604050505020204" pitchFamily="18" charset="0"/>
            </a:endParaRPr>
          </a:p>
        </p:txBody>
      </p:sp>
      <p:cxnSp>
        <p:nvCxnSpPr>
          <p:cNvPr id="17" name="Straight Arrow Connector 16"/>
          <p:cNvCxnSpPr/>
          <p:nvPr/>
        </p:nvCxnSpPr>
        <p:spPr>
          <a:xfrm flipH="1">
            <a:off x="5496162" y="1733550"/>
            <a:ext cx="81867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540667" y="969359"/>
            <a:ext cx="5876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16407" y="1504950"/>
            <a:ext cx="1960793" cy="369332"/>
          </a:xfrm>
          <a:prstGeom prst="rect">
            <a:avLst/>
          </a:prstGeom>
          <a:noFill/>
        </p:spPr>
        <p:txBody>
          <a:bodyPr wrap="none" rtlCol="0">
            <a:spAutoFit/>
          </a:bodyPr>
          <a:lstStyle/>
          <a:p>
            <a:r>
              <a:rPr lang="en-US" dirty="0" smtClean="0">
                <a:latin typeface="Bookman Old Style" panose="02050604050505020204" pitchFamily="18" charset="0"/>
              </a:rPr>
              <a:t>Negative charge</a:t>
            </a:r>
            <a:endParaRPr lang="en-US" dirty="0">
              <a:latin typeface="Bookman Old Style" panose="02050604050505020204" pitchFamily="18" charset="0"/>
            </a:endParaRPr>
          </a:p>
        </p:txBody>
      </p:sp>
      <p:grpSp>
        <p:nvGrpSpPr>
          <p:cNvPr id="26" name="Group 25"/>
          <p:cNvGrpSpPr/>
          <p:nvPr/>
        </p:nvGrpSpPr>
        <p:grpSpPr>
          <a:xfrm>
            <a:off x="5273040" y="4171950"/>
            <a:ext cx="1508760" cy="644065"/>
            <a:chOff x="5373951" y="4476750"/>
            <a:chExt cx="1508760" cy="644065"/>
          </a:xfrm>
        </p:grpSpPr>
        <p:sp>
          <p:nvSpPr>
            <p:cNvPr id="24" name="Cloud Callout 23"/>
            <p:cNvSpPr/>
            <p:nvPr/>
          </p:nvSpPr>
          <p:spPr>
            <a:xfrm>
              <a:off x="5373951" y="4476750"/>
              <a:ext cx="1508760" cy="644065"/>
            </a:xfrm>
            <a:prstGeom prst="cloudCallout">
              <a:avLst>
                <a:gd name="adj1" fmla="val -80046"/>
                <a:gd name="adj2" fmla="val -32149"/>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6FF99"/>
                </a:solidFill>
              </a:endParaRPr>
            </a:p>
          </p:txBody>
        </p:sp>
        <p:sp>
          <p:nvSpPr>
            <p:cNvPr id="25" name="TextBox 24"/>
            <p:cNvSpPr txBox="1"/>
            <p:nvPr/>
          </p:nvSpPr>
          <p:spPr>
            <a:xfrm>
              <a:off x="5468620" y="4552950"/>
              <a:ext cx="1313180" cy="369332"/>
            </a:xfrm>
            <a:prstGeom prst="rect">
              <a:avLst/>
            </a:prstGeom>
            <a:noFill/>
          </p:spPr>
          <p:txBody>
            <a:bodyPr wrap="none" rtlCol="0">
              <a:spAutoFit/>
            </a:bodyPr>
            <a:lstStyle/>
            <a:p>
              <a:r>
                <a:rPr lang="en-US" dirty="0" smtClean="0">
                  <a:latin typeface="Bookman Old Style" panose="02050604050505020204" pitchFamily="18" charset="0"/>
                </a:rPr>
                <a:t>No charge</a:t>
              </a:r>
              <a:endParaRPr lang="en-US" dirty="0">
                <a:latin typeface="Bookman Old Style" panose="02050604050505020204" pitchFamily="18" charset="0"/>
              </a:endParaRPr>
            </a:p>
          </p:txBody>
        </p:sp>
      </p:grpSp>
      <p:pic>
        <p:nvPicPr>
          <p:cNvPr id="2" name="Picture 1"/>
          <p:cNvPicPr>
            <a:picLocks noChangeAspect="1"/>
          </p:cNvPicPr>
          <p:nvPr/>
        </p:nvPicPr>
        <p:blipFill rotWithShape="1">
          <a:blip r:embed="rId5">
            <a:clrChange>
              <a:clrFrom>
                <a:srgbClr val="929292"/>
              </a:clrFrom>
              <a:clrTo>
                <a:srgbClr val="929292">
                  <a:alpha val="0"/>
                </a:srgbClr>
              </a:clrTo>
            </a:clrChange>
            <a:extLst>
              <a:ext uri="{28A0092B-C50C-407E-A947-70E740481C1C}">
                <a14:useLocalDpi xmlns:a14="http://schemas.microsoft.com/office/drawing/2010/main" val="0"/>
              </a:ext>
            </a:extLst>
          </a:blip>
          <a:srcRect l="11553" t="5664" r="16190" b="4625"/>
          <a:stretch/>
        </p:blipFill>
        <p:spPr>
          <a:xfrm>
            <a:off x="609600" y="590550"/>
            <a:ext cx="2325806" cy="2283075"/>
          </a:xfrm>
          <a:prstGeom prst="ellipse">
            <a:avLst/>
          </a:prstGeom>
        </p:spPr>
      </p:pic>
      <p:grpSp>
        <p:nvGrpSpPr>
          <p:cNvPr id="3" name="Group 2"/>
          <p:cNvGrpSpPr/>
          <p:nvPr/>
        </p:nvGrpSpPr>
        <p:grpSpPr>
          <a:xfrm>
            <a:off x="2032734" y="2387084"/>
            <a:ext cx="1624866" cy="369332"/>
            <a:chOff x="2003136" y="526018"/>
            <a:chExt cx="1624866" cy="369332"/>
          </a:xfrm>
        </p:grpSpPr>
        <p:cxnSp>
          <p:nvCxnSpPr>
            <p:cNvPr id="16" name="Straight Arrow Connector 15"/>
            <p:cNvCxnSpPr/>
            <p:nvPr/>
          </p:nvCxnSpPr>
          <p:spPr>
            <a:xfrm flipH="1">
              <a:off x="2003136" y="742950"/>
              <a:ext cx="5876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495961" y="526018"/>
              <a:ext cx="1132041" cy="369332"/>
            </a:xfrm>
            <a:prstGeom prst="rect">
              <a:avLst/>
            </a:prstGeom>
            <a:noFill/>
          </p:spPr>
          <p:txBody>
            <a:bodyPr wrap="none" rtlCol="0">
              <a:spAutoFit/>
            </a:bodyPr>
            <a:lstStyle/>
            <a:p>
              <a:r>
                <a:rPr lang="en-US" dirty="0" smtClean="0">
                  <a:latin typeface="Bookman Old Style" panose="02050604050505020204" pitchFamily="18" charset="0"/>
                </a:rPr>
                <a:t>Electron</a:t>
              </a:r>
              <a:endParaRPr lang="en-US" dirty="0">
                <a:latin typeface="Bookman Old Style" panose="02050604050505020204" pitchFamily="18" charset="0"/>
              </a:endParaRPr>
            </a:p>
          </p:txBody>
        </p:sp>
      </p:grpSp>
      <p:sp>
        <p:nvSpPr>
          <p:cNvPr id="4" name="Rectangle 3"/>
          <p:cNvSpPr/>
          <p:nvPr/>
        </p:nvSpPr>
        <p:spPr>
          <a:xfrm>
            <a:off x="4201519" y="3968234"/>
            <a:ext cx="1146468" cy="369332"/>
          </a:xfrm>
          <a:prstGeom prst="rect">
            <a:avLst/>
          </a:prstGeom>
        </p:spPr>
        <p:txBody>
          <a:bodyPr wrap="none">
            <a:spAutoFit/>
          </a:bodyPr>
          <a:lstStyle/>
          <a:p>
            <a:r>
              <a:rPr lang="en-US" b="1" u="sng" dirty="0">
                <a:solidFill>
                  <a:srgbClr val="0000FF"/>
                </a:solidFill>
                <a:latin typeface="Bookman Old Style" panose="02050604050505020204" pitchFamily="18" charset="0"/>
              </a:rPr>
              <a:t>Neutral.</a:t>
            </a:r>
            <a:endParaRPr lang="en-US" dirty="0"/>
          </a:p>
        </p:txBody>
      </p:sp>
    </p:spTree>
    <p:extLst>
      <p:ext uri="{BB962C8B-B14F-4D97-AF65-F5344CB8AC3E}">
        <p14:creationId xmlns:p14="http://schemas.microsoft.com/office/powerpoint/2010/main" val="80688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heel(1)">
                                      <p:cBhvr>
                                        <p:cTn id="17" dur="2000"/>
                                        <p:tgtEl>
                                          <p:spTgt spid="13"/>
                                        </p:tgtEl>
                                      </p:cBhvr>
                                    </p:animEffect>
                                  </p:childTnLst>
                                </p:cTn>
                              </p:par>
                            </p:childTnLst>
                          </p:cTn>
                        </p:par>
                        <p:par>
                          <p:cTn id="18" fill="hold">
                            <p:stCondLst>
                              <p:cond delay="2000"/>
                            </p:stCondLst>
                            <p:childTnLst>
                              <p:par>
                                <p:cTn id="19" presetID="22" presetClass="entr" presetSubtype="2"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right)">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500"/>
                            </p:stCondLst>
                            <p:childTnLst>
                              <p:par>
                                <p:cTn id="26" presetID="22" presetClass="entr" presetSubtype="2"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right)">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p:cTn id="36" dur="500" fill="hold"/>
                                        <p:tgtEl>
                                          <p:spTgt spid="2"/>
                                        </p:tgtEl>
                                        <p:attrNameLst>
                                          <p:attrName>ppt_w</p:attrName>
                                        </p:attrNameLst>
                                      </p:cBhvr>
                                      <p:tavLst>
                                        <p:tav tm="0">
                                          <p:val>
                                            <p:fltVal val="0"/>
                                          </p:val>
                                        </p:tav>
                                        <p:tav tm="100000">
                                          <p:val>
                                            <p:strVal val="#ppt_w"/>
                                          </p:val>
                                        </p:tav>
                                      </p:tavLst>
                                    </p:anim>
                                    <p:anim calcmode="lin" valueType="num">
                                      <p:cBhvr>
                                        <p:cTn id="37" dur="500" fill="hold"/>
                                        <p:tgtEl>
                                          <p:spTgt spid="2"/>
                                        </p:tgtEl>
                                        <p:attrNameLst>
                                          <p:attrName>ppt_h</p:attrName>
                                        </p:attrNameLst>
                                      </p:cBhvr>
                                      <p:tavLst>
                                        <p:tav tm="0">
                                          <p:val>
                                            <p:fltVal val="0"/>
                                          </p:val>
                                        </p:tav>
                                        <p:tav tm="100000">
                                          <p:val>
                                            <p:strVal val="#ppt_h"/>
                                          </p:val>
                                        </p:tav>
                                      </p:tavLst>
                                    </p:anim>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right)">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1"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mph" presetSubtype="0" fill="hold" grpId="0" nodeType="clickEffect">
                                  <p:stCondLst>
                                    <p:cond delay="0"/>
                                  </p:stCondLst>
                                  <p:childTnLst>
                                    <p:animEffect transition="out" filter="fade">
                                      <p:cBhvr>
                                        <p:cTn id="57" dur="500" tmFilter="0, 0; .2, .5; .8, .5; 1, 0"/>
                                        <p:tgtEl>
                                          <p:spTgt spid="4"/>
                                        </p:tgtEl>
                                      </p:cBhvr>
                                    </p:animEffect>
                                    <p:animScale>
                                      <p:cBhvr>
                                        <p:cTn id="58" dur="250" autoRev="1" fill="hold"/>
                                        <p:tgtEl>
                                          <p:spTgt spid="4"/>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5" grpId="0"/>
      <p:bldP spid="22" grpId="0"/>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57200" y="235752"/>
            <a:ext cx="8229600" cy="4621998"/>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971800" y="285750"/>
            <a:ext cx="3810000" cy="369332"/>
          </a:xfrm>
          <a:prstGeom prst="rect">
            <a:avLst/>
          </a:prstGeom>
          <a:solidFill>
            <a:srgbClr val="008000"/>
          </a:solidFill>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solidFill>
                  <a:schemeClr val="bg1"/>
                </a:solidFill>
                <a:latin typeface="Bookman Old Style" pitchFamily="18" charset="0"/>
              </a:rPr>
              <a:t>Characteristics of an Electron</a:t>
            </a:r>
            <a:endParaRPr lang="en-US" b="1" dirty="0">
              <a:solidFill>
                <a:schemeClr val="bg1"/>
              </a:solidFill>
              <a:latin typeface="Bookman Old Style" pitchFamily="18" charset="0"/>
            </a:endParaRPr>
          </a:p>
        </p:txBody>
      </p:sp>
      <p:sp>
        <p:nvSpPr>
          <p:cNvPr id="5" name="Rectangle 4"/>
          <p:cNvSpPr/>
          <p:nvPr/>
        </p:nvSpPr>
        <p:spPr>
          <a:xfrm>
            <a:off x="533400" y="1123950"/>
            <a:ext cx="26670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solidFill>
                  <a:schemeClr val="bg1"/>
                </a:solidFill>
                <a:latin typeface="Bookman Old Style" pitchFamily="18" charset="0"/>
              </a:rPr>
              <a:t>Mass of  an Electron</a:t>
            </a:r>
            <a:endParaRPr lang="en-US" b="1" dirty="0">
              <a:solidFill>
                <a:schemeClr val="bg1"/>
              </a:solidFill>
              <a:latin typeface="Bookman Old Style" pitchFamily="18" charset="0"/>
            </a:endParaRPr>
          </a:p>
        </p:txBody>
      </p:sp>
      <p:sp>
        <p:nvSpPr>
          <p:cNvPr id="6" name="Rectangle 5"/>
          <p:cNvSpPr/>
          <p:nvPr/>
        </p:nvSpPr>
        <p:spPr>
          <a:xfrm>
            <a:off x="457200" y="1669018"/>
            <a:ext cx="7772400" cy="646331"/>
          </a:xfrm>
          <a:prstGeom prst="rect">
            <a:avLst/>
          </a:prstGeom>
        </p:spPr>
        <p:txBody>
          <a:bodyPr wrap="square">
            <a:spAutoFit/>
          </a:bodyPr>
          <a:lstStyle/>
          <a:p>
            <a:pPr marL="285750" indent="-285750">
              <a:buFont typeface="Wingdings" pitchFamily="2" charset="2"/>
              <a:buChar char="Ø"/>
            </a:pPr>
            <a:r>
              <a:rPr lang="en-US" dirty="0" smtClean="0">
                <a:latin typeface="Bookman Old Style" pitchFamily="18" charset="0"/>
              </a:rPr>
              <a:t>The mass of an electron is about         of the </a:t>
            </a:r>
          </a:p>
          <a:p>
            <a:r>
              <a:rPr lang="en-US" dirty="0">
                <a:latin typeface="Bookman Old Style" pitchFamily="18" charset="0"/>
              </a:rPr>
              <a:t> </a:t>
            </a:r>
            <a:r>
              <a:rPr lang="en-US" dirty="0" smtClean="0">
                <a:latin typeface="Bookman Old Style" pitchFamily="18" charset="0"/>
              </a:rPr>
              <a:t>   mass of hydrogen atom</a:t>
            </a:r>
            <a:endParaRPr lang="en-US" dirty="0">
              <a:latin typeface="Bookman Old Style" pitchFamily="18" charset="0"/>
            </a:endParaRPr>
          </a:p>
        </p:txBody>
      </p:sp>
      <p:sp>
        <p:nvSpPr>
          <p:cNvPr id="12" name="Rectangle 11"/>
          <p:cNvSpPr/>
          <p:nvPr/>
        </p:nvSpPr>
        <p:spPr>
          <a:xfrm>
            <a:off x="453068" y="2306419"/>
            <a:ext cx="7547931" cy="646331"/>
          </a:xfrm>
          <a:prstGeom prst="rect">
            <a:avLst/>
          </a:prstGeom>
        </p:spPr>
        <p:txBody>
          <a:bodyPr wrap="square">
            <a:spAutoFit/>
          </a:bodyPr>
          <a:lstStyle/>
          <a:p>
            <a:pPr marL="342900" indent="-342900">
              <a:buFont typeface="Wingdings" pitchFamily="2" charset="2"/>
              <a:buChar char="Ø"/>
            </a:pPr>
            <a:r>
              <a:rPr lang="en-US" dirty="0" smtClean="0">
                <a:latin typeface="Bookman Old Style" pitchFamily="18" charset="0"/>
              </a:rPr>
              <a:t>The mass of an electron is so small that it is </a:t>
            </a:r>
          </a:p>
          <a:p>
            <a:r>
              <a:rPr lang="en-US" dirty="0">
                <a:latin typeface="Bookman Old Style" pitchFamily="18" charset="0"/>
              </a:rPr>
              <a:t> </a:t>
            </a:r>
            <a:r>
              <a:rPr lang="en-US" dirty="0" smtClean="0">
                <a:latin typeface="Bookman Old Style" pitchFamily="18" charset="0"/>
              </a:rPr>
              <a:t>    considered to be negligible.</a:t>
            </a:r>
            <a:endParaRPr lang="en-US" dirty="0">
              <a:latin typeface="Bookman Old Style" pitchFamily="18" charset="0"/>
            </a:endParaRPr>
          </a:p>
        </p:txBody>
      </p:sp>
      <p:sp>
        <p:nvSpPr>
          <p:cNvPr id="13" name="Rectangle 12"/>
          <p:cNvSpPr/>
          <p:nvPr/>
        </p:nvSpPr>
        <p:spPr>
          <a:xfrm>
            <a:off x="533400" y="3116818"/>
            <a:ext cx="28956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solidFill>
                  <a:schemeClr val="bg1"/>
                </a:solidFill>
                <a:latin typeface="Bookman Old Style" pitchFamily="18" charset="0"/>
              </a:rPr>
              <a:t>Charge of an Electron</a:t>
            </a:r>
            <a:endParaRPr lang="en-US" b="1" dirty="0">
              <a:solidFill>
                <a:schemeClr val="bg1"/>
              </a:solidFill>
              <a:latin typeface="Bookman Old Style" pitchFamily="18" charset="0"/>
            </a:endParaRPr>
          </a:p>
        </p:txBody>
      </p:sp>
      <mc:AlternateContent xmlns:mc="http://schemas.openxmlformats.org/markup-compatibility/2006" xmlns:a14="http://schemas.microsoft.com/office/drawing/2010/main">
        <mc:Choice Requires="a14">
          <p:sp>
            <p:nvSpPr>
              <p:cNvPr id="16" name="Rectangle 15"/>
              <p:cNvSpPr/>
              <p:nvPr/>
            </p:nvSpPr>
            <p:spPr>
              <a:xfrm>
                <a:off x="457199" y="3650218"/>
                <a:ext cx="8229601" cy="923330"/>
              </a:xfrm>
              <a:prstGeom prst="rect">
                <a:avLst/>
              </a:prstGeom>
            </p:spPr>
            <p:txBody>
              <a:bodyPr wrap="square">
                <a:spAutoFit/>
              </a:bodyPr>
              <a:lstStyle/>
              <a:p>
                <a:pPr marL="285750" indent="-285750">
                  <a:buFont typeface="Wingdings" pitchFamily="2" charset="2"/>
                  <a:buChar char="Ø"/>
                </a:pPr>
                <a:r>
                  <a:rPr lang="en-US" dirty="0" smtClean="0">
                    <a:latin typeface="Bookman Old Style" pitchFamily="18" charset="0"/>
                  </a:rPr>
                  <a:t>The absolute charge on an electron is 1.6 </a:t>
                </a:r>
                <a14:m>
                  <m:oMath xmlns:m="http://schemas.openxmlformats.org/officeDocument/2006/math">
                    <m:r>
                      <a:rPr lang="en-US" i="1" smtClean="0">
                        <a:latin typeface="Cambria Math"/>
                        <a:ea typeface="Cambria Math"/>
                      </a:rPr>
                      <m:t>×</m:t>
                    </m:r>
                  </m:oMath>
                </a14:m>
                <a:r>
                  <a:rPr lang="en-US" dirty="0" smtClean="0">
                    <a:latin typeface="Bookman Old Style" pitchFamily="18" charset="0"/>
                  </a:rPr>
                  <a:t> 10</a:t>
                </a:r>
                <a:r>
                  <a:rPr lang="en-US" baseline="30000" dirty="0" smtClean="0">
                    <a:latin typeface="Bookman Old Style" pitchFamily="18" charset="0"/>
                  </a:rPr>
                  <a:t>-19</a:t>
                </a:r>
                <a:r>
                  <a:rPr lang="en-US" dirty="0" smtClean="0">
                    <a:latin typeface="Bookman Old Style" pitchFamily="18" charset="0"/>
                  </a:rPr>
                  <a:t>coulomb of negative charge.</a:t>
                </a:r>
              </a:p>
              <a:p>
                <a:pPr marL="285750" indent="-285750">
                  <a:buFont typeface="Wingdings" pitchFamily="2" charset="2"/>
                  <a:buChar char="Ø"/>
                </a:pPr>
                <a:r>
                  <a:rPr lang="en-US" dirty="0" smtClean="0">
                    <a:latin typeface="Bookman Old Style" pitchFamily="18" charset="0"/>
                  </a:rPr>
                  <a:t>The relative charge of an electron is, -1 (minus one). </a:t>
                </a:r>
                <a:endParaRPr lang="en-US" dirty="0">
                  <a:latin typeface="Bookman Old Style"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457199" y="3650218"/>
                <a:ext cx="8229601" cy="923330"/>
              </a:xfrm>
              <a:prstGeom prst="rect">
                <a:avLst/>
              </a:prstGeom>
              <a:blipFill rotWithShape="1">
                <a:blip r:embed="rId3"/>
                <a:stretch>
                  <a:fillRect l="-444" t="-2649" r="-593" b="-10596"/>
                </a:stretch>
              </a:blipFill>
            </p:spPr>
            <p:txBody>
              <a:bodyPr/>
              <a:lstStyle/>
              <a:p>
                <a:r>
                  <a:rPr lang="en-US">
                    <a:noFill/>
                  </a:rPr>
                  <a:t> </a:t>
                </a:r>
              </a:p>
            </p:txBody>
          </p:sp>
        </mc:Fallback>
      </mc:AlternateContent>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773" y="1047750"/>
            <a:ext cx="2402027" cy="238601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4435635" y="1504950"/>
                <a:ext cx="771365"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m:t>
                          </m:r>
                        </m:num>
                        <m:den>
                          <m:r>
                            <a:rPr lang="en-US" b="0" i="1" smtClean="0">
                              <a:latin typeface="Cambria Math"/>
                            </a:rPr>
                            <m:t>1840</m:t>
                          </m:r>
                        </m:den>
                      </m:f>
                    </m:oMath>
                  </m:oMathPara>
                </a14:m>
                <a:endParaRPr lang="en-US" dirty="0">
                  <a:latin typeface="Bookman Old Style"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435635" y="1504950"/>
                <a:ext cx="771365" cy="612732"/>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953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wipe(left)">
                                      <p:cBhvr>
                                        <p:cTn id="30" dur="500"/>
                                        <p:tgtEl>
                                          <p:spTgt spid="6">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animEffect transition="in" filter="wipe(left)">
                                      <p:cBhvr>
                                        <p:cTn id="35" dur="500"/>
                                        <p:tgtEl>
                                          <p:spTgt spid="12">
                                            <p:txEl>
                                              <p:pRg st="0" end="0"/>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2">
                                            <p:txEl>
                                              <p:pRg st="1" end="1"/>
                                            </p:txEl>
                                          </p:spTgt>
                                        </p:tgtEl>
                                        <p:attrNameLst>
                                          <p:attrName>style.visibility</p:attrName>
                                        </p:attrNameLst>
                                      </p:cBhvr>
                                      <p:to>
                                        <p:strVal val="visible"/>
                                      </p:to>
                                    </p:set>
                                    <p:animEffect transition="in" filter="wipe(left)">
                                      <p:cBhvr>
                                        <p:cTn id="38" dur="500"/>
                                        <p:tgtEl>
                                          <p:spTgt spid="12">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6">
                                            <p:txEl>
                                              <p:pRg st="0" end="0"/>
                                            </p:txEl>
                                          </p:spTgt>
                                        </p:tgtEl>
                                        <p:attrNameLst>
                                          <p:attrName>style.visibility</p:attrName>
                                        </p:attrNameLst>
                                      </p:cBhvr>
                                      <p:to>
                                        <p:strVal val="visible"/>
                                      </p:to>
                                    </p:set>
                                    <p:animEffect transition="in" filter="wipe(left)">
                                      <p:cBhvr>
                                        <p:cTn id="48" dur="500"/>
                                        <p:tgtEl>
                                          <p:spTgt spid="16">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
                                            <p:txEl>
                                              <p:pRg st="1" end="1"/>
                                            </p:txEl>
                                          </p:spTgt>
                                        </p:tgtEl>
                                        <p:attrNameLst>
                                          <p:attrName>style.visibility</p:attrName>
                                        </p:attrNameLst>
                                      </p:cBhvr>
                                      <p:to>
                                        <p:strVal val="visible"/>
                                      </p:to>
                                    </p:set>
                                    <p:animEffect transition="in" filter="wipe(left)">
                                      <p:cBhvr>
                                        <p:cTn id="53"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3"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4</a:t>
            </a:r>
            <a:endParaRPr lang="en-US" sz="2800" dirty="0">
              <a:latin typeface="Algerian" panose="04020705040A02060702" pitchFamily="82" charset="0"/>
            </a:endParaRPr>
          </a:p>
        </p:txBody>
      </p:sp>
      <p:sp>
        <p:nvSpPr>
          <p:cNvPr id="5" name="Title 7"/>
          <p:cNvSpPr txBox="1">
            <a:spLocks/>
          </p:cNvSpPr>
          <p:nvPr/>
        </p:nvSpPr>
        <p:spPr bwMode="auto">
          <a:xfrm>
            <a:off x="806019" y="2494497"/>
            <a:ext cx="5670981" cy="89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Rutherford's gold foil experiment &amp; drawback</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35277473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b="3744"/>
          <a:stretch/>
        </p:blipFill>
        <p:spPr>
          <a:xfrm>
            <a:off x="533399" y="1502334"/>
            <a:ext cx="3878943" cy="3183966"/>
          </a:xfrm>
          <a:prstGeom prst="rect">
            <a:avLst/>
          </a:prstGeom>
        </p:spPr>
      </p:pic>
      <p:grpSp>
        <p:nvGrpSpPr>
          <p:cNvPr id="22" name="Group 21"/>
          <p:cNvGrpSpPr/>
          <p:nvPr/>
        </p:nvGrpSpPr>
        <p:grpSpPr>
          <a:xfrm>
            <a:off x="533400" y="251996"/>
            <a:ext cx="8038964" cy="646331"/>
            <a:chOff x="533400" y="691575"/>
            <a:chExt cx="7239000" cy="646331"/>
          </a:xfrm>
          <a:scene3d>
            <a:camera prst="orthographicFront">
              <a:rot lat="0" lon="0" rev="0"/>
            </a:camera>
            <a:lightRig rig="balanced" dir="t">
              <a:rot lat="0" lon="0" rev="8700000"/>
            </a:lightRig>
          </a:scene3d>
        </p:grpSpPr>
        <p:sp>
          <p:nvSpPr>
            <p:cNvPr id="7" name="Snip Diagonal Corner Rectangle 6"/>
            <p:cNvSpPr/>
            <p:nvPr/>
          </p:nvSpPr>
          <p:spPr>
            <a:xfrm>
              <a:off x="533400" y="725329"/>
              <a:ext cx="7239000" cy="609600"/>
            </a:xfrm>
            <a:prstGeom prst="snip2DiagRect">
              <a:avLst/>
            </a:prstGeom>
            <a:solidFill>
              <a:srgbClr val="0000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569157" y="691575"/>
              <a:ext cx="7177843" cy="646331"/>
            </a:xfrm>
            <a:prstGeom prst="rect">
              <a:avLst/>
            </a:prstGeom>
            <a:noFill/>
            <a:ln>
              <a:noFill/>
            </a:ln>
            <a:effectLst>
              <a:outerShdw blurRad="44450" dist="27940" dir="5400000" algn="ctr">
                <a:srgbClr val="000000">
                  <a:alpha val="32000"/>
                </a:srgbClr>
              </a:outerShdw>
            </a:effectLst>
            <a:sp3d>
              <a:bevelT w="190500" h="38100"/>
            </a:sp3d>
          </p:spPr>
          <p:txBody>
            <a:bodyPr wrap="square" rtlCol="0">
              <a:spAutoFit/>
            </a:bodyPr>
            <a:lstStyle/>
            <a:p>
              <a:r>
                <a:rPr lang="en-US" dirty="0" smtClean="0">
                  <a:solidFill>
                    <a:schemeClr val="bg1"/>
                  </a:solidFill>
                  <a:latin typeface="Bookman Old Style" pitchFamily="18" charset="0"/>
                </a:rPr>
                <a:t>E. Goldstein discovered the presence of new radiations in a gas Discharge and called them canal rays. </a:t>
              </a:r>
              <a:endParaRPr lang="en-US" dirty="0">
                <a:solidFill>
                  <a:schemeClr val="bg1"/>
                </a:solidFill>
                <a:latin typeface="Bookman Old Style" pitchFamily="18" charset="0"/>
              </a:endParaRPr>
            </a:p>
          </p:txBody>
        </p:sp>
      </p:grpSp>
      <p:grpSp>
        <p:nvGrpSpPr>
          <p:cNvPr id="21" name="Group 20"/>
          <p:cNvGrpSpPr/>
          <p:nvPr/>
        </p:nvGrpSpPr>
        <p:grpSpPr>
          <a:xfrm>
            <a:off x="533400" y="971550"/>
            <a:ext cx="5562600" cy="457200"/>
            <a:chOff x="532686" y="1428750"/>
            <a:chExt cx="5274930" cy="457200"/>
          </a:xfrm>
          <a:scene3d>
            <a:camera prst="orthographicFront">
              <a:rot lat="0" lon="0" rev="0"/>
            </a:camera>
            <a:lightRig rig="balanced" dir="t">
              <a:rot lat="0" lon="0" rev="8700000"/>
            </a:lightRig>
          </a:scene3d>
        </p:grpSpPr>
        <p:sp>
          <p:nvSpPr>
            <p:cNvPr id="9" name="Snip Diagonal Corner Rectangle 8"/>
            <p:cNvSpPr/>
            <p:nvPr/>
          </p:nvSpPr>
          <p:spPr>
            <a:xfrm>
              <a:off x="533400" y="1428750"/>
              <a:ext cx="5274216" cy="457200"/>
            </a:xfrm>
            <a:prstGeom prst="snip2DiagRect">
              <a:avLst/>
            </a:prstGeom>
            <a:solidFill>
              <a:srgbClr val="0000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532686" y="1471196"/>
              <a:ext cx="5097211" cy="369332"/>
            </a:xfrm>
            <a:prstGeom prst="rect">
              <a:avLst/>
            </a:prstGeom>
            <a:noFill/>
            <a:ln>
              <a:noFill/>
            </a:ln>
            <a:effectLst>
              <a:outerShdw blurRad="44450" dist="27940" dir="5400000" algn="ctr">
                <a:srgbClr val="000000">
                  <a:alpha val="32000"/>
                </a:srgbClr>
              </a:outerShdw>
            </a:effectLst>
            <a:sp3d>
              <a:bevelT w="190500" h="38100"/>
            </a:sp3d>
          </p:spPr>
          <p:txBody>
            <a:bodyPr wrap="none" rtlCol="0">
              <a:spAutoFit/>
            </a:bodyPr>
            <a:lstStyle/>
            <a:p>
              <a:r>
                <a:rPr lang="en-US" dirty="0" smtClean="0">
                  <a:solidFill>
                    <a:schemeClr val="bg1"/>
                  </a:solidFill>
                  <a:latin typeface="Bookman Old Style" pitchFamily="18" charset="0"/>
                </a:rPr>
                <a:t>These rays were positively charged radiations.</a:t>
              </a:r>
              <a:endParaRPr lang="en-US" dirty="0">
                <a:solidFill>
                  <a:schemeClr val="bg1"/>
                </a:solidFill>
                <a:latin typeface="Bookman Old Style" pitchFamily="18" charset="0"/>
              </a:endParaRPr>
            </a:p>
          </p:txBody>
        </p:sp>
      </p:grpSp>
      <p:grpSp>
        <p:nvGrpSpPr>
          <p:cNvPr id="24" name="Group 23"/>
          <p:cNvGrpSpPr/>
          <p:nvPr/>
        </p:nvGrpSpPr>
        <p:grpSpPr>
          <a:xfrm>
            <a:off x="4658756" y="1502334"/>
            <a:ext cx="3875645" cy="1210148"/>
            <a:chOff x="4572575" y="1502334"/>
            <a:chExt cx="3767003" cy="1210148"/>
          </a:xfrm>
          <a:scene3d>
            <a:camera prst="orthographicFront">
              <a:rot lat="0" lon="0" rev="0"/>
            </a:camera>
            <a:lightRig rig="balanced" dir="t">
              <a:rot lat="0" lon="0" rev="8700000"/>
            </a:lightRig>
          </a:scene3d>
        </p:grpSpPr>
        <p:sp>
          <p:nvSpPr>
            <p:cNvPr id="15" name="Snip Diagonal Corner Rectangle 14"/>
            <p:cNvSpPr/>
            <p:nvPr/>
          </p:nvSpPr>
          <p:spPr>
            <a:xfrm>
              <a:off x="4572575" y="1502334"/>
              <a:ext cx="3767003" cy="1210148"/>
            </a:xfrm>
            <a:prstGeom prst="snip2DiagRect">
              <a:avLst/>
            </a:prstGeom>
            <a:solidFill>
              <a:srgbClr val="0000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662296" y="1512153"/>
              <a:ext cx="3677281" cy="1200329"/>
            </a:xfrm>
            <a:prstGeom prst="rect">
              <a:avLst/>
            </a:prstGeom>
            <a:noFill/>
            <a:ln>
              <a:noFill/>
            </a:ln>
            <a:effectLst>
              <a:outerShdw blurRad="44450" dist="27940" dir="5400000" algn="ctr">
                <a:srgbClr val="000000">
                  <a:alpha val="32000"/>
                </a:srgbClr>
              </a:outerShdw>
            </a:effectLst>
            <a:sp3d>
              <a:bevelT w="190500" h="38100"/>
            </a:sp3d>
          </p:spPr>
          <p:txBody>
            <a:bodyPr wrap="none" rtlCol="0">
              <a:spAutoFit/>
            </a:bodyPr>
            <a:lstStyle/>
            <a:p>
              <a:r>
                <a:rPr lang="en-US" dirty="0" smtClean="0">
                  <a:solidFill>
                    <a:schemeClr val="bg1"/>
                  </a:solidFill>
                  <a:latin typeface="Bookman Old Style" pitchFamily="18" charset="0"/>
                </a:rPr>
                <a:t>This sub-atomic particle had a </a:t>
              </a:r>
            </a:p>
            <a:p>
              <a:r>
                <a:rPr lang="en-US" dirty="0" smtClean="0">
                  <a:solidFill>
                    <a:schemeClr val="bg1"/>
                  </a:solidFill>
                  <a:latin typeface="Bookman Old Style" pitchFamily="18" charset="0"/>
                </a:rPr>
                <a:t>charge, equal in magnitude but </a:t>
              </a:r>
            </a:p>
            <a:p>
              <a:r>
                <a:rPr lang="en-US" dirty="0" smtClean="0">
                  <a:solidFill>
                    <a:schemeClr val="bg1"/>
                  </a:solidFill>
                  <a:latin typeface="Bookman Old Style" pitchFamily="18" charset="0"/>
                </a:rPr>
                <a:t>opposite in sign to that of the </a:t>
              </a:r>
            </a:p>
            <a:p>
              <a:r>
                <a:rPr lang="en-US" dirty="0" smtClean="0">
                  <a:solidFill>
                    <a:schemeClr val="bg1"/>
                  </a:solidFill>
                  <a:latin typeface="Bookman Old Style" pitchFamily="18" charset="0"/>
                </a:rPr>
                <a:t>electron.  </a:t>
              </a:r>
              <a:endParaRPr lang="en-US" dirty="0">
                <a:solidFill>
                  <a:schemeClr val="bg1"/>
                </a:solidFill>
                <a:latin typeface="Bookman Old Style" pitchFamily="18" charset="0"/>
              </a:endParaRPr>
            </a:p>
          </p:txBody>
        </p:sp>
      </p:grpSp>
      <p:grpSp>
        <p:nvGrpSpPr>
          <p:cNvPr id="20" name="Group 19"/>
          <p:cNvGrpSpPr/>
          <p:nvPr/>
        </p:nvGrpSpPr>
        <p:grpSpPr>
          <a:xfrm>
            <a:off x="4648201" y="2800350"/>
            <a:ext cx="4097019" cy="703421"/>
            <a:chOff x="533400" y="2688908"/>
            <a:chExt cx="4223258" cy="703421"/>
          </a:xfrm>
          <a:scene3d>
            <a:camera prst="orthographicFront">
              <a:rot lat="0" lon="0" rev="0"/>
            </a:camera>
            <a:lightRig rig="balanced" dir="t">
              <a:rot lat="0" lon="0" rev="8700000"/>
            </a:lightRig>
          </a:scene3d>
        </p:grpSpPr>
        <p:sp>
          <p:nvSpPr>
            <p:cNvPr id="17" name="Snip Diagonal Corner Rectangle 16"/>
            <p:cNvSpPr/>
            <p:nvPr/>
          </p:nvSpPr>
          <p:spPr>
            <a:xfrm>
              <a:off x="533400" y="2688908"/>
              <a:ext cx="4005943" cy="703421"/>
            </a:xfrm>
            <a:prstGeom prst="snip2DiagRect">
              <a:avLst/>
            </a:prstGeom>
            <a:solidFill>
              <a:srgbClr val="0000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569157" y="2706529"/>
              <a:ext cx="4187501" cy="646331"/>
            </a:xfrm>
            <a:prstGeom prst="rect">
              <a:avLst/>
            </a:prstGeom>
            <a:noFill/>
            <a:ln>
              <a:noFill/>
            </a:ln>
            <a:effectLst>
              <a:outerShdw blurRad="44450" dist="27940" dir="5400000" algn="ctr">
                <a:srgbClr val="000000">
                  <a:alpha val="32000"/>
                </a:srgbClr>
              </a:outerShdw>
            </a:effectLst>
            <a:sp3d>
              <a:bevelT w="190500" h="38100"/>
            </a:sp3d>
          </p:spPr>
          <p:txBody>
            <a:bodyPr wrap="none" rtlCol="0">
              <a:spAutoFit/>
            </a:bodyPr>
            <a:lstStyle/>
            <a:p>
              <a:r>
                <a:rPr lang="en-US" dirty="0" smtClean="0">
                  <a:solidFill>
                    <a:schemeClr val="bg1"/>
                  </a:solidFill>
                  <a:latin typeface="Bookman Old Style" pitchFamily="18" charset="0"/>
                </a:rPr>
                <a:t>Its mass was approximately 2000 </a:t>
              </a:r>
            </a:p>
            <a:p>
              <a:r>
                <a:rPr lang="en-US" dirty="0" smtClean="0">
                  <a:solidFill>
                    <a:schemeClr val="bg1"/>
                  </a:solidFill>
                  <a:latin typeface="Bookman Old Style" pitchFamily="18" charset="0"/>
                </a:rPr>
                <a:t>times as that of the electron.</a:t>
              </a:r>
              <a:endParaRPr lang="en-US" dirty="0">
                <a:solidFill>
                  <a:schemeClr val="bg1"/>
                </a:solidFill>
                <a:latin typeface="Bookman Old Style" pitchFamily="18" charset="0"/>
              </a:endParaRPr>
            </a:p>
          </p:txBody>
        </p:sp>
      </p:gr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1435387"/>
            <a:ext cx="2895600" cy="3339525"/>
          </a:xfrm>
          <a:prstGeom prst="ellipse">
            <a:avLst/>
          </a:prstGeom>
          <a:ln>
            <a:noFill/>
          </a:ln>
          <a:effectLst>
            <a:softEdge rad="112500"/>
          </a:effectLst>
        </p:spPr>
      </p:pic>
      <p:sp>
        <p:nvSpPr>
          <p:cNvPr id="18" name="Snip Diagonal Corner Rectangle 17"/>
          <p:cNvSpPr/>
          <p:nvPr/>
        </p:nvSpPr>
        <p:spPr>
          <a:xfrm>
            <a:off x="4648200" y="3638550"/>
            <a:ext cx="3895957" cy="457200"/>
          </a:xfrm>
          <a:prstGeom prst="snip2DiagRect">
            <a:avLst/>
          </a:prstGeom>
          <a:solidFill>
            <a:srgbClr val="0000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703969" y="3714750"/>
            <a:ext cx="2929007" cy="36933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dirty="0" smtClean="0">
                <a:solidFill>
                  <a:schemeClr val="bg1"/>
                </a:solidFill>
                <a:latin typeface="Bookman Old Style" pitchFamily="18" charset="0"/>
              </a:rPr>
              <a:t>It was given the name of</a:t>
            </a:r>
            <a:endParaRPr lang="en-US" dirty="0">
              <a:solidFill>
                <a:schemeClr val="bg1"/>
              </a:solidFill>
              <a:latin typeface="Bookman Old Style" pitchFamily="18" charset="0"/>
            </a:endParaRPr>
          </a:p>
        </p:txBody>
      </p:sp>
      <p:sp>
        <p:nvSpPr>
          <p:cNvPr id="8" name="Rectangle 7"/>
          <p:cNvSpPr/>
          <p:nvPr/>
        </p:nvSpPr>
        <p:spPr>
          <a:xfrm>
            <a:off x="7469685" y="3714750"/>
            <a:ext cx="1064715" cy="369332"/>
          </a:xfrm>
          <a:prstGeom prst="rect">
            <a:avLst/>
          </a:prstGeom>
        </p:spPr>
        <p:txBody>
          <a:bodyPr wrap="none">
            <a:spAutoFit/>
          </a:bodyPr>
          <a:lstStyle/>
          <a:p>
            <a:r>
              <a:rPr lang="en-US" b="1" dirty="0">
                <a:solidFill>
                  <a:srgbClr val="FFFF00"/>
                </a:solidFill>
                <a:latin typeface="Bookman Old Style" pitchFamily="18" charset="0"/>
              </a:rPr>
              <a:t>proton</a:t>
            </a:r>
            <a:r>
              <a:rPr lang="en-US" b="1" dirty="0">
                <a:solidFill>
                  <a:schemeClr val="bg1"/>
                </a:solidFill>
                <a:latin typeface="Bookman Old Style" pitchFamily="18" charset="0"/>
              </a:rPr>
              <a:t>.</a:t>
            </a:r>
            <a:endParaRPr lang="en-US" b="1" dirty="0"/>
          </a:p>
        </p:txBody>
      </p:sp>
      <p:grpSp>
        <p:nvGrpSpPr>
          <p:cNvPr id="16" name="Group 15"/>
          <p:cNvGrpSpPr/>
          <p:nvPr/>
        </p:nvGrpSpPr>
        <p:grpSpPr>
          <a:xfrm>
            <a:off x="4558632" y="4102388"/>
            <a:ext cx="2979834" cy="679162"/>
            <a:chOff x="4778469" y="4421043"/>
            <a:chExt cx="2979834" cy="679162"/>
          </a:xfrm>
        </p:grpSpPr>
        <p:sp>
          <p:nvSpPr>
            <p:cNvPr id="13" name="Cloud Callout 12"/>
            <p:cNvSpPr/>
            <p:nvPr/>
          </p:nvSpPr>
          <p:spPr>
            <a:xfrm>
              <a:off x="4778469" y="4421043"/>
              <a:ext cx="2979834" cy="679162"/>
            </a:xfrm>
            <a:prstGeom prst="cloudCallout">
              <a:avLst>
                <a:gd name="adj1" fmla="val 62641"/>
                <a:gd name="adj2" fmla="val -57387"/>
              </a:avLst>
            </a:prstGeom>
            <a:solidFill>
              <a:srgbClr val="66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6FF99"/>
                </a:solidFill>
              </a:endParaRPr>
            </a:p>
          </p:txBody>
        </p:sp>
        <p:sp>
          <p:nvSpPr>
            <p:cNvPr id="14" name="TextBox 13"/>
            <p:cNvSpPr txBox="1"/>
            <p:nvPr/>
          </p:nvSpPr>
          <p:spPr>
            <a:xfrm>
              <a:off x="5048573" y="4453874"/>
              <a:ext cx="2638864" cy="646331"/>
            </a:xfrm>
            <a:prstGeom prst="rect">
              <a:avLst/>
            </a:prstGeom>
            <a:noFill/>
          </p:spPr>
          <p:txBody>
            <a:bodyPr wrap="none" rtlCol="0">
              <a:spAutoFit/>
            </a:bodyPr>
            <a:lstStyle/>
            <a:p>
              <a:pPr algn="ctr"/>
              <a:r>
                <a:rPr lang="en-US" dirty="0" smtClean="0">
                  <a:latin typeface="Bookman Old Style" panose="02050604050505020204" pitchFamily="18" charset="0"/>
                </a:rPr>
                <a:t>Which is represented </a:t>
              </a:r>
            </a:p>
            <a:p>
              <a:pPr algn="ctr"/>
              <a:r>
                <a:rPr lang="en-US" dirty="0" smtClean="0">
                  <a:latin typeface="Bookman Old Style" panose="02050604050505020204" pitchFamily="18" charset="0"/>
                </a:rPr>
                <a:t>as ‘p’</a:t>
              </a:r>
              <a:endParaRPr lang="en-US" dirty="0">
                <a:latin typeface="Bookman Old Style" panose="02050604050505020204" pitchFamily="18" charset="0"/>
              </a:endParaRPr>
            </a:p>
          </p:txBody>
        </p:sp>
      </p:grpSp>
    </p:spTree>
    <p:extLst>
      <p:ext uri="{BB962C8B-B14F-4D97-AF65-F5344CB8AC3E}">
        <p14:creationId xmlns:p14="http://schemas.microsoft.com/office/powerpoint/2010/main" val="2978544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500"/>
                            </p:stCondLst>
                            <p:childTnLst>
                              <p:par>
                                <p:cTn id="19" presetID="1" presetClass="exit" presetSubtype="0" fill="hold" nodeType="after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1"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up)">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p:bldP spid="8" grpId="0"/>
      <p:bldP spid="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57200" y="209550"/>
            <a:ext cx="8153400" cy="46482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b="19591"/>
          <a:stretch/>
        </p:blipFill>
        <p:spPr>
          <a:xfrm>
            <a:off x="5726150" y="285750"/>
            <a:ext cx="2808250" cy="2402237"/>
          </a:xfrm>
          <a:prstGeom prst="rect">
            <a:avLst/>
          </a:prstGeom>
          <a:ln w="88900" cap="sq" cmpd="thickThin">
            <a:solidFill>
              <a:srgbClr val="000000"/>
            </a:solidFill>
            <a:prstDash val="solid"/>
            <a:miter lim="800000"/>
          </a:ln>
          <a:effectLst>
            <a:innerShdw blurRad="76200">
              <a:srgbClr val="000000"/>
            </a:innerShdw>
          </a:effectLst>
        </p:spPr>
      </p:pic>
      <p:grpSp>
        <p:nvGrpSpPr>
          <p:cNvPr id="15" name="Group 14"/>
          <p:cNvGrpSpPr/>
          <p:nvPr/>
        </p:nvGrpSpPr>
        <p:grpSpPr>
          <a:xfrm>
            <a:off x="490037" y="1504950"/>
            <a:ext cx="2253163" cy="383600"/>
            <a:chOff x="490037" y="1352550"/>
            <a:chExt cx="2253163" cy="383600"/>
          </a:xfrm>
          <a:scene3d>
            <a:camera prst="orthographicFront">
              <a:rot lat="0" lon="0" rev="0"/>
            </a:camera>
            <a:lightRig rig="balanced" dir="t">
              <a:rot lat="0" lon="0" rev="8700000"/>
            </a:lightRig>
          </a:scene3d>
        </p:grpSpPr>
        <p:sp>
          <p:nvSpPr>
            <p:cNvPr id="14" name="Rounded Rectangle 13"/>
            <p:cNvSpPr/>
            <p:nvPr/>
          </p:nvSpPr>
          <p:spPr>
            <a:xfrm>
              <a:off x="509317" y="1366818"/>
              <a:ext cx="2233883" cy="36933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4" name="TextBox 3"/>
            <p:cNvSpPr txBox="1"/>
            <p:nvPr/>
          </p:nvSpPr>
          <p:spPr>
            <a:xfrm>
              <a:off x="490037" y="1352550"/>
              <a:ext cx="2178802" cy="369332"/>
            </a:xfrm>
            <a:prstGeom prst="rect">
              <a:avLst/>
            </a:prstGeom>
            <a:ln/>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b="1" dirty="0" smtClean="0">
                  <a:solidFill>
                    <a:schemeClr val="bg1"/>
                  </a:solidFill>
                  <a:latin typeface="Bookman Old Style" pitchFamily="18" charset="0"/>
                </a:rPr>
                <a:t>Mass of a proton</a:t>
              </a:r>
              <a:endParaRPr lang="en-US" b="1" dirty="0">
                <a:solidFill>
                  <a:schemeClr val="bg1"/>
                </a:solidFill>
                <a:latin typeface="Bookman Old Style" pitchFamily="18" charset="0"/>
              </a:endParaRPr>
            </a:p>
          </p:txBody>
        </p:sp>
      </p:grpSp>
      <p:grpSp>
        <p:nvGrpSpPr>
          <p:cNvPr id="13" name="Group 12"/>
          <p:cNvGrpSpPr/>
          <p:nvPr/>
        </p:nvGrpSpPr>
        <p:grpSpPr>
          <a:xfrm>
            <a:off x="525374" y="271408"/>
            <a:ext cx="3513226" cy="383674"/>
            <a:chOff x="525374" y="271408"/>
            <a:chExt cx="3513226" cy="383674"/>
          </a:xfrm>
          <a:solidFill>
            <a:srgbClr val="FFFF00"/>
          </a:solidFill>
          <a:scene3d>
            <a:camera prst="orthographicFront">
              <a:rot lat="0" lon="0" rev="0"/>
            </a:camera>
            <a:lightRig rig="balanced" dir="t">
              <a:rot lat="0" lon="0" rev="8700000"/>
            </a:lightRig>
          </a:scene3d>
        </p:grpSpPr>
        <p:sp>
          <p:nvSpPr>
            <p:cNvPr id="12" name="Rounded Rectangle 11"/>
            <p:cNvSpPr/>
            <p:nvPr/>
          </p:nvSpPr>
          <p:spPr>
            <a:xfrm>
              <a:off x="525374" y="285750"/>
              <a:ext cx="3513226" cy="36933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TextBox 5"/>
            <p:cNvSpPr txBox="1"/>
            <p:nvPr/>
          </p:nvSpPr>
          <p:spPr>
            <a:xfrm>
              <a:off x="525374" y="271408"/>
              <a:ext cx="3419526" cy="369332"/>
            </a:xfrm>
            <a:prstGeom prst="rect">
              <a:avLst/>
            </a:prstGeom>
            <a:ln/>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b="1" dirty="0" smtClean="0">
                  <a:latin typeface="Bookman Old Style" pitchFamily="18" charset="0"/>
                </a:rPr>
                <a:t>Characteristics of a proton</a:t>
              </a:r>
              <a:endParaRPr lang="en-US" b="1" dirty="0">
                <a:latin typeface="Bookman Old Style" pitchFamily="18" charset="0"/>
              </a:endParaRPr>
            </a:p>
          </p:txBody>
        </p:sp>
      </p:grpSp>
      <p:grpSp>
        <p:nvGrpSpPr>
          <p:cNvPr id="17" name="Group 16"/>
          <p:cNvGrpSpPr/>
          <p:nvPr/>
        </p:nvGrpSpPr>
        <p:grpSpPr>
          <a:xfrm>
            <a:off x="490037" y="2964418"/>
            <a:ext cx="2504212" cy="369332"/>
            <a:chOff x="490037" y="2724150"/>
            <a:chExt cx="2504212" cy="369332"/>
          </a:xfrm>
          <a:scene3d>
            <a:camera prst="orthographicFront">
              <a:rot lat="0" lon="0" rev="0"/>
            </a:camera>
            <a:lightRig rig="balanced" dir="t">
              <a:rot lat="0" lon="0" rev="8700000"/>
            </a:lightRig>
          </a:scene3d>
        </p:grpSpPr>
        <p:sp>
          <p:nvSpPr>
            <p:cNvPr id="16" name="Rounded Rectangle 15"/>
            <p:cNvSpPr/>
            <p:nvPr/>
          </p:nvSpPr>
          <p:spPr>
            <a:xfrm>
              <a:off x="509317" y="2724150"/>
              <a:ext cx="2386283" cy="369332"/>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TextBox 8"/>
            <p:cNvSpPr txBox="1"/>
            <p:nvPr/>
          </p:nvSpPr>
          <p:spPr>
            <a:xfrm>
              <a:off x="490037" y="2724150"/>
              <a:ext cx="2504212" cy="369332"/>
            </a:xfrm>
            <a:prstGeom prst="rect">
              <a:avLst/>
            </a:prstGeom>
            <a:ln/>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b="1" dirty="0" smtClean="0">
                  <a:solidFill>
                    <a:schemeClr val="bg1"/>
                  </a:solidFill>
                  <a:latin typeface="Bookman Old Style" pitchFamily="18" charset="0"/>
                </a:rPr>
                <a:t>Charge of a proton</a:t>
              </a:r>
              <a:endParaRPr lang="en-US" b="1" dirty="0">
                <a:solidFill>
                  <a:schemeClr val="bg1"/>
                </a:solidFill>
                <a:latin typeface="Bookman Old Style" pitchFamily="18" charset="0"/>
              </a:endParaRPr>
            </a:p>
          </p:txBody>
        </p:sp>
      </p:grpSp>
      <mc:AlternateContent xmlns:mc="http://schemas.openxmlformats.org/markup-compatibility/2006" xmlns:a14="http://schemas.microsoft.com/office/drawing/2010/main">
        <mc:Choice Requires="a14">
          <p:sp>
            <p:nvSpPr>
              <p:cNvPr id="10" name="TextBox 9"/>
              <p:cNvSpPr txBox="1"/>
              <p:nvPr/>
            </p:nvSpPr>
            <p:spPr>
              <a:xfrm>
                <a:off x="457200" y="3409950"/>
                <a:ext cx="7681911" cy="1661993"/>
              </a:xfrm>
              <a:prstGeom prst="rect">
                <a:avLst/>
              </a:prstGeom>
              <a:noFill/>
              <a:ln>
                <a:noFill/>
              </a:ln>
              <a:effectLst/>
            </p:spPr>
            <p:txBody>
              <a:bodyPr wrap="none" rtlCol="0">
                <a:spAutoFit/>
              </a:bodyPr>
              <a:lstStyle/>
              <a:p>
                <a:pPr marL="285750" indent="-285750">
                  <a:buFont typeface="Wingdings" pitchFamily="2" charset="2"/>
                  <a:buChar char="Ø"/>
                </a:pPr>
                <a:r>
                  <a:rPr lang="en-US" dirty="0" smtClean="0">
                    <a:effectLst/>
                    <a:latin typeface="Bookman Old Style" pitchFamily="18" charset="0"/>
                  </a:rPr>
                  <a:t>The charge of a proton is equal and opposite to the charge of an</a:t>
                </a:r>
              </a:p>
              <a:p>
                <a:pPr>
                  <a:tabLst>
                    <a:tab pos="285750" algn="l"/>
                  </a:tabLst>
                </a:pPr>
                <a:r>
                  <a:rPr lang="en-US" dirty="0" smtClean="0">
                    <a:effectLst/>
                    <a:latin typeface="Bookman Old Style" pitchFamily="18" charset="0"/>
                  </a:rPr>
                  <a:t>	 Electron. </a:t>
                </a:r>
              </a:p>
              <a:p>
                <a:pPr marL="285750" indent="-285750">
                  <a:buFont typeface="Wingdings" pitchFamily="2" charset="2"/>
                  <a:buChar char="Ø"/>
                </a:pPr>
                <a:r>
                  <a:rPr lang="en-US" dirty="0" smtClean="0">
                    <a:effectLst/>
                    <a:latin typeface="Bookman Old Style" pitchFamily="18" charset="0"/>
                  </a:rPr>
                  <a:t>So the absolute charge of a proton 1.6 </a:t>
                </a:r>
                <a14:m>
                  <m:oMath xmlns:m="http://schemas.openxmlformats.org/officeDocument/2006/math">
                    <m:r>
                      <a:rPr lang="en-US" i="1" smtClean="0">
                        <a:effectLst/>
                        <a:latin typeface="Cambria Math"/>
                        <a:ea typeface="Cambria Math"/>
                      </a:rPr>
                      <m:t>×</m:t>
                    </m:r>
                  </m:oMath>
                </a14:m>
                <a:r>
                  <a:rPr lang="en-US" dirty="0" smtClean="0">
                    <a:effectLst/>
                    <a:latin typeface="Bookman Old Style" pitchFamily="18" charset="0"/>
                  </a:rPr>
                  <a:t> 10</a:t>
                </a:r>
                <a:r>
                  <a:rPr lang="en-US" baseline="30000" dirty="0" smtClean="0">
                    <a:effectLst/>
                    <a:latin typeface="Bookman Old Style" pitchFamily="18" charset="0"/>
                  </a:rPr>
                  <a:t>-19</a:t>
                </a:r>
                <a:r>
                  <a:rPr lang="en-US" dirty="0" smtClean="0">
                    <a:effectLst/>
                    <a:latin typeface="Bookman Old Style" pitchFamily="18" charset="0"/>
                  </a:rPr>
                  <a:t>coulomb of </a:t>
                </a:r>
              </a:p>
              <a:p>
                <a:pPr>
                  <a:tabLst>
                    <a:tab pos="341313" algn="l"/>
                  </a:tabLst>
                </a:pPr>
                <a:r>
                  <a:rPr lang="en-US" dirty="0">
                    <a:effectLst/>
                    <a:latin typeface="Bookman Old Style" pitchFamily="18" charset="0"/>
                  </a:rPr>
                  <a:t>	</a:t>
                </a:r>
                <a:r>
                  <a:rPr lang="en-US" dirty="0" smtClean="0">
                    <a:effectLst/>
                    <a:latin typeface="Bookman Old Style" pitchFamily="18" charset="0"/>
                  </a:rPr>
                  <a:t>positive charge</a:t>
                </a:r>
                <a:r>
                  <a:rPr lang="en-US" baseline="30000" dirty="0" smtClean="0">
                    <a:effectLst/>
                    <a:latin typeface="Bookman Old Style" pitchFamily="18" charset="0"/>
                  </a:rPr>
                  <a:t>.</a:t>
                </a:r>
              </a:p>
              <a:p>
                <a:pPr marL="342900" indent="-342900">
                  <a:buFont typeface="Wingdings" pitchFamily="2" charset="2"/>
                  <a:buChar char="Ø"/>
                </a:pPr>
                <a:r>
                  <a:rPr lang="en-US" dirty="0">
                    <a:effectLst/>
                    <a:latin typeface="Bookman Old Style" pitchFamily="18" charset="0"/>
                  </a:rPr>
                  <a:t>In other words, the relative charge of a proton is + 1(plus one).</a:t>
                </a:r>
                <a:endParaRPr lang="en-US" baseline="30000" dirty="0">
                  <a:effectLst/>
                  <a:latin typeface="Bookman Old Style" pitchFamily="18" charset="0"/>
                </a:endParaRPr>
              </a:p>
              <a:p>
                <a:endParaRPr lang="en-US" baseline="30000" dirty="0" smtClean="0">
                  <a:effectLst/>
                  <a:latin typeface="Bookman Old Style"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57200" y="3409950"/>
                <a:ext cx="7681911" cy="1661993"/>
              </a:xfrm>
              <a:prstGeom prst="rect">
                <a:avLst/>
              </a:prstGeom>
              <a:blipFill rotWithShape="1">
                <a:blip r:embed="rId4"/>
                <a:stretch>
                  <a:fillRect l="-476" t="-1465"/>
                </a:stretch>
              </a:blipFill>
              <a:ln>
                <a:noFill/>
              </a:ln>
              <a:effectLst/>
            </p:spPr>
            <p:txBody>
              <a:bodyPr/>
              <a:lstStyle/>
              <a:p>
                <a:r>
                  <a:rPr lang="en-US">
                    <a:noFill/>
                  </a:rPr>
                  <a:t> </a:t>
                </a:r>
              </a:p>
            </p:txBody>
          </p:sp>
        </mc:Fallback>
      </mc:AlternateContent>
      <p:sp>
        <p:nvSpPr>
          <p:cNvPr id="18" name="Rectangle 17"/>
          <p:cNvSpPr/>
          <p:nvPr/>
        </p:nvSpPr>
        <p:spPr>
          <a:xfrm>
            <a:off x="457200" y="754618"/>
            <a:ext cx="5345150" cy="646331"/>
          </a:xfrm>
          <a:prstGeom prst="rect">
            <a:avLst/>
          </a:prstGeom>
        </p:spPr>
        <p:txBody>
          <a:bodyPr wrap="square">
            <a:spAutoFit/>
          </a:bodyPr>
          <a:lstStyle/>
          <a:p>
            <a:r>
              <a:rPr lang="en-US" dirty="0">
                <a:solidFill>
                  <a:srgbClr val="0000FF"/>
                </a:solidFill>
                <a:latin typeface="Bookman Old Style" pitchFamily="18" charset="0"/>
              </a:rPr>
              <a:t>The two important characteristics of a proton </a:t>
            </a:r>
            <a:endParaRPr lang="en-US" dirty="0" smtClean="0">
              <a:solidFill>
                <a:srgbClr val="0000FF"/>
              </a:solidFill>
              <a:latin typeface="Bookman Old Style" pitchFamily="18" charset="0"/>
            </a:endParaRPr>
          </a:p>
          <a:p>
            <a:r>
              <a:rPr lang="en-US" dirty="0" smtClean="0">
                <a:solidFill>
                  <a:srgbClr val="0000FF"/>
                </a:solidFill>
                <a:latin typeface="Bookman Old Style" pitchFamily="18" charset="0"/>
              </a:rPr>
              <a:t>are </a:t>
            </a:r>
            <a:r>
              <a:rPr lang="en-US" dirty="0">
                <a:solidFill>
                  <a:srgbClr val="0000FF"/>
                </a:solidFill>
                <a:latin typeface="Bookman Old Style" pitchFamily="18" charset="0"/>
              </a:rPr>
              <a:t>its mass and charge.</a:t>
            </a:r>
          </a:p>
        </p:txBody>
      </p:sp>
      <p:sp>
        <p:nvSpPr>
          <p:cNvPr id="19" name="Rectangle 18"/>
          <p:cNvSpPr/>
          <p:nvPr/>
        </p:nvSpPr>
        <p:spPr>
          <a:xfrm>
            <a:off x="533400" y="2001619"/>
            <a:ext cx="5715000" cy="923330"/>
          </a:xfrm>
          <a:prstGeom prst="rect">
            <a:avLst/>
          </a:prstGeom>
        </p:spPr>
        <p:txBody>
          <a:bodyPr wrap="square">
            <a:spAutoFit/>
          </a:bodyPr>
          <a:lstStyle/>
          <a:p>
            <a:pPr marL="285750" indent="-285750">
              <a:buFont typeface="Wingdings" pitchFamily="2" charset="2"/>
              <a:buChar char="Ø"/>
            </a:pPr>
            <a:r>
              <a:rPr lang="en-US" dirty="0">
                <a:latin typeface="Bookman Old Style" pitchFamily="18" charset="0"/>
              </a:rPr>
              <a:t>The proton is actually a hydrogen atom </a:t>
            </a:r>
            <a:endParaRPr lang="en-US" dirty="0" smtClean="0">
              <a:latin typeface="Bookman Old Style" pitchFamily="18" charset="0"/>
            </a:endParaRPr>
          </a:p>
          <a:p>
            <a:r>
              <a:rPr lang="en-US" dirty="0" smtClean="0">
                <a:latin typeface="Bookman Old Style" pitchFamily="18" charset="0"/>
              </a:rPr>
              <a:t>    which has </a:t>
            </a:r>
            <a:r>
              <a:rPr lang="en-US" dirty="0">
                <a:latin typeface="Bookman Old Style" pitchFamily="18" charset="0"/>
              </a:rPr>
              <a:t>lost its electron.</a:t>
            </a:r>
          </a:p>
          <a:p>
            <a:pPr marL="285750" indent="-285750">
              <a:buFont typeface="Wingdings" pitchFamily="2" charset="2"/>
              <a:buChar char="Ø"/>
            </a:pPr>
            <a:r>
              <a:rPr lang="en-US" dirty="0">
                <a:latin typeface="Bookman Old Style" pitchFamily="18" charset="0"/>
              </a:rPr>
              <a:t>The relative mass of a proton is 1 u.</a:t>
            </a:r>
          </a:p>
        </p:txBody>
      </p:sp>
    </p:spTree>
    <p:extLst>
      <p:ext uri="{BB962C8B-B14F-4D97-AF65-F5344CB8AC3E}">
        <p14:creationId xmlns:p14="http://schemas.microsoft.com/office/powerpoint/2010/main" val="22197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wipe(left)">
                                      <p:cBhvr>
                                        <p:cTn id="29" dur="500"/>
                                        <p:tgtEl>
                                          <p:spTgt spid="19">
                                            <p:txEl>
                                              <p:pRg st="0" end="0"/>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9">
                                            <p:txEl>
                                              <p:pRg st="1" end="1"/>
                                            </p:txEl>
                                          </p:spTgt>
                                        </p:tgtEl>
                                        <p:attrNameLst>
                                          <p:attrName>style.visibility</p:attrName>
                                        </p:attrNameLst>
                                      </p:cBhvr>
                                      <p:to>
                                        <p:strVal val="visible"/>
                                      </p:to>
                                    </p:set>
                                    <p:animEffect transition="in" filter="wipe(left)">
                                      <p:cBhvr>
                                        <p:cTn id="32" dur="500"/>
                                        <p:tgtEl>
                                          <p:spTgt spid="1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xEl>
                                              <p:pRg st="2" end="2"/>
                                            </p:txEl>
                                          </p:spTgt>
                                        </p:tgtEl>
                                        <p:attrNameLst>
                                          <p:attrName>style.visibility</p:attrName>
                                        </p:attrNameLst>
                                      </p:cBhvr>
                                      <p:to>
                                        <p:strVal val="visible"/>
                                      </p:to>
                                    </p:set>
                                    <p:animEffect transition="in" filter="wipe(left)">
                                      <p:cBhvr>
                                        <p:cTn id="37" dur="500"/>
                                        <p:tgtEl>
                                          <p:spTgt spid="19">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wipe(left)">
                                      <p:cBhvr>
                                        <p:cTn id="47" dur="500"/>
                                        <p:tgtEl>
                                          <p:spTgt spid="10">
                                            <p:txEl>
                                              <p:pRg st="0" end="0"/>
                                            </p:txEl>
                                          </p:spTgt>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xEl>
                                              <p:pRg st="1" end="1"/>
                                            </p:txEl>
                                          </p:spTgt>
                                        </p:tgtEl>
                                        <p:attrNameLst>
                                          <p:attrName>style.visibility</p:attrName>
                                        </p:attrNameLst>
                                      </p:cBhvr>
                                      <p:to>
                                        <p:strVal val="visible"/>
                                      </p:to>
                                    </p:set>
                                    <p:animEffect transition="in" filter="wipe(left)">
                                      <p:cBhvr>
                                        <p:cTn id="50" dur="500"/>
                                        <p:tgtEl>
                                          <p:spTgt spid="1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0">
                                            <p:txEl>
                                              <p:pRg st="2" end="2"/>
                                            </p:txEl>
                                          </p:spTgt>
                                        </p:tgtEl>
                                        <p:attrNameLst>
                                          <p:attrName>style.visibility</p:attrName>
                                        </p:attrNameLst>
                                      </p:cBhvr>
                                      <p:to>
                                        <p:strVal val="visible"/>
                                      </p:to>
                                    </p:set>
                                    <p:animEffect transition="in" filter="wipe(left)">
                                      <p:cBhvr>
                                        <p:cTn id="55" dur="500"/>
                                        <p:tgtEl>
                                          <p:spTgt spid="10">
                                            <p:txEl>
                                              <p:pRg st="2" end="2"/>
                                            </p:txEl>
                                          </p:spTgt>
                                        </p:tgtEl>
                                      </p:cBhvr>
                                    </p:animEffect>
                                  </p:childTnLst>
                                </p:cTn>
                              </p:par>
                              <p:par>
                                <p:cTn id="56" presetID="22" presetClass="entr" presetSubtype="8" fill="hold" nodeType="withEffect">
                                  <p:stCondLst>
                                    <p:cond delay="0"/>
                                  </p:stCondLst>
                                  <p:childTnLst>
                                    <p:set>
                                      <p:cBhvr>
                                        <p:cTn id="57" dur="1" fill="hold">
                                          <p:stCondLst>
                                            <p:cond delay="0"/>
                                          </p:stCondLst>
                                        </p:cTn>
                                        <p:tgtEl>
                                          <p:spTgt spid="10">
                                            <p:txEl>
                                              <p:pRg st="3" end="3"/>
                                            </p:txEl>
                                          </p:spTgt>
                                        </p:tgtEl>
                                        <p:attrNameLst>
                                          <p:attrName>style.visibility</p:attrName>
                                        </p:attrNameLst>
                                      </p:cBhvr>
                                      <p:to>
                                        <p:strVal val="visible"/>
                                      </p:to>
                                    </p:set>
                                    <p:animEffect transition="in" filter="wipe(left)">
                                      <p:cBhvr>
                                        <p:cTn id="58" dur="500"/>
                                        <p:tgtEl>
                                          <p:spTgt spid="10">
                                            <p:txEl>
                                              <p:pRg st="3" end="3"/>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xEl>
                                              <p:pRg st="4" end="4"/>
                                            </p:txEl>
                                          </p:spTgt>
                                        </p:tgtEl>
                                        <p:attrNameLst>
                                          <p:attrName>style.visibility</p:attrName>
                                        </p:attrNameLst>
                                      </p:cBhvr>
                                      <p:to>
                                        <p:strVal val="visible"/>
                                      </p:to>
                                    </p:set>
                                    <p:animEffect transition="in" filter="wipe(left)">
                                      <p:cBhvr>
                                        <p:cTn id="6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5</a:t>
            </a:r>
            <a:endParaRPr lang="en-US" sz="2800" dirty="0">
              <a:latin typeface="Algerian" panose="04020705040A02060702" pitchFamily="82" charset="0"/>
            </a:endParaRPr>
          </a:p>
        </p:txBody>
      </p:sp>
      <p:sp>
        <p:nvSpPr>
          <p:cNvPr id="5" name="Title 7"/>
          <p:cNvSpPr txBox="1">
            <a:spLocks/>
          </p:cNvSpPr>
          <p:nvPr/>
        </p:nvSpPr>
        <p:spPr bwMode="auto">
          <a:xfrm>
            <a:off x="806019" y="2494497"/>
            <a:ext cx="5670981" cy="89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smtClean="0">
                <a:solidFill>
                  <a:srgbClr val="FF6600"/>
                </a:solidFill>
                <a:latin typeface="Bookman Old Style" pitchFamily="18" charset="0"/>
              </a:rPr>
              <a:t>Neils </a:t>
            </a:r>
            <a:r>
              <a:rPr lang="en-US" altLang="en-US" sz="2400" dirty="0">
                <a:solidFill>
                  <a:srgbClr val="FF6600"/>
                </a:solidFill>
                <a:latin typeface="Bookman Old Style" pitchFamily="18" charset="0"/>
              </a:rPr>
              <a:t>Bohr's atomic model &amp; electronic configuration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795957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200113\Desktop\CBSE Chp 4\spring grove in london.jpg"/>
          <p:cNvPicPr>
            <a:picLocks noChangeAspect="1" noChangeArrowheads="1"/>
          </p:cNvPicPr>
          <p:nvPr/>
        </p:nvPicPr>
        <p:blipFill rotWithShape="1">
          <a:blip r:embed="rId2">
            <a:extLst>
              <a:ext uri="{28A0092B-C50C-407E-A947-70E740481C1C}">
                <a14:useLocalDpi xmlns:a14="http://schemas.microsoft.com/office/drawing/2010/main" val="0"/>
              </a:ext>
            </a:extLst>
          </a:blip>
          <a:srcRect t="5375"/>
          <a:stretch/>
        </p:blipFill>
        <p:spPr bwMode="auto">
          <a:xfrm>
            <a:off x="457200" y="209550"/>
            <a:ext cx="8229600" cy="468357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33350"/>
            <a:ext cx="2991321" cy="3651250"/>
          </a:xfrm>
          <a:prstGeom prst="ellipse">
            <a:avLst/>
          </a:prstGeom>
          <a:ln>
            <a:noFill/>
          </a:ln>
          <a:effectLst>
            <a:softEdge rad="112500"/>
          </a:effectLst>
        </p:spPr>
      </p:pic>
      <p:sp>
        <p:nvSpPr>
          <p:cNvPr id="5" name="TextBox 4"/>
          <p:cNvSpPr txBox="1"/>
          <p:nvPr/>
        </p:nvSpPr>
        <p:spPr>
          <a:xfrm>
            <a:off x="685800" y="4135219"/>
            <a:ext cx="1827744" cy="646331"/>
          </a:xfrm>
          <a:prstGeom prst="rect">
            <a:avLst/>
          </a:prstGeom>
          <a:solidFill>
            <a:srgbClr val="EAEAEA">
              <a:alpha val="54000"/>
            </a:srgbClr>
          </a:solidFill>
        </p:spPr>
        <p:txBody>
          <a:bodyPr wrap="none" rtlCol="0">
            <a:spAutoFit/>
          </a:bodyPr>
          <a:lstStyle/>
          <a:p>
            <a:r>
              <a:rPr lang="en-US" b="1" dirty="0" smtClean="0">
                <a:solidFill>
                  <a:srgbClr val="0000FF"/>
                </a:solidFill>
                <a:effectLst>
                  <a:outerShdw blurRad="38100" dist="38100" dir="2700000" algn="tl">
                    <a:srgbClr val="000000">
                      <a:alpha val="43137"/>
                    </a:srgbClr>
                  </a:outerShdw>
                </a:effectLst>
                <a:latin typeface="Bookman Old Style" pitchFamily="18" charset="0"/>
              </a:rPr>
              <a:t>E. Rutherford</a:t>
            </a:r>
          </a:p>
          <a:p>
            <a:r>
              <a:rPr lang="en-US" b="1" dirty="0" smtClean="0">
                <a:solidFill>
                  <a:srgbClr val="0000FF"/>
                </a:solidFill>
                <a:effectLst>
                  <a:outerShdw blurRad="38100" dist="38100" dir="2700000" algn="tl">
                    <a:srgbClr val="000000">
                      <a:alpha val="43137"/>
                    </a:srgbClr>
                  </a:outerShdw>
                </a:effectLst>
                <a:latin typeface="Bookman Old Style" pitchFamily="18" charset="0"/>
              </a:rPr>
              <a:t> (1871-1937)</a:t>
            </a:r>
            <a:endParaRPr lang="en-US" b="1" dirty="0">
              <a:solidFill>
                <a:srgbClr val="0000FF"/>
              </a:solidFill>
              <a:effectLst>
                <a:outerShdw blurRad="38100" dist="38100" dir="2700000" algn="tl">
                  <a:srgbClr val="000000">
                    <a:alpha val="43137"/>
                  </a:srgbClr>
                </a:outerShdw>
              </a:effectLst>
              <a:latin typeface="Bookman Old Style" pitchFamily="18" charset="0"/>
            </a:endParaRPr>
          </a:p>
        </p:txBody>
      </p:sp>
      <p:sp>
        <p:nvSpPr>
          <p:cNvPr id="9" name="Round Diagonal Corner Rectangle 8"/>
          <p:cNvSpPr/>
          <p:nvPr/>
        </p:nvSpPr>
        <p:spPr>
          <a:xfrm>
            <a:off x="3410858" y="3551932"/>
            <a:ext cx="5177971" cy="1153418"/>
          </a:xfrm>
          <a:prstGeom prst="round2Diag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0" name="TextBox 9"/>
          <p:cNvSpPr txBox="1"/>
          <p:nvPr/>
        </p:nvSpPr>
        <p:spPr>
          <a:xfrm>
            <a:off x="3410857" y="3562350"/>
            <a:ext cx="5177971" cy="646331"/>
          </a:xfrm>
          <a:prstGeom prst="rect">
            <a:avLst/>
          </a:prstGeom>
          <a:noFill/>
        </p:spPr>
        <p:txBody>
          <a:bodyPr wrap="square" rtlCol="0">
            <a:spAutoFit/>
          </a:bodyPr>
          <a:lstStyle/>
          <a:p>
            <a:r>
              <a:rPr lang="en-US" dirty="0" smtClean="0">
                <a:solidFill>
                  <a:srgbClr val="0000FF"/>
                </a:solidFill>
                <a:latin typeface="Bookman Old Style" pitchFamily="18" charset="0"/>
              </a:rPr>
              <a:t>Was born at spring Grove on 30 August 1871. </a:t>
            </a:r>
            <a:endParaRPr lang="en-US" dirty="0">
              <a:solidFill>
                <a:srgbClr val="0000FF"/>
              </a:solidFill>
              <a:latin typeface="Bookman Old Style" pitchFamily="18" charset="0"/>
            </a:endParaRPr>
          </a:p>
        </p:txBody>
      </p:sp>
      <p:sp>
        <p:nvSpPr>
          <p:cNvPr id="11" name="TextBox 10"/>
          <p:cNvSpPr txBox="1"/>
          <p:nvPr/>
        </p:nvSpPr>
        <p:spPr>
          <a:xfrm>
            <a:off x="3410857" y="3562350"/>
            <a:ext cx="5199743" cy="646331"/>
          </a:xfrm>
          <a:prstGeom prst="rect">
            <a:avLst/>
          </a:prstGeom>
          <a:noFill/>
        </p:spPr>
        <p:txBody>
          <a:bodyPr wrap="square" rtlCol="0">
            <a:spAutoFit/>
          </a:bodyPr>
          <a:lstStyle/>
          <a:p>
            <a:r>
              <a:rPr lang="en-US" dirty="0" smtClean="0">
                <a:solidFill>
                  <a:srgbClr val="0000FF"/>
                </a:solidFill>
                <a:latin typeface="Bookman Old Style" pitchFamily="18" charset="0"/>
              </a:rPr>
              <a:t>He was known as the ‘Father’ of nuclear physics.</a:t>
            </a:r>
            <a:endParaRPr lang="en-US" dirty="0">
              <a:solidFill>
                <a:srgbClr val="0000FF"/>
              </a:solidFill>
              <a:latin typeface="Bookman Old Style" pitchFamily="18" charset="0"/>
            </a:endParaRPr>
          </a:p>
        </p:txBody>
      </p:sp>
      <p:sp>
        <p:nvSpPr>
          <p:cNvPr id="12" name="TextBox 11"/>
          <p:cNvSpPr txBox="1"/>
          <p:nvPr/>
        </p:nvSpPr>
        <p:spPr>
          <a:xfrm>
            <a:off x="3410858" y="3562350"/>
            <a:ext cx="5177971" cy="923330"/>
          </a:xfrm>
          <a:prstGeom prst="rect">
            <a:avLst/>
          </a:prstGeom>
          <a:noFill/>
        </p:spPr>
        <p:txBody>
          <a:bodyPr wrap="square" rtlCol="0">
            <a:spAutoFit/>
          </a:bodyPr>
          <a:lstStyle/>
          <a:p>
            <a:r>
              <a:rPr lang="en-US" dirty="0" smtClean="0">
                <a:solidFill>
                  <a:srgbClr val="0000FF"/>
                </a:solidFill>
                <a:latin typeface="Bookman Old Style" pitchFamily="18" charset="0"/>
              </a:rPr>
              <a:t>He is famous for his work on radioactivity and the discovery of the nucleus of an atom with the gold foil experiment.</a:t>
            </a:r>
            <a:endParaRPr lang="en-US" dirty="0">
              <a:solidFill>
                <a:srgbClr val="0000FF"/>
              </a:solidFill>
              <a:latin typeface="Bookman Old Style" pitchFamily="18" charset="0"/>
            </a:endParaRPr>
          </a:p>
        </p:txBody>
      </p:sp>
      <p:sp>
        <p:nvSpPr>
          <p:cNvPr id="13" name="TextBox 12"/>
          <p:cNvSpPr txBox="1"/>
          <p:nvPr/>
        </p:nvSpPr>
        <p:spPr>
          <a:xfrm>
            <a:off x="3410858" y="3562350"/>
            <a:ext cx="4953000" cy="646331"/>
          </a:xfrm>
          <a:prstGeom prst="rect">
            <a:avLst/>
          </a:prstGeom>
          <a:noFill/>
        </p:spPr>
        <p:txBody>
          <a:bodyPr wrap="square" rtlCol="0">
            <a:spAutoFit/>
          </a:bodyPr>
          <a:lstStyle/>
          <a:p>
            <a:r>
              <a:rPr lang="en-US" dirty="0" smtClean="0">
                <a:solidFill>
                  <a:srgbClr val="0000FF"/>
                </a:solidFill>
                <a:latin typeface="Bookman Old Style" pitchFamily="18" charset="0"/>
              </a:rPr>
              <a:t>He got the Nobel prize in Chemistry in 1908.</a:t>
            </a:r>
            <a:endParaRPr lang="en-US" dirty="0">
              <a:solidFill>
                <a:srgbClr val="0000FF"/>
              </a:solidFill>
              <a:latin typeface="Bookman Old Style" pitchFamily="18" charset="0"/>
            </a:endParaRPr>
          </a:p>
        </p:txBody>
      </p:sp>
    </p:spTree>
    <p:extLst>
      <p:ext uri="{BB962C8B-B14F-4D97-AF65-F5344CB8AC3E}">
        <p14:creationId xmlns:p14="http://schemas.microsoft.com/office/powerpoint/2010/main" val="63187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P spid="10" grpId="1"/>
      <p:bldP spid="11" grpId="0"/>
      <p:bldP spid="11" grpId="1"/>
      <p:bldP spid="12" grpId="0"/>
      <p:bldP spid="12" grpId="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77690" y="248432"/>
            <a:ext cx="8209110" cy="4685518"/>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628023" y="285750"/>
            <a:ext cx="2800977" cy="1623232"/>
            <a:chOff x="404820" y="285750"/>
            <a:chExt cx="2549517" cy="1623232"/>
          </a:xfrm>
          <a:solidFill>
            <a:srgbClr val="00FFFF"/>
          </a:solidFill>
        </p:grpSpPr>
        <p:sp>
          <p:nvSpPr>
            <p:cNvPr id="6" name="Flowchart: Sequential Access Storage 5"/>
            <p:cNvSpPr/>
            <p:nvPr/>
          </p:nvSpPr>
          <p:spPr>
            <a:xfrm flipH="1">
              <a:off x="404820" y="285750"/>
              <a:ext cx="2549517" cy="1623232"/>
            </a:xfrm>
            <a:prstGeom prst="flowChartMagneticTap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7" name="TextBox 6"/>
            <p:cNvSpPr txBox="1"/>
            <p:nvPr/>
          </p:nvSpPr>
          <p:spPr>
            <a:xfrm>
              <a:off x="662547" y="666750"/>
              <a:ext cx="2037185" cy="923330"/>
            </a:xfrm>
            <a:prstGeom prst="rect">
              <a:avLst/>
            </a:prstGeom>
            <a:grpFill/>
          </p:spPr>
          <p:txBody>
            <a:bodyPr wrap="none" rtlCol="0">
              <a:spAutoFit/>
            </a:bodyPr>
            <a:lstStyle/>
            <a:p>
              <a:pPr algn="ctr"/>
              <a:r>
                <a:rPr lang="en-US" b="1" cap="all" dirty="0" smtClean="0">
                  <a:latin typeface="Bookman Old Style" pitchFamily="18" charset="0"/>
                </a:rPr>
                <a:t>RUTHERFORD’S </a:t>
              </a:r>
            </a:p>
            <a:p>
              <a:pPr algn="ctr"/>
              <a:r>
                <a:rPr lang="en-US" b="1" cap="all" dirty="0" smtClean="0">
                  <a:latin typeface="Bookman Old Style" pitchFamily="18" charset="0"/>
                </a:rPr>
                <a:t>Model of</a:t>
              </a:r>
            </a:p>
            <a:p>
              <a:pPr algn="ctr"/>
              <a:r>
                <a:rPr lang="en-US" b="1" cap="all" dirty="0" smtClean="0">
                  <a:latin typeface="Bookman Old Style" pitchFamily="18" charset="0"/>
                </a:rPr>
                <a:t>an Atom</a:t>
              </a:r>
              <a:endParaRPr lang="en-US" b="1" cap="all" dirty="0">
                <a:latin typeface="Bookman Old Style" pitchFamily="18" charset="0"/>
              </a:endParaRPr>
            </a:p>
          </p:txBody>
        </p:sp>
      </p:grpSp>
      <p:sp>
        <p:nvSpPr>
          <p:cNvPr id="2" name="Rounded Rectangle 1"/>
          <p:cNvSpPr/>
          <p:nvPr/>
        </p:nvSpPr>
        <p:spPr>
          <a:xfrm>
            <a:off x="533400" y="2190750"/>
            <a:ext cx="8089590" cy="685800"/>
          </a:xfrm>
          <a:prstGeom prst="roundRect">
            <a:avLst/>
          </a:prstGeom>
          <a:solidFill>
            <a:srgbClr val="7030A0">
              <a:alpha val="63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46901" y="3071773"/>
            <a:ext cx="5525299" cy="566777"/>
          </a:xfrm>
          <a:prstGeom prst="roundRect">
            <a:avLst/>
          </a:prstGeom>
          <a:solidFill>
            <a:srgbClr val="C00000">
              <a:alpha val="58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533400" y="3867150"/>
            <a:ext cx="8089590" cy="685800"/>
          </a:xfrm>
          <a:prstGeom prst="roundRect">
            <a:avLst/>
          </a:prstGeom>
          <a:solidFill>
            <a:srgbClr val="7030A0">
              <a:alpha val="5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33400" y="2190750"/>
            <a:ext cx="8119530" cy="646331"/>
          </a:xfrm>
          <a:prstGeom prst="rect">
            <a:avLst/>
          </a:prstGeom>
          <a:noFill/>
        </p:spPr>
        <p:txBody>
          <a:bodyPr wrap="none" rtlCol="0">
            <a:spAutoFit/>
          </a:bodyPr>
          <a:lstStyle/>
          <a:p>
            <a:pPr marL="285750" indent="-285750">
              <a:buFont typeface="Wingdings" panose="05000000000000000000" pitchFamily="2" charset="2"/>
              <a:buChar char="q"/>
            </a:pPr>
            <a:r>
              <a:rPr lang="en-US" dirty="0" smtClean="0">
                <a:latin typeface="Bookman Old Style" panose="02050604050505020204" pitchFamily="18" charset="0"/>
              </a:rPr>
              <a:t>Ernest Rutherford was interested in knowing how the electrons are </a:t>
            </a:r>
          </a:p>
          <a:p>
            <a:r>
              <a:rPr lang="en-US" dirty="0" smtClean="0">
                <a:latin typeface="Bookman Old Style" panose="02050604050505020204" pitchFamily="18" charset="0"/>
              </a:rPr>
              <a:t>    arranged within an atom.</a:t>
            </a:r>
            <a:endParaRPr lang="en-US" dirty="0">
              <a:latin typeface="Bookman Old Style" panose="02050604050505020204" pitchFamily="18" charset="0"/>
            </a:endParaRPr>
          </a:p>
        </p:txBody>
      </p:sp>
      <p:sp>
        <p:nvSpPr>
          <p:cNvPr id="9" name="TextBox 8"/>
          <p:cNvSpPr txBox="1"/>
          <p:nvPr/>
        </p:nvSpPr>
        <p:spPr>
          <a:xfrm>
            <a:off x="578491" y="3181350"/>
            <a:ext cx="5421677" cy="369332"/>
          </a:xfrm>
          <a:prstGeom prst="rect">
            <a:avLst/>
          </a:prstGeom>
          <a:noFill/>
        </p:spPr>
        <p:txBody>
          <a:bodyPr wrap="none" rtlCol="0">
            <a:spAutoFit/>
          </a:bodyPr>
          <a:lstStyle/>
          <a:p>
            <a:pPr marL="285750" indent="-285750">
              <a:buFont typeface="Wingdings" panose="05000000000000000000" pitchFamily="2" charset="2"/>
              <a:buChar char="q"/>
            </a:pPr>
            <a:r>
              <a:rPr lang="en-US" dirty="0" smtClean="0">
                <a:latin typeface="Bookman Old Style" panose="02050604050505020204" pitchFamily="18" charset="0"/>
              </a:rPr>
              <a:t>Rutherford designed an experiment for this.</a:t>
            </a:r>
            <a:endParaRPr lang="en-US" dirty="0">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10" name="TextBox 9"/>
              <p:cNvSpPr txBox="1"/>
              <p:nvPr/>
            </p:nvSpPr>
            <p:spPr>
              <a:xfrm>
                <a:off x="471092" y="3906619"/>
                <a:ext cx="7948010" cy="646331"/>
              </a:xfrm>
              <a:prstGeom prst="rect">
                <a:avLst/>
              </a:prstGeom>
              <a:noFill/>
            </p:spPr>
            <p:txBody>
              <a:bodyPr wrap="none" rtlCol="0">
                <a:spAutoFit/>
              </a:bodyPr>
              <a:lstStyle/>
              <a:p>
                <a:pPr marL="285750" indent="-285750">
                  <a:buFont typeface="Wingdings" panose="05000000000000000000" pitchFamily="2" charset="2"/>
                  <a:buChar char="q"/>
                </a:pPr>
                <a:r>
                  <a:rPr lang="en-US" dirty="0" smtClean="0">
                    <a:latin typeface="Bookman Old Style" panose="02050604050505020204" pitchFamily="18" charset="0"/>
                  </a:rPr>
                  <a:t>In this experiment, fast moving alpha (</a:t>
                </a:r>
                <a14:m>
                  <m:oMath xmlns:m="http://schemas.openxmlformats.org/officeDocument/2006/math">
                    <m:r>
                      <a:rPr lang="en-US" i="1" smtClean="0">
                        <a:latin typeface="Cambria Math"/>
                        <a:ea typeface="Cambria Math"/>
                      </a:rPr>
                      <m:t>∝</m:t>
                    </m:r>
                  </m:oMath>
                </a14:m>
                <a:r>
                  <a:rPr lang="en-US" dirty="0" smtClean="0">
                    <a:latin typeface="Bookman Old Style" panose="02050604050505020204" pitchFamily="18" charset="0"/>
                  </a:rPr>
                  <a:t>) – particles were made to </a:t>
                </a:r>
              </a:p>
              <a:p>
                <a:r>
                  <a:rPr lang="en-US" dirty="0">
                    <a:latin typeface="Bookman Old Style" panose="02050604050505020204" pitchFamily="18" charset="0"/>
                  </a:rPr>
                  <a:t> </a:t>
                </a:r>
                <a:r>
                  <a:rPr lang="en-US" dirty="0" smtClean="0">
                    <a:latin typeface="Bookman Old Style" panose="02050604050505020204" pitchFamily="18" charset="0"/>
                  </a:rPr>
                  <a:t>   fall on a thin gold foil</a:t>
                </a:r>
                <a:endParaRPr lang="en-US" dirty="0">
                  <a:latin typeface="Bookman Old Style" panose="0205060405050502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71092" y="3906619"/>
                <a:ext cx="7948010" cy="646331"/>
              </a:xfrm>
              <a:prstGeom prst="rect">
                <a:avLst/>
              </a:prstGeom>
              <a:blipFill rotWithShape="1">
                <a:blip r:embed="rId3"/>
                <a:stretch>
                  <a:fillRect l="-460" t="-3774" b="-15094"/>
                </a:stretch>
              </a:blipFill>
            </p:spPr>
            <p:txBody>
              <a:bodyPr/>
              <a:lstStyle/>
              <a:p>
                <a:r>
                  <a:rPr lang="en-US">
                    <a:noFill/>
                  </a:rPr>
                  <a:t> </a:t>
                </a:r>
              </a:p>
            </p:txBody>
          </p:sp>
        </mc:Fallback>
      </mc:AlternateContent>
      <p:grpSp>
        <p:nvGrpSpPr>
          <p:cNvPr id="18" name="Group 17"/>
          <p:cNvGrpSpPr/>
          <p:nvPr/>
        </p:nvGrpSpPr>
        <p:grpSpPr>
          <a:xfrm>
            <a:off x="3733800" y="285750"/>
            <a:ext cx="3962400" cy="1828800"/>
            <a:chOff x="3733800" y="1962150"/>
            <a:chExt cx="3962400" cy="1828800"/>
          </a:xfrm>
        </p:grpSpPr>
        <p:sp>
          <p:nvSpPr>
            <p:cNvPr id="19" name="Cloud Callout 18"/>
            <p:cNvSpPr/>
            <p:nvPr/>
          </p:nvSpPr>
          <p:spPr>
            <a:xfrm>
              <a:off x="3733800" y="1962150"/>
              <a:ext cx="3962400" cy="1828800"/>
            </a:xfrm>
            <a:prstGeom prst="cloudCallout">
              <a:avLst>
                <a:gd name="adj1" fmla="val -23490"/>
                <a:gd name="adj2" fmla="val 147246"/>
              </a:avLst>
            </a:prstGeom>
            <a:solidFill>
              <a:srgbClr val="8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114800" y="2285821"/>
              <a:ext cx="3550972" cy="1200329"/>
            </a:xfrm>
            <a:prstGeom prst="rect">
              <a:avLst/>
            </a:prstGeom>
            <a:noFill/>
          </p:spPr>
          <p:txBody>
            <a:bodyPr wrap="none" rtlCol="0">
              <a:spAutoFit/>
            </a:bodyPr>
            <a:lstStyle/>
            <a:p>
              <a:pPr algn="ctr"/>
              <a:r>
                <a:rPr lang="en-US" dirty="0" smtClean="0">
                  <a:solidFill>
                    <a:schemeClr val="bg1"/>
                  </a:solidFill>
                  <a:latin typeface="Bookman Old Style" pitchFamily="18" charset="0"/>
                </a:rPr>
                <a:t>Alpha particles is a positively </a:t>
              </a:r>
            </a:p>
            <a:p>
              <a:pPr algn="ctr"/>
              <a:r>
                <a:rPr lang="en-US" dirty="0" smtClean="0">
                  <a:solidFill>
                    <a:schemeClr val="bg1"/>
                  </a:solidFill>
                  <a:latin typeface="Bookman Old Style" pitchFamily="18" charset="0"/>
                </a:rPr>
                <a:t>charged particle having </a:t>
              </a:r>
            </a:p>
            <a:p>
              <a:pPr algn="ctr"/>
              <a:r>
                <a:rPr lang="en-US" dirty="0" smtClean="0">
                  <a:solidFill>
                    <a:schemeClr val="bg1"/>
                  </a:solidFill>
                  <a:latin typeface="Bookman Old Style" pitchFamily="18" charset="0"/>
                </a:rPr>
                <a:t>2 units of positive charge </a:t>
              </a:r>
            </a:p>
            <a:p>
              <a:pPr algn="ctr"/>
              <a:r>
                <a:rPr lang="en-US" dirty="0" smtClean="0">
                  <a:solidFill>
                    <a:schemeClr val="bg1"/>
                  </a:solidFill>
                  <a:latin typeface="Bookman Old Style" pitchFamily="18" charset="0"/>
                </a:rPr>
                <a:t>&amp; 4 units of mass</a:t>
              </a:r>
              <a:endParaRPr lang="en-US" dirty="0">
                <a:solidFill>
                  <a:schemeClr val="bg1"/>
                </a:solidFill>
                <a:latin typeface="Bookman Old Style" pitchFamily="18" charset="0"/>
              </a:endParaRPr>
            </a:p>
          </p:txBody>
        </p:sp>
      </p:grpSp>
    </p:spTree>
    <p:extLst>
      <p:ext uri="{BB962C8B-B14F-4D97-AF65-F5344CB8AC3E}">
        <p14:creationId xmlns:p14="http://schemas.microsoft.com/office/powerpoint/2010/main" val="181889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up)">
                                      <p:cBhvr>
                                        <p:cTn id="28" dur="500"/>
                                        <p:tgtEl>
                                          <p:spTgt spid="1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721088" y="3313229"/>
            <a:ext cx="1729448" cy="1395377"/>
            <a:chOff x="2721088" y="3313229"/>
            <a:chExt cx="1729448" cy="1395377"/>
          </a:xfrm>
        </p:grpSpPr>
        <p:sp>
          <p:nvSpPr>
            <p:cNvPr id="10"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6"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7"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Oval 34"/>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sp>
        <p:nvSpPr>
          <p:cNvPr id="53" name="Rectangle 3"/>
          <p:cNvSpPr/>
          <p:nvPr/>
        </p:nvSpPr>
        <p:spPr>
          <a:xfrm>
            <a:off x="5186479" y="2021886"/>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 name="Rectangle 3"/>
          <p:cNvSpPr/>
          <p:nvPr/>
        </p:nvSpPr>
        <p:spPr>
          <a:xfrm>
            <a:off x="6743178" y="3517709"/>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Rectangle 3"/>
          <p:cNvSpPr/>
          <p:nvPr/>
        </p:nvSpPr>
        <p:spPr>
          <a:xfrm>
            <a:off x="5838211" y="1868296"/>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Rectangle 3"/>
          <p:cNvSpPr/>
          <p:nvPr/>
        </p:nvSpPr>
        <p:spPr>
          <a:xfrm>
            <a:off x="6851035" y="1880203"/>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ectangle 3"/>
          <p:cNvSpPr/>
          <p:nvPr/>
        </p:nvSpPr>
        <p:spPr>
          <a:xfrm>
            <a:off x="7834104" y="2081332"/>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ectangle 3"/>
          <p:cNvSpPr/>
          <p:nvPr/>
        </p:nvSpPr>
        <p:spPr>
          <a:xfrm>
            <a:off x="7845602" y="3118455"/>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1" name="Rectangle 3"/>
          <p:cNvSpPr/>
          <p:nvPr/>
        </p:nvSpPr>
        <p:spPr>
          <a:xfrm rot="151151">
            <a:off x="8423010" y="2559103"/>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Rectangle 3"/>
          <p:cNvSpPr/>
          <p:nvPr/>
        </p:nvSpPr>
        <p:spPr>
          <a:xfrm>
            <a:off x="5129374" y="2465990"/>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2" name="Rectangle 3"/>
          <p:cNvSpPr/>
          <p:nvPr/>
        </p:nvSpPr>
        <p:spPr>
          <a:xfrm rot="699740">
            <a:off x="6517228" y="2574085"/>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3"/>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
          <p:cNvSpPr/>
          <p:nvPr/>
        </p:nvSpPr>
        <p:spPr>
          <a:xfrm flipH="1">
            <a:off x="5731147" y="3397059"/>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9" name="Rectangle 3"/>
          <p:cNvSpPr/>
          <p:nvPr/>
        </p:nvSpPr>
        <p:spPr>
          <a:xfrm rot="704933">
            <a:off x="5066593" y="3143933"/>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380278" y="346539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Rectangle 3"/>
          <p:cNvSpPr/>
          <p:nvPr/>
        </p:nvSpPr>
        <p:spPr>
          <a:xfrm rot="704933">
            <a:off x="4546723" y="3283358"/>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825322" y="3662802"/>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46" name="Group 145"/>
          <p:cNvGrpSpPr/>
          <p:nvPr/>
        </p:nvGrpSpPr>
        <p:grpSpPr>
          <a:xfrm>
            <a:off x="1550708" y="2266950"/>
            <a:ext cx="1816256" cy="1511115"/>
            <a:chOff x="411821" y="2663425"/>
            <a:chExt cx="1816256" cy="1511115"/>
          </a:xfrm>
        </p:grpSpPr>
        <p:sp>
          <p:nvSpPr>
            <p:cNvPr id="147" name="Oval 146"/>
            <p:cNvSpPr/>
            <p:nvPr/>
          </p:nvSpPr>
          <p:spPr>
            <a:xfrm>
              <a:off x="411821" y="2663425"/>
              <a:ext cx="1816256" cy="1132776"/>
            </a:xfrm>
            <a:prstGeom prst="ellipse">
              <a:avLst/>
            </a:prstGeom>
            <a:solidFill>
              <a:srgbClr val="9999FF"/>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8" name="Rectangle 147"/>
            <p:cNvSpPr/>
            <p:nvPr/>
          </p:nvSpPr>
          <p:spPr>
            <a:xfrm>
              <a:off x="494378" y="2739625"/>
              <a:ext cx="1651142" cy="923330"/>
            </a:xfrm>
            <a:prstGeom prst="rect">
              <a:avLst/>
            </a:prstGeom>
          </p:spPr>
          <p:txBody>
            <a:bodyPr wrap="square">
              <a:spAutoFit/>
            </a:bodyPr>
            <a:lstStyle/>
            <a:p>
              <a:pPr algn="ctr"/>
              <a:r>
                <a:rPr lang="en-US" dirty="0">
                  <a:solidFill>
                    <a:schemeClr val="bg1"/>
                  </a:solidFill>
                  <a:latin typeface="Bookman Old Style" pitchFamily="18" charset="0"/>
                </a:rPr>
                <a:t>Take a </a:t>
              </a:r>
              <a:r>
                <a:rPr lang="en-US" dirty="0" smtClean="0">
                  <a:solidFill>
                    <a:schemeClr val="bg1"/>
                  </a:solidFill>
                  <a:latin typeface="Bookman Old Style" pitchFamily="18" charset="0"/>
                </a:rPr>
                <a:t>source of </a:t>
              </a:r>
              <a:r>
                <a:rPr lang="en-US" dirty="0">
                  <a:solidFill>
                    <a:schemeClr val="bg1"/>
                  </a:solidFill>
                  <a:latin typeface="Bookman Old Style" pitchFamily="18" charset="0"/>
                </a:rPr>
                <a:t>alpha </a:t>
              </a:r>
              <a:r>
                <a:rPr lang="en-US" dirty="0" smtClean="0">
                  <a:solidFill>
                    <a:schemeClr val="bg1"/>
                  </a:solidFill>
                  <a:latin typeface="Bookman Old Style" pitchFamily="18" charset="0"/>
                </a:rPr>
                <a:t>rays</a:t>
              </a:r>
              <a:endParaRPr lang="en-US" dirty="0">
                <a:solidFill>
                  <a:schemeClr val="bg1"/>
                </a:solidFill>
                <a:latin typeface="Bookman Old Style" pitchFamily="18" charset="0"/>
              </a:endParaRPr>
            </a:p>
          </p:txBody>
        </p:sp>
        <p:grpSp>
          <p:nvGrpSpPr>
            <p:cNvPr id="149" name="Group 148"/>
            <p:cNvGrpSpPr/>
            <p:nvPr/>
          </p:nvGrpSpPr>
          <p:grpSpPr>
            <a:xfrm rot="19635690" flipH="1">
              <a:off x="1884999" y="3782107"/>
              <a:ext cx="137160" cy="392433"/>
              <a:chOff x="5655233" y="-411368"/>
              <a:chExt cx="137160" cy="392433"/>
            </a:xfrm>
          </p:grpSpPr>
          <p:sp>
            <p:nvSpPr>
              <p:cNvPr id="150" name="Oval 149"/>
              <p:cNvSpPr/>
              <p:nvPr/>
            </p:nvSpPr>
            <p:spPr>
              <a:xfrm>
                <a:off x="5655233" y="-411368"/>
                <a:ext cx="137160" cy="137160"/>
              </a:xfrm>
              <a:prstGeom prst="ellipse">
                <a:avLst/>
              </a:prstGeom>
              <a:solidFill>
                <a:srgbClr val="FFC00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1" name="Oval 150"/>
              <p:cNvSpPr>
                <a:spLocks noChangeAspect="1"/>
              </p:cNvSpPr>
              <p:nvPr/>
            </p:nvSpPr>
            <p:spPr>
              <a:xfrm>
                <a:off x="5672378" y="-232297"/>
                <a:ext cx="102870" cy="102870"/>
              </a:xfrm>
              <a:prstGeom prst="ellipse">
                <a:avLst/>
              </a:prstGeom>
              <a:solidFill>
                <a:srgbClr val="FFC00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2" name="Oval 151"/>
              <p:cNvSpPr>
                <a:spLocks noChangeAspect="1"/>
              </p:cNvSpPr>
              <p:nvPr/>
            </p:nvSpPr>
            <p:spPr>
              <a:xfrm>
                <a:off x="5689524" y="-87515"/>
                <a:ext cx="68580" cy="68580"/>
              </a:xfrm>
              <a:prstGeom prst="ellipse">
                <a:avLst/>
              </a:prstGeom>
              <a:solidFill>
                <a:srgbClr val="FFC000"/>
              </a:solidFill>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grpSp>
        <p:nvGrpSpPr>
          <p:cNvPr id="26" name="Group 25"/>
          <p:cNvGrpSpPr/>
          <p:nvPr/>
        </p:nvGrpSpPr>
        <p:grpSpPr>
          <a:xfrm>
            <a:off x="626402" y="3223336"/>
            <a:ext cx="2013726" cy="1329614"/>
            <a:chOff x="626402" y="3223336"/>
            <a:chExt cx="2013726" cy="1329614"/>
          </a:xfrm>
        </p:grpSpPr>
        <p:grpSp>
          <p:nvGrpSpPr>
            <p:cNvPr id="25" name="Group 24"/>
            <p:cNvGrpSpPr/>
            <p:nvPr/>
          </p:nvGrpSpPr>
          <p:grpSpPr>
            <a:xfrm>
              <a:off x="626402" y="3638550"/>
              <a:ext cx="2013726" cy="914400"/>
              <a:chOff x="626402" y="3638550"/>
              <a:chExt cx="2013726" cy="914400"/>
            </a:xfrm>
          </p:grpSpPr>
          <p:sp>
            <p:nvSpPr>
              <p:cNvPr id="12" name="Rounded Rectangle 11"/>
              <p:cNvSpPr/>
              <p:nvPr/>
            </p:nvSpPr>
            <p:spPr>
              <a:xfrm>
                <a:off x="651414" y="3640358"/>
                <a:ext cx="1963702" cy="91259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9" name="Rectangle 18"/>
              <p:cNvSpPr/>
              <p:nvPr/>
            </p:nvSpPr>
            <p:spPr>
              <a:xfrm>
                <a:off x="626402" y="3638550"/>
                <a:ext cx="2013726" cy="830997"/>
              </a:xfrm>
              <a:prstGeom prst="rect">
                <a:avLst/>
              </a:prstGeom>
            </p:spPr>
            <p:txBody>
              <a:bodyPr wrap="square">
                <a:spAutoFit/>
              </a:bodyPr>
              <a:lstStyle/>
              <a:p>
                <a:pPr algn="ctr"/>
                <a:r>
                  <a:rPr lang="en-US" sz="1600" dirty="0">
                    <a:solidFill>
                      <a:schemeClr val="bg1"/>
                    </a:solidFill>
                    <a:latin typeface="Bookman Old Style" pitchFamily="18" charset="0"/>
                  </a:rPr>
                  <a:t>They are beam </a:t>
                </a:r>
                <a:r>
                  <a:rPr lang="en-US" sz="1600" dirty="0" smtClean="0">
                    <a:solidFill>
                      <a:schemeClr val="bg1"/>
                    </a:solidFill>
                    <a:latin typeface="Bookman Old Style" pitchFamily="18" charset="0"/>
                  </a:rPr>
                  <a:t>of </a:t>
                </a:r>
                <a:r>
                  <a:rPr lang="en-US" sz="1600" dirty="0">
                    <a:solidFill>
                      <a:schemeClr val="bg1"/>
                    </a:solidFill>
                    <a:latin typeface="Bookman Old Style" pitchFamily="18" charset="0"/>
                  </a:rPr>
                  <a:t>positively charged particle</a:t>
                </a:r>
              </a:p>
            </p:txBody>
          </p:sp>
        </p:grpSp>
        <p:grpSp>
          <p:nvGrpSpPr>
            <p:cNvPr id="23" name="Group 22"/>
            <p:cNvGrpSpPr/>
            <p:nvPr/>
          </p:nvGrpSpPr>
          <p:grpSpPr>
            <a:xfrm>
              <a:off x="2115868" y="3223336"/>
              <a:ext cx="299081" cy="434072"/>
              <a:chOff x="2115868" y="3223336"/>
              <a:chExt cx="299081" cy="434072"/>
            </a:xfrm>
          </p:grpSpPr>
          <p:sp>
            <p:nvSpPr>
              <p:cNvPr id="143" name="Oval 142"/>
              <p:cNvSpPr/>
              <p:nvPr/>
            </p:nvSpPr>
            <p:spPr>
              <a:xfrm rot="1964310" flipH="1" flipV="1">
                <a:off x="2115868" y="3485550"/>
                <a:ext cx="137160" cy="171858"/>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4" name="Oval 143"/>
              <p:cNvSpPr>
                <a:spLocks noChangeAspect="1"/>
              </p:cNvSpPr>
              <p:nvPr/>
            </p:nvSpPr>
            <p:spPr>
              <a:xfrm rot="1964310" flipH="1" flipV="1">
                <a:off x="2242737" y="3336373"/>
                <a:ext cx="102870" cy="128893"/>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5" name="Oval 144"/>
              <p:cNvSpPr>
                <a:spLocks noChangeAspect="1"/>
              </p:cNvSpPr>
              <p:nvPr/>
            </p:nvSpPr>
            <p:spPr>
              <a:xfrm rot="1964310" flipH="1" flipV="1">
                <a:off x="2346369" y="3223336"/>
                <a:ext cx="68580" cy="85929"/>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grpSp>
        <p:nvGrpSpPr>
          <p:cNvPr id="157" name="Group 156"/>
          <p:cNvGrpSpPr/>
          <p:nvPr/>
        </p:nvGrpSpPr>
        <p:grpSpPr>
          <a:xfrm>
            <a:off x="4633587" y="590550"/>
            <a:ext cx="1997882" cy="1600200"/>
            <a:chOff x="273275" y="2719813"/>
            <a:chExt cx="1816257" cy="1454727"/>
          </a:xfrm>
        </p:grpSpPr>
        <p:sp>
          <p:nvSpPr>
            <p:cNvPr id="158" name="Oval 157"/>
            <p:cNvSpPr/>
            <p:nvPr/>
          </p:nvSpPr>
          <p:spPr>
            <a:xfrm>
              <a:off x="273275" y="2719813"/>
              <a:ext cx="1816257" cy="1029796"/>
            </a:xfrm>
            <a:prstGeom prst="ellipse">
              <a:avLst/>
            </a:prstGeom>
            <a:solidFill>
              <a:srgbClr val="9999F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9" name="Rectangle 158"/>
            <p:cNvSpPr/>
            <p:nvPr/>
          </p:nvSpPr>
          <p:spPr>
            <a:xfrm>
              <a:off x="355832" y="2858358"/>
              <a:ext cx="1651142" cy="839391"/>
            </a:xfrm>
            <a:prstGeom prst="rect">
              <a:avLst/>
            </a:prstGeom>
          </p:spPr>
          <p:txBody>
            <a:bodyPr wrap="square">
              <a:spAutoFit/>
            </a:bodyPr>
            <a:lstStyle/>
            <a:p>
              <a:pPr algn="ctr"/>
              <a:r>
                <a:rPr lang="en-US" dirty="0">
                  <a:solidFill>
                    <a:schemeClr val="bg1"/>
                  </a:solidFill>
                  <a:latin typeface="Bookman Old Style" pitchFamily="18" charset="0"/>
                </a:rPr>
                <a:t>In front of the source keep a thin gold foil </a:t>
              </a:r>
            </a:p>
          </p:txBody>
        </p:sp>
        <p:grpSp>
          <p:nvGrpSpPr>
            <p:cNvPr id="160" name="Group 159"/>
            <p:cNvGrpSpPr/>
            <p:nvPr/>
          </p:nvGrpSpPr>
          <p:grpSpPr>
            <a:xfrm rot="19635690" flipH="1">
              <a:off x="1884999" y="3782107"/>
              <a:ext cx="137160" cy="392433"/>
              <a:chOff x="5655233" y="-411368"/>
              <a:chExt cx="137160" cy="392433"/>
            </a:xfrm>
          </p:grpSpPr>
          <p:sp>
            <p:nvSpPr>
              <p:cNvPr id="161" name="Oval 160"/>
              <p:cNvSpPr/>
              <p:nvPr/>
            </p:nvSpPr>
            <p:spPr>
              <a:xfrm>
                <a:off x="5655233" y="-411368"/>
                <a:ext cx="137160" cy="137160"/>
              </a:xfrm>
              <a:prstGeom prst="ellipse">
                <a:avLst/>
              </a:prstGeom>
              <a:solidFill>
                <a:schemeClr val="accent3">
                  <a:lumMod val="60000"/>
                  <a:lumOff val="40000"/>
                </a:schemeClr>
              </a:solidFill>
              <a:ln w="12700">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2" name="Oval 161"/>
              <p:cNvSpPr>
                <a:spLocks noChangeAspect="1"/>
              </p:cNvSpPr>
              <p:nvPr/>
            </p:nvSpPr>
            <p:spPr>
              <a:xfrm>
                <a:off x="5672378" y="-232297"/>
                <a:ext cx="102870" cy="102870"/>
              </a:xfrm>
              <a:prstGeom prst="ellipse">
                <a:avLst/>
              </a:prstGeom>
              <a:solidFill>
                <a:schemeClr val="accent3">
                  <a:lumMod val="60000"/>
                  <a:lumOff val="40000"/>
                </a:schemeClr>
              </a:solidFill>
              <a:ln w="12700">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3" name="Oval 162"/>
              <p:cNvSpPr>
                <a:spLocks noChangeAspect="1"/>
              </p:cNvSpPr>
              <p:nvPr/>
            </p:nvSpPr>
            <p:spPr>
              <a:xfrm>
                <a:off x="5689524" y="-87515"/>
                <a:ext cx="68580" cy="68580"/>
              </a:xfrm>
              <a:prstGeom prst="ellipse">
                <a:avLst/>
              </a:prstGeom>
              <a:solidFill>
                <a:schemeClr val="accent3">
                  <a:lumMod val="60000"/>
                  <a:lumOff val="40000"/>
                </a:schemeClr>
              </a:solidFill>
              <a:ln w="12700">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grpSp>
        <p:nvGrpSpPr>
          <p:cNvPr id="164" name="Group 163"/>
          <p:cNvGrpSpPr/>
          <p:nvPr/>
        </p:nvGrpSpPr>
        <p:grpSpPr>
          <a:xfrm>
            <a:off x="4118959" y="2065426"/>
            <a:ext cx="2013726" cy="990600"/>
            <a:chOff x="626402" y="3223336"/>
            <a:chExt cx="2013726" cy="990600"/>
          </a:xfrm>
        </p:grpSpPr>
        <p:grpSp>
          <p:nvGrpSpPr>
            <p:cNvPr id="165" name="Group 164"/>
            <p:cNvGrpSpPr/>
            <p:nvPr/>
          </p:nvGrpSpPr>
          <p:grpSpPr>
            <a:xfrm>
              <a:off x="626402" y="3602085"/>
              <a:ext cx="2013726" cy="611851"/>
              <a:chOff x="626402" y="3602085"/>
              <a:chExt cx="2013726" cy="611851"/>
            </a:xfrm>
          </p:grpSpPr>
          <p:sp>
            <p:nvSpPr>
              <p:cNvPr id="170" name="Rounded Rectangle 169"/>
              <p:cNvSpPr/>
              <p:nvPr/>
            </p:nvSpPr>
            <p:spPr>
              <a:xfrm>
                <a:off x="676932" y="3610691"/>
                <a:ext cx="1912666" cy="603245"/>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1" name="Rectangle 170"/>
              <p:cNvSpPr/>
              <p:nvPr/>
            </p:nvSpPr>
            <p:spPr>
              <a:xfrm>
                <a:off x="626402" y="3602085"/>
                <a:ext cx="2013726" cy="584775"/>
              </a:xfrm>
              <a:prstGeom prst="rect">
                <a:avLst/>
              </a:prstGeom>
            </p:spPr>
            <p:txBody>
              <a:bodyPr wrap="square">
                <a:spAutoFit/>
              </a:bodyPr>
              <a:lstStyle/>
              <a:p>
                <a:pPr algn="ctr"/>
                <a:r>
                  <a:rPr lang="en-US" sz="1600" dirty="0">
                    <a:solidFill>
                      <a:schemeClr val="bg1"/>
                    </a:solidFill>
                    <a:latin typeface="Bookman Old Style" pitchFamily="18" charset="0"/>
                  </a:rPr>
                  <a:t>Thin sheet made up of gold</a:t>
                </a:r>
              </a:p>
            </p:txBody>
          </p:sp>
        </p:grpSp>
        <p:grpSp>
          <p:nvGrpSpPr>
            <p:cNvPr id="166" name="Group 165"/>
            <p:cNvGrpSpPr/>
            <p:nvPr/>
          </p:nvGrpSpPr>
          <p:grpSpPr>
            <a:xfrm>
              <a:off x="2115868" y="3223336"/>
              <a:ext cx="299081" cy="434072"/>
              <a:chOff x="2115868" y="3223336"/>
              <a:chExt cx="299081" cy="434072"/>
            </a:xfrm>
          </p:grpSpPr>
          <p:sp>
            <p:nvSpPr>
              <p:cNvPr id="167" name="Oval 166"/>
              <p:cNvSpPr/>
              <p:nvPr/>
            </p:nvSpPr>
            <p:spPr>
              <a:xfrm rot="1964310" flipH="1" flipV="1">
                <a:off x="2115868" y="3485550"/>
                <a:ext cx="137160" cy="171858"/>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8" name="Oval 167"/>
              <p:cNvSpPr>
                <a:spLocks noChangeAspect="1"/>
              </p:cNvSpPr>
              <p:nvPr/>
            </p:nvSpPr>
            <p:spPr>
              <a:xfrm rot="1964310" flipH="1" flipV="1">
                <a:off x="2242737" y="3336373"/>
                <a:ext cx="102870" cy="128893"/>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9" name="Oval 168"/>
              <p:cNvSpPr>
                <a:spLocks noChangeAspect="1"/>
              </p:cNvSpPr>
              <p:nvPr/>
            </p:nvSpPr>
            <p:spPr>
              <a:xfrm rot="1964310" flipH="1" flipV="1">
                <a:off x="2346369" y="3223336"/>
                <a:ext cx="68580" cy="85929"/>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sp>
        <p:nvSpPr>
          <p:cNvPr id="172" name="Rectangle 171"/>
          <p:cNvSpPr/>
          <p:nvPr/>
        </p:nvSpPr>
        <p:spPr>
          <a:xfrm>
            <a:off x="5294534" y="1288018"/>
            <a:ext cx="1198702" cy="369332"/>
          </a:xfrm>
          <a:prstGeom prst="rect">
            <a:avLst/>
          </a:prstGeom>
        </p:spPr>
        <p:txBody>
          <a:bodyPr wrap="square">
            <a:spAutoFit/>
          </a:bodyPr>
          <a:lstStyle/>
          <a:p>
            <a:pPr algn="ctr"/>
            <a:r>
              <a:rPr lang="en-US" dirty="0" smtClean="0">
                <a:solidFill>
                  <a:srgbClr val="0000FF"/>
                </a:solidFill>
                <a:latin typeface="Bookman Old Style" pitchFamily="18" charset="0"/>
              </a:rPr>
              <a:t>gold foil</a:t>
            </a:r>
            <a:endParaRPr lang="en-US" dirty="0">
              <a:solidFill>
                <a:srgbClr val="0000FF"/>
              </a:solidFill>
              <a:latin typeface="Bookman Old Style" pitchFamily="18" charset="0"/>
            </a:endParaRPr>
          </a:p>
        </p:txBody>
      </p:sp>
      <p:grpSp>
        <p:nvGrpSpPr>
          <p:cNvPr id="27" name="Group 26"/>
          <p:cNvGrpSpPr/>
          <p:nvPr/>
        </p:nvGrpSpPr>
        <p:grpSpPr>
          <a:xfrm>
            <a:off x="6775443" y="514350"/>
            <a:ext cx="1816256" cy="1596247"/>
            <a:chOff x="6609253" y="73724"/>
            <a:chExt cx="1816256" cy="1596247"/>
          </a:xfrm>
        </p:grpSpPr>
        <p:sp>
          <p:nvSpPr>
            <p:cNvPr id="174" name="Oval 173"/>
            <p:cNvSpPr/>
            <p:nvPr/>
          </p:nvSpPr>
          <p:spPr>
            <a:xfrm>
              <a:off x="6609253" y="73724"/>
              <a:ext cx="1816256" cy="1132776"/>
            </a:xfrm>
            <a:prstGeom prst="ellipse">
              <a:avLst/>
            </a:prstGeom>
            <a:solidFill>
              <a:srgbClr val="9999F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5" name="Rectangle 174"/>
            <p:cNvSpPr/>
            <p:nvPr/>
          </p:nvSpPr>
          <p:spPr>
            <a:xfrm>
              <a:off x="6717068" y="226124"/>
              <a:ext cx="1651142" cy="923330"/>
            </a:xfrm>
            <a:prstGeom prst="rect">
              <a:avLst/>
            </a:prstGeom>
          </p:spPr>
          <p:txBody>
            <a:bodyPr wrap="square">
              <a:spAutoFit/>
            </a:bodyPr>
            <a:lstStyle/>
            <a:p>
              <a:pPr algn="ctr"/>
              <a:r>
                <a:rPr lang="en-US" dirty="0">
                  <a:solidFill>
                    <a:schemeClr val="bg1"/>
                  </a:solidFill>
                  <a:latin typeface="Bookman Old Style" pitchFamily="18" charset="0"/>
                </a:rPr>
                <a:t>Keep </a:t>
              </a:r>
              <a:r>
                <a:rPr lang="en-US" dirty="0" smtClean="0">
                  <a:solidFill>
                    <a:schemeClr val="bg1"/>
                  </a:solidFill>
                  <a:latin typeface="Bookman Old Style" pitchFamily="18" charset="0"/>
                </a:rPr>
                <a:t>screens </a:t>
              </a:r>
              <a:r>
                <a:rPr lang="en-US" dirty="0">
                  <a:solidFill>
                    <a:schemeClr val="bg1"/>
                  </a:solidFill>
                  <a:latin typeface="Bookman Old Style" pitchFamily="18" charset="0"/>
                </a:rPr>
                <a:t>to detect the alpha </a:t>
              </a:r>
              <a:r>
                <a:rPr lang="en-US" dirty="0" smtClean="0">
                  <a:solidFill>
                    <a:schemeClr val="bg1"/>
                  </a:solidFill>
                  <a:latin typeface="Bookman Old Style" pitchFamily="18" charset="0"/>
                </a:rPr>
                <a:t>rays</a:t>
              </a:r>
              <a:endParaRPr lang="en-US" dirty="0">
                <a:solidFill>
                  <a:schemeClr val="bg1"/>
                </a:solidFill>
                <a:latin typeface="Bookman Old Style" pitchFamily="18" charset="0"/>
              </a:endParaRPr>
            </a:p>
          </p:txBody>
        </p:sp>
        <p:grpSp>
          <p:nvGrpSpPr>
            <p:cNvPr id="176" name="Group 175"/>
            <p:cNvGrpSpPr/>
            <p:nvPr/>
          </p:nvGrpSpPr>
          <p:grpSpPr>
            <a:xfrm rot="1964310">
              <a:off x="7327565" y="1277534"/>
              <a:ext cx="137160" cy="392437"/>
              <a:chOff x="6034443" y="-579272"/>
              <a:chExt cx="137160" cy="392437"/>
            </a:xfrm>
          </p:grpSpPr>
          <p:sp>
            <p:nvSpPr>
              <p:cNvPr id="177" name="Oval 176"/>
              <p:cNvSpPr/>
              <p:nvPr/>
            </p:nvSpPr>
            <p:spPr>
              <a:xfrm>
                <a:off x="6034443" y="-579272"/>
                <a:ext cx="137160" cy="137160"/>
              </a:xfrm>
              <a:prstGeom prst="ellipse">
                <a:avLst/>
              </a:prstGeom>
              <a:solidFill>
                <a:schemeClr val="accent3">
                  <a:lumMod val="60000"/>
                  <a:lumOff val="40000"/>
                </a:schemeClr>
              </a:solidFill>
              <a:ln w="12700">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8" name="Oval 177"/>
              <p:cNvSpPr>
                <a:spLocks noChangeAspect="1"/>
              </p:cNvSpPr>
              <p:nvPr/>
            </p:nvSpPr>
            <p:spPr>
              <a:xfrm>
                <a:off x="6051592" y="-400196"/>
                <a:ext cx="102870" cy="102870"/>
              </a:xfrm>
              <a:prstGeom prst="ellipse">
                <a:avLst/>
              </a:prstGeom>
              <a:solidFill>
                <a:schemeClr val="accent3">
                  <a:lumMod val="60000"/>
                  <a:lumOff val="40000"/>
                </a:schemeClr>
              </a:solidFill>
              <a:ln w="12700">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79" name="Oval 178"/>
              <p:cNvSpPr>
                <a:spLocks noChangeAspect="1"/>
              </p:cNvSpPr>
              <p:nvPr/>
            </p:nvSpPr>
            <p:spPr>
              <a:xfrm>
                <a:off x="6068737" y="-255415"/>
                <a:ext cx="68580" cy="68580"/>
              </a:xfrm>
              <a:prstGeom prst="ellipse">
                <a:avLst/>
              </a:prstGeom>
              <a:solidFill>
                <a:schemeClr val="accent3">
                  <a:lumMod val="60000"/>
                  <a:lumOff val="40000"/>
                </a:schemeClr>
              </a:solidFill>
              <a:ln w="12700">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sp>
        <p:nvSpPr>
          <p:cNvPr id="180" name="Rectangle 179"/>
          <p:cNvSpPr/>
          <p:nvPr/>
        </p:nvSpPr>
        <p:spPr>
          <a:xfrm>
            <a:off x="609600" y="3619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spTree>
    <p:extLst>
      <p:ext uri="{BB962C8B-B14F-4D97-AF65-F5344CB8AC3E}">
        <p14:creationId xmlns:p14="http://schemas.microsoft.com/office/powerpoint/2010/main" val="393046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down)">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64"/>
                                        </p:tgtEl>
                                        <p:attrNameLst>
                                          <p:attrName>style.visibility</p:attrName>
                                        </p:attrNameLst>
                                      </p:cBhvr>
                                      <p:to>
                                        <p:strVal val="visible"/>
                                      </p:to>
                                    </p:set>
                                    <p:animEffect transition="in" filter="wipe(up)">
                                      <p:cBhvr>
                                        <p:cTn id="33" dur="500"/>
                                        <p:tgtEl>
                                          <p:spTgt spid="16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500"/>
                                        <p:tgtEl>
                                          <p:spTgt spid="34"/>
                                        </p:tgtEl>
                                      </p:cBhvr>
                                    </p:animEffect>
                                  </p:childTnLst>
                                </p:cTn>
                              </p:par>
                            </p:childTnLst>
                          </p:cTn>
                        </p:par>
                        <p:par>
                          <p:cTn id="47" fill="hold">
                            <p:stCondLst>
                              <p:cond delay="1500"/>
                            </p:stCondLst>
                            <p:childTnLst>
                              <p:par>
                                <p:cTn id="48" presetID="22" presetClass="entr" presetSubtype="4" fill="hold" grpId="0" nodeType="after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down)">
                                      <p:cBhvr>
                                        <p:cTn id="50" dur="500"/>
                                        <p:tgtEl>
                                          <p:spTgt spid="51"/>
                                        </p:tgtEl>
                                      </p:cBhvr>
                                    </p:animEffect>
                                  </p:childTnLst>
                                </p:cTn>
                              </p:par>
                            </p:childTnLst>
                          </p:cTn>
                        </p:par>
                        <p:par>
                          <p:cTn id="51" fill="hold">
                            <p:stCondLst>
                              <p:cond delay="2000"/>
                            </p:stCondLst>
                            <p:childTnLst>
                              <p:par>
                                <p:cTn id="52" presetID="22" presetClass="entr" presetSubtype="2"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right)">
                                      <p:cBhvr>
                                        <p:cTn id="54" dur="500"/>
                                        <p:tgtEl>
                                          <p:spTgt spid="32"/>
                                        </p:tgtEl>
                                      </p:cBhvr>
                                    </p:animEffect>
                                  </p:childTnLst>
                                </p:cTn>
                              </p:par>
                            </p:childTnLst>
                          </p:cTn>
                        </p:par>
                        <p:par>
                          <p:cTn id="55" fill="hold">
                            <p:stCondLst>
                              <p:cond delay="2500"/>
                            </p:stCondLst>
                            <p:childTnLst>
                              <p:par>
                                <p:cTn id="56" presetID="22" presetClass="entr" presetSubtype="2"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right)">
                                      <p:cBhvr>
                                        <p:cTn id="58" dur="500"/>
                                        <p:tgtEl>
                                          <p:spTgt spid="31"/>
                                        </p:tgtEl>
                                      </p:cBhvr>
                                    </p:animEffect>
                                  </p:childTnLst>
                                </p:cTn>
                              </p:par>
                            </p:childTnLst>
                          </p:cTn>
                        </p:par>
                        <p:par>
                          <p:cTn id="59" fill="hold">
                            <p:stCondLst>
                              <p:cond delay="3000"/>
                            </p:stCondLst>
                            <p:childTnLst>
                              <p:par>
                                <p:cTn id="60" presetID="22" presetClass="entr" presetSubtype="4" fill="hold"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childTnLst>
                          </p:cTn>
                        </p:par>
                        <p:par>
                          <p:cTn id="63" fill="hold">
                            <p:stCondLst>
                              <p:cond delay="3500"/>
                            </p:stCondLst>
                            <p:childTnLst>
                              <p:par>
                                <p:cTn id="64" presetID="22" presetClass="entr" presetSubtype="2"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right)">
                                      <p:cBhvr>
                                        <p:cTn id="66" dur="500"/>
                                        <p:tgtEl>
                                          <p:spTgt spid="29"/>
                                        </p:tgtEl>
                                      </p:cBhvr>
                                    </p:animEffect>
                                  </p:childTnLst>
                                </p:cTn>
                              </p:par>
                            </p:childTnLst>
                          </p:cTn>
                        </p:par>
                        <p:par>
                          <p:cTn id="67" fill="hold">
                            <p:stCondLst>
                              <p:cond delay="4000"/>
                            </p:stCondLst>
                            <p:childTnLst>
                              <p:par>
                                <p:cTn id="68" presetID="22" presetClass="entr" presetSubtype="2" fill="hold" grpId="0"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wipe(right)">
                                      <p:cBhvr>
                                        <p:cTn id="70" dur="500"/>
                                        <p:tgtEl>
                                          <p:spTgt spid="53"/>
                                        </p:tgtEl>
                                      </p:cBhvr>
                                    </p:animEffect>
                                  </p:childTnLst>
                                </p:cTn>
                              </p:par>
                            </p:childTnLst>
                          </p:cTn>
                        </p:par>
                        <p:par>
                          <p:cTn id="71" fill="hold">
                            <p:stCondLst>
                              <p:cond delay="4500"/>
                            </p:stCondLst>
                            <p:childTnLst>
                              <p:par>
                                <p:cTn id="72" presetID="22" presetClass="entr" presetSubtype="8"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wipe(left)">
                                      <p:cBhvr>
                                        <p:cTn id="74" dur="500"/>
                                        <p:tgtEl>
                                          <p:spTgt spid="54"/>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2"/>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4" grpId="0" animBg="1"/>
      <p:bldP spid="29" grpId="0" animBg="1"/>
      <p:bldP spid="31" grpId="0" animBg="1"/>
      <p:bldP spid="32" grpId="0" animBg="1"/>
      <p:bldP spid="34" grpId="0" animBg="1"/>
      <p:bldP spid="51" grpId="0" animBg="1"/>
      <p:bldP spid="54" grpId="0" animBg="1"/>
      <p:bldP spid="52" grpId="0" animBg="1"/>
      <p:bldP spid="28" grpId="0" animBg="1"/>
      <p:bldP spid="89" grpId="0" animBg="1"/>
      <p:bldP spid="92" grpId="0" animBg="1"/>
      <p:bldP spid="17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1</a:t>
            </a:r>
            <a:endParaRPr lang="en-US" sz="2800" dirty="0">
              <a:latin typeface="Algerian" panose="04020705040A02060702" pitchFamily="82" charset="0"/>
            </a:endParaRPr>
          </a:p>
        </p:txBody>
      </p:sp>
      <p:sp>
        <p:nvSpPr>
          <p:cNvPr id="6" name="Title 7"/>
          <p:cNvSpPr txBox="1">
            <a:spLocks/>
          </p:cNvSpPr>
          <p:nvPr/>
        </p:nvSpPr>
        <p:spPr bwMode="auto">
          <a:xfrm>
            <a:off x="806019" y="2724150"/>
            <a:ext cx="5670981" cy="43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pt-BR" altLang="en-US" sz="2400" dirty="0">
                <a:solidFill>
                  <a:srgbClr val="FF6600"/>
                </a:solidFill>
                <a:latin typeface="Bookman Old Style" pitchFamily="18" charset="0"/>
              </a:rPr>
              <a:t>Introduction &amp; activity </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3342073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721088" y="3313229"/>
            <a:ext cx="1729448" cy="1395377"/>
            <a:chOff x="2721088" y="3313229"/>
            <a:chExt cx="1729448" cy="1395377"/>
          </a:xfrm>
        </p:grpSpPr>
        <p:sp>
          <p:nvSpPr>
            <p:cNvPr id="10"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6"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7"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Oval 34"/>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sp>
        <p:nvSpPr>
          <p:cNvPr id="53" name="Rectangle 3"/>
          <p:cNvSpPr/>
          <p:nvPr/>
        </p:nvSpPr>
        <p:spPr>
          <a:xfrm>
            <a:off x="5186479" y="2021886"/>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 name="Rectangle 3"/>
          <p:cNvSpPr/>
          <p:nvPr/>
        </p:nvSpPr>
        <p:spPr>
          <a:xfrm>
            <a:off x="6743178" y="3517709"/>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Rectangle 3"/>
          <p:cNvSpPr/>
          <p:nvPr/>
        </p:nvSpPr>
        <p:spPr>
          <a:xfrm>
            <a:off x="5838211" y="1868296"/>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Rectangle 3"/>
          <p:cNvSpPr/>
          <p:nvPr/>
        </p:nvSpPr>
        <p:spPr>
          <a:xfrm>
            <a:off x="6851035" y="1880203"/>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ectangle 3"/>
          <p:cNvSpPr/>
          <p:nvPr/>
        </p:nvSpPr>
        <p:spPr>
          <a:xfrm>
            <a:off x="7834104" y="2081332"/>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ectangle 3"/>
          <p:cNvSpPr/>
          <p:nvPr/>
        </p:nvSpPr>
        <p:spPr>
          <a:xfrm>
            <a:off x="7845602" y="3118455"/>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1" name="Rectangle 3"/>
          <p:cNvSpPr/>
          <p:nvPr/>
        </p:nvSpPr>
        <p:spPr>
          <a:xfrm rot="151151">
            <a:off x="8423010" y="2559103"/>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Rectangle 3"/>
          <p:cNvSpPr/>
          <p:nvPr/>
        </p:nvSpPr>
        <p:spPr>
          <a:xfrm>
            <a:off x="5129374" y="2465990"/>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67" name="Straight Connector 66"/>
          <p:cNvCxnSpPr/>
          <p:nvPr/>
        </p:nvCxnSpPr>
        <p:spPr>
          <a:xfrm flipV="1">
            <a:off x="6834618" y="2590306"/>
            <a:ext cx="1154118" cy="3336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52" name="Rectangle 3"/>
          <p:cNvSpPr/>
          <p:nvPr/>
        </p:nvSpPr>
        <p:spPr>
          <a:xfrm rot="699740">
            <a:off x="6517228" y="2574085"/>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3"/>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5688641" y="2923983"/>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8" name="Rectangle 3"/>
          <p:cNvSpPr/>
          <p:nvPr/>
        </p:nvSpPr>
        <p:spPr>
          <a:xfrm flipH="1">
            <a:off x="5731147" y="3397059"/>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9" name="Rectangle 3"/>
          <p:cNvSpPr/>
          <p:nvPr/>
        </p:nvSpPr>
        <p:spPr>
          <a:xfrm rot="704933">
            <a:off x="5066593" y="3143933"/>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380278" y="346539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p:cNvCxnSpPr/>
          <p:nvPr/>
        </p:nvCxnSpPr>
        <p:spPr>
          <a:xfrm flipV="1">
            <a:off x="4966769" y="3495749"/>
            <a:ext cx="497325" cy="229922"/>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92" name="Rectangle 3"/>
          <p:cNvSpPr/>
          <p:nvPr/>
        </p:nvSpPr>
        <p:spPr>
          <a:xfrm rot="704933">
            <a:off x="4546723" y="3283358"/>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825322" y="3662802"/>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Connector 16"/>
          <p:cNvCxnSpPr/>
          <p:nvPr/>
        </p:nvCxnSpPr>
        <p:spPr>
          <a:xfrm flipV="1">
            <a:off x="3762939" y="3694717"/>
            <a:ext cx="1149058" cy="505394"/>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7921565" y="2551098"/>
            <a:ext cx="109676" cy="109676"/>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 name="Group 6"/>
          <p:cNvGrpSpPr/>
          <p:nvPr/>
        </p:nvGrpSpPr>
        <p:grpSpPr>
          <a:xfrm>
            <a:off x="533400" y="219596"/>
            <a:ext cx="4621098" cy="3037954"/>
            <a:chOff x="533400" y="305680"/>
            <a:chExt cx="4621098" cy="3037954"/>
          </a:xfrm>
        </p:grpSpPr>
        <p:pic>
          <p:nvPicPr>
            <p:cNvPr id="1026" name="Picture 2" descr="http://www.google.co.in/url?sa=i&amp;source=images&amp;cd=&amp;docid=-Cpu61_8i_FDzM&amp;tbnid=adH8w6J6dplA8M:&amp;ved=0CAUQjBw&amp;url=http%3A%2F%2F2.bp.blogspot.com%2F_u217iew-l1k%2FTKCFmSYO0fI%2FAAAAAAAAAWs%2FLV87-XEOj5s%2Fs1600%2FSpeech-Bubble.png&amp;ei=2UcxU_aeJMiIrQe-k4HYBQ&amp;psig=AFQjCNFELag2ijDgnG9GKItEl-7iDs4-PA&amp;ust=13958249856825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33400" y="305680"/>
              <a:ext cx="4621098" cy="303795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12181" y="514350"/>
              <a:ext cx="3887908" cy="2291527"/>
            </a:xfrm>
            <a:prstGeom prst="ellipse">
              <a:avLst/>
            </a:prstGeom>
            <a:blipFill dpi="0" rotWithShape="1">
              <a:blip r:embed="rId5">
                <a:extLst>
                  <a:ext uri="{BEBA8EAE-BF5A-486C-A8C5-ECC9F3942E4B}">
                    <a14:imgProps xmlns:a14="http://schemas.microsoft.com/office/drawing/2010/main">
                      <a14:imgLayer r:embed="rId6">
                        <a14:imgEffect>
                          <a14:sharpenSoften amount="50000"/>
                        </a14:imgEffect>
                        <a14:imgEffect>
                          <a14:brightnessContrast bright="9000" contras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463" y="1567798"/>
              <a:ext cx="3479104" cy="956327"/>
              <a:chOff x="761498" y="870973"/>
              <a:chExt cx="5190309" cy="1850230"/>
            </a:xfrm>
          </p:grpSpPr>
          <p:sp>
            <p:nvSpPr>
              <p:cNvPr id="61" name="Rectangle 1"/>
              <p:cNvSpPr/>
              <p:nvPr/>
            </p:nvSpPr>
            <p:spPr>
              <a:xfrm>
                <a:off x="809498" y="1011461"/>
                <a:ext cx="5142309" cy="240757"/>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1"/>
              <p:cNvSpPr/>
              <p:nvPr/>
            </p:nvSpPr>
            <p:spPr>
              <a:xfrm rot="223142">
                <a:off x="804964" y="1322611"/>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lowchart: Direct Access Storage 68"/>
              <p:cNvSpPr/>
              <p:nvPr/>
            </p:nvSpPr>
            <p:spPr>
              <a:xfrm rot="16200000">
                <a:off x="3238155" y="1516753"/>
                <a:ext cx="1439200" cy="15240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Direct Access Storage 71"/>
              <p:cNvSpPr/>
              <p:nvPr/>
            </p:nvSpPr>
            <p:spPr>
              <a:xfrm rot="16200000">
                <a:off x="2337785" y="1392466"/>
                <a:ext cx="1190625" cy="15240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Direct Access Storage 72"/>
              <p:cNvSpPr/>
              <p:nvPr/>
            </p:nvSpPr>
            <p:spPr>
              <a:xfrm rot="16200000">
                <a:off x="1728272" y="1321663"/>
                <a:ext cx="1009650" cy="11303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irect Access Storage 75"/>
              <p:cNvSpPr/>
              <p:nvPr/>
            </p:nvSpPr>
            <p:spPr>
              <a:xfrm rot="16200000">
                <a:off x="1381116" y="1245463"/>
                <a:ext cx="857250" cy="11303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irect Access Storage 76"/>
              <p:cNvSpPr/>
              <p:nvPr/>
            </p:nvSpPr>
            <p:spPr>
              <a:xfrm rot="16200000">
                <a:off x="1049345" y="1212396"/>
                <a:ext cx="783430" cy="100584"/>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rot="16200000">
                <a:off x="4951682" y="1721078"/>
                <a:ext cx="1847850" cy="15240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Direct Access Storage 78"/>
              <p:cNvSpPr/>
              <p:nvPr/>
            </p:nvSpPr>
            <p:spPr>
              <a:xfrm rot="16200000">
                <a:off x="777069" y="1201295"/>
                <a:ext cx="700081" cy="82296"/>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irect Access Storage 79"/>
              <p:cNvSpPr/>
              <p:nvPr/>
            </p:nvSpPr>
            <p:spPr>
              <a:xfrm rot="16200000">
                <a:off x="524663" y="1182249"/>
                <a:ext cx="633415" cy="82296"/>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1"/>
              <p:cNvSpPr/>
              <p:nvPr/>
            </p:nvSpPr>
            <p:spPr>
              <a:xfrm rot="500884">
                <a:off x="761498" y="1699305"/>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2" name="Picture 8" descr="http://www.google.co.in/url?sa=i&amp;source=images&amp;cd=&amp;docid=S63k4ynmobomEM&amp;tbnid=GvADwmsli674uM:&amp;ved=0CAUQjBw4jQQ&amp;url=http%3A%2F%2Flessonpix.com%2Fdrawings%2F2463%2F90x85%2Fstone.png&amp;ei=cKMyU__3GYKErQfF0oDwAw&amp;psig=AFQjCNHQUfhqei653g0XC1YkcTR8t1Wpvg&amp;ust=139591396855205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43" t="28267" r="26564" b="30202"/>
            <a:stretch/>
          </p:blipFill>
          <p:spPr bwMode="auto">
            <a:xfrm>
              <a:off x="1880516" y="1808810"/>
              <a:ext cx="111648" cy="91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google.co.in/url?sa=i&amp;source=images&amp;cd=&amp;docid=btRjAX8rGB1r4M&amp;tbnid=N9YFuSFGXChOAM:&amp;ved=0CAUQjBw4gAE&amp;url=http%3A%2F%2Fwww.clipartheaven.com%2Fclipart%2Fholidays%2Fchristmas%2Fwinter_holiday_fun%2Fboy_throwing_snowball.gif&amp;ei=raAyU9C9MoG_rgfO4oHQBw&amp;psig=AFQjCNFTj3nNhHWinMsBjyz1eCbDAqlQTw&amp;ust=1395913261902023"/>
            <p:cNvPicPr>
              <a:picLocks noChangeAspect="1" noChangeArrowheads="1"/>
            </p:cNvPicPr>
            <p:nvPr/>
          </p:nvPicPr>
          <p:blipFill rotWithShape="1">
            <a:blip r:embed="rId9" cstate="print">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802" b="89401" l="0" r="40612">
                          <a14:backgroundMark x1="4898" y1="40323" x2="4898" y2="40323"/>
                          <a14:backgroundMark x1="9184" y1="47926" x2="10000" y2="49309"/>
                          <a14:backgroundMark x1="7959" y1="52765" x2="6122" y2="56221"/>
                          <a14:backgroundMark x1="4286" y1="73502" x2="4286" y2="73502"/>
                          <a14:backgroundMark x1="12449" y1="76959" x2="12449" y2="76959"/>
                          <a14:backgroundMark x1="7755" y1="83410" x2="7755" y2="83410"/>
                          <a14:backgroundMark x1="8163" y1="88710" x2="8163" y2="88710"/>
                          <a14:backgroundMark x1="1020" y1="88710" x2="1020" y2="88710"/>
                          <a14:backgroundMark x1="1020" y1="30415" x2="1020" y2="30415"/>
                          <a14:backgroundMark x1="4898" y1="40783" x2="4898" y2="4078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804" r="59211" b="10365"/>
            <a:stretch/>
          </p:blipFill>
          <p:spPr bwMode="auto">
            <a:xfrm>
              <a:off x="1279185" y="1640412"/>
              <a:ext cx="708160" cy="935402"/>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Rectangle 109"/>
          <p:cNvSpPr/>
          <p:nvPr/>
        </p:nvSpPr>
        <p:spPr>
          <a:xfrm>
            <a:off x="4315775" y="4381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grpSp>
        <p:nvGrpSpPr>
          <p:cNvPr id="48" name="Group 47"/>
          <p:cNvGrpSpPr/>
          <p:nvPr/>
        </p:nvGrpSpPr>
        <p:grpSpPr>
          <a:xfrm>
            <a:off x="5583196" y="893735"/>
            <a:ext cx="2332711" cy="1349804"/>
            <a:chOff x="4229293" y="3132774"/>
            <a:chExt cx="2028444" cy="1173480"/>
          </a:xfrm>
        </p:grpSpPr>
        <p:sp>
          <p:nvSpPr>
            <p:cNvPr id="49" name="Cloud Callout 48"/>
            <p:cNvSpPr/>
            <p:nvPr/>
          </p:nvSpPr>
          <p:spPr>
            <a:xfrm>
              <a:off x="4229293" y="3132774"/>
              <a:ext cx="2028444" cy="1173480"/>
            </a:xfrm>
            <a:prstGeom prst="cloudCallout">
              <a:avLst>
                <a:gd name="adj1" fmla="val 30360"/>
                <a:gd name="adj2" fmla="val 93986"/>
              </a:avLst>
            </a:prstGeom>
            <a:solidFill>
              <a:srgbClr val="C00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0" name="Rectangle 49"/>
            <p:cNvSpPr/>
            <p:nvPr/>
          </p:nvSpPr>
          <p:spPr>
            <a:xfrm>
              <a:off x="4262081" y="3245451"/>
              <a:ext cx="1976085" cy="802716"/>
            </a:xfrm>
            <a:prstGeom prst="rect">
              <a:avLst/>
            </a:prstGeom>
          </p:spPr>
          <p:txBody>
            <a:bodyPr wrap="square">
              <a:spAutoFit/>
            </a:bodyPr>
            <a:lstStyle/>
            <a:p>
              <a:pPr algn="ctr"/>
              <a:r>
                <a:rPr lang="en-US" dirty="0" smtClean="0">
                  <a:solidFill>
                    <a:schemeClr val="bg1"/>
                  </a:solidFill>
                  <a:latin typeface="Bookman Old Style" pitchFamily="18" charset="0"/>
                </a:rPr>
                <a:t>The first ray passes through the gold sheet</a:t>
              </a:r>
              <a:endParaRPr lang="en-US" dirty="0">
                <a:solidFill>
                  <a:schemeClr val="bg1"/>
                </a:solidFill>
                <a:latin typeface="Bookman Old Style" pitchFamily="18" charset="0"/>
              </a:endParaRPr>
            </a:p>
          </p:txBody>
        </p:sp>
      </p:grpSp>
      <p:grpSp>
        <p:nvGrpSpPr>
          <p:cNvPr id="84" name="Group 83"/>
          <p:cNvGrpSpPr/>
          <p:nvPr/>
        </p:nvGrpSpPr>
        <p:grpSpPr>
          <a:xfrm>
            <a:off x="1861699" y="1790570"/>
            <a:ext cx="2634078" cy="1998504"/>
            <a:chOff x="357675" y="2619729"/>
            <a:chExt cx="2634078" cy="2105029"/>
          </a:xfrm>
        </p:grpSpPr>
        <p:pic>
          <p:nvPicPr>
            <p:cNvPr id="85" name="Picture 2" descr="http://www.missinglink.co.za/images/clipar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7675" y="2619729"/>
              <a:ext cx="2634078" cy="2105029"/>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85"/>
            <p:cNvSpPr/>
            <p:nvPr/>
          </p:nvSpPr>
          <p:spPr>
            <a:xfrm>
              <a:off x="400976" y="3367982"/>
              <a:ext cx="2461749" cy="1198228"/>
            </a:xfrm>
            <a:prstGeom prst="rect">
              <a:avLst/>
            </a:prstGeom>
          </p:spPr>
          <p:txBody>
            <a:bodyPr wrap="square">
              <a:spAutoFit/>
            </a:bodyPr>
            <a:lstStyle/>
            <a:p>
              <a:pPr algn="ctr">
                <a:defRPr/>
              </a:pPr>
              <a:r>
                <a:rPr lang="en-US" dirty="0" smtClean="0">
                  <a:latin typeface="Bookman Old Style" pitchFamily="18" charset="0"/>
                </a:rPr>
                <a:t>Let’s see the </a:t>
              </a:r>
            </a:p>
            <a:p>
              <a:pPr algn="ctr">
                <a:defRPr/>
              </a:pPr>
              <a:r>
                <a:rPr lang="en-US" dirty="0" smtClean="0">
                  <a:latin typeface="Bookman Old Style" pitchFamily="18" charset="0"/>
                </a:rPr>
                <a:t>reason behind </a:t>
              </a:r>
            </a:p>
            <a:p>
              <a:pPr algn="ctr">
                <a:defRPr/>
              </a:pPr>
              <a:r>
                <a:rPr lang="en-US" dirty="0" smtClean="0">
                  <a:latin typeface="Bookman Old Style" pitchFamily="18" charset="0"/>
                </a:rPr>
                <a:t>this by performing </a:t>
              </a:r>
            </a:p>
            <a:p>
              <a:pPr algn="ctr">
                <a:defRPr/>
              </a:pPr>
              <a:r>
                <a:rPr lang="en-US" dirty="0" smtClean="0">
                  <a:latin typeface="Bookman Old Style" pitchFamily="18" charset="0"/>
                </a:rPr>
                <a:t>a simple experiment</a:t>
              </a:r>
              <a:endParaRPr lang="en-US" dirty="0">
                <a:latin typeface="Bookman Old Style" pitchFamily="18" charset="0"/>
              </a:endParaRPr>
            </a:p>
          </p:txBody>
        </p:sp>
      </p:grpSp>
      <p:grpSp>
        <p:nvGrpSpPr>
          <p:cNvPr id="11" name="Group 10"/>
          <p:cNvGrpSpPr/>
          <p:nvPr/>
        </p:nvGrpSpPr>
        <p:grpSpPr>
          <a:xfrm>
            <a:off x="1371600" y="391972"/>
            <a:ext cx="2215099" cy="1406755"/>
            <a:chOff x="1371600" y="391972"/>
            <a:chExt cx="2215099" cy="1406755"/>
          </a:xfrm>
        </p:grpSpPr>
        <p:grpSp>
          <p:nvGrpSpPr>
            <p:cNvPr id="93" name="Group 92"/>
            <p:cNvGrpSpPr/>
            <p:nvPr/>
          </p:nvGrpSpPr>
          <p:grpSpPr>
            <a:xfrm>
              <a:off x="1371600" y="391972"/>
              <a:ext cx="2215099" cy="1246507"/>
              <a:chOff x="760782" y="3555902"/>
              <a:chExt cx="2215099" cy="1246507"/>
            </a:xfrm>
          </p:grpSpPr>
          <p:sp>
            <p:nvSpPr>
              <p:cNvPr id="98" name="Rounded Rectangle 97"/>
              <p:cNvSpPr/>
              <p:nvPr/>
            </p:nvSpPr>
            <p:spPr>
              <a:xfrm>
                <a:off x="834318" y="3555902"/>
                <a:ext cx="2103933" cy="1205355"/>
              </a:xfrm>
              <a:prstGeom prst="roundRect">
                <a:avLst/>
              </a:prstGeom>
              <a:solidFill>
                <a:srgbClr val="00FF99"/>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9" name="Rectangle 98"/>
              <p:cNvSpPr/>
              <p:nvPr/>
            </p:nvSpPr>
            <p:spPr>
              <a:xfrm>
                <a:off x="760782" y="3602080"/>
                <a:ext cx="2215099" cy="1200329"/>
              </a:xfrm>
              <a:prstGeom prst="rect">
                <a:avLst/>
              </a:prstGeom>
            </p:spPr>
            <p:txBody>
              <a:bodyPr wrap="square">
                <a:spAutoFit/>
              </a:bodyPr>
              <a:lstStyle/>
              <a:p>
                <a:pPr algn="ctr"/>
                <a:r>
                  <a:rPr lang="en-US" dirty="0" smtClean="0">
                    <a:solidFill>
                      <a:sysClr val="windowText" lastClr="000000"/>
                    </a:solidFill>
                    <a:latin typeface="Bookman Old Style" pitchFamily="18" charset="0"/>
                  </a:rPr>
                  <a:t>Stand near a fence and throw a stone towards the fence.</a:t>
                </a:r>
                <a:endParaRPr lang="en-US" dirty="0">
                  <a:solidFill>
                    <a:sysClr val="windowText" lastClr="000000"/>
                  </a:solidFill>
                  <a:latin typeface="Bookman Old Style" pitchFamily="18" charset="0"/>
                </a:endParaRPr>
              </a:p>
            </p:txBody>
          </p:sp>
        </p:grpSp>
        <p:grpSp>
          <p:nvGrpSpPr>
            <p:cNvPr id="94" name="Group 93"/>
            <p:cNvGrpSpPr/>
            <p:nvPr/>
          </p:nvGrpSpPr>
          <p:grpSpPr>
            <a:xfrm flipH="1" flipV="1">
              <a:off x="1774908" y="1483413"/>
              <a:ext cx="217256" cy="315314"/>
              <a:chOff x="2115868" y="3223336"/>
              <a:chExt cx="299081" cy="434072"/>
            </a:xfrm>
          </p:grpSpPr>
          <p:sp>
            <p:nvSpPr>
              <p:cNvPr id="95" name="Oval 94"/>
              <p:cNvSpPr/>
              <p:nvPr/>
            </p:nvSpPr>
            <p:spPr>
              <a:xfrm rot="1964310" flipH="1" flipV="1">
                <a:off x="2115868" y="3485550"/>
                <a:ext cx="137160" cy="171858"/>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6" name="Oval 95"/>
              <p:cNvSpPr>
                <a:spLocks noChangeAspect="1"/>
              </p:cNvSpPr>
              <p:nvPr/>
            </p:nvSpPr>
            <p:spPr>
              <a:xfrm rot="1964310" flipH="1" flipV="1">
                <a:off x="2242737" y="3336373"/>
                <a:ext cx="102870" cy="128893"/>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7" name="Oval 96"/>
              <p:cNvSpPr>
                <a:spLocks noChangeAspect="1"/>
              </p:cNvSpPr>
              <p:nvPr/>
            </p:nvSpPr>
            <p:spPr>
              <a:xfrm rot="1964310" flipH="1" flipV="1">
                <a:off x="2346369" y="3223336"/>
                <a:ext cx="68580" cy="85929"/>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77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200"/>
                                        <p:tgtEl>
                                          <p:spTgt spid="17"/>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200"/>
                                        <p:tgtEl>
                                          <p:spTgt spid="59"/>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200"/>
                                        <p:tgtEl>
                                          <p:spTgt spid="60"/>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left)">
                                      <p:cBhvr>
                                        <p:cTn id="19" dur="200"/>
                                        <p:tgtEl>
                                          <p:spTgt spid="67"/>
                                        </p:tgtEl>
                                      </p:cBhvr>
                                    </p:animEffect>
                                  </p:childTnLst>
                                </p:cTn>
                              </p:par>
                            </p:childTnLst>
                          </p:cTn>
                        </p:par>
                        <p:par>
                          <p:cTn id="20" fill="hold">
                            <p:stCondLst>
                              <p:cond delay="800"/>
                            </p:stCondLst>
                            <p:childTnLst>
                              <p:par>
                                <p:cTn id="21" presetID="1" presetClass="entr" presetSubtype="0" fill="hold" grpId="0" nodeType="after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childTnLst>
                          </p:cTn>
                        </p:par>
                        <p:par>
                          <p:cTn id="23" fill="hold">
                            <p:stCondLst>
                              <p:cond delay="800"/>
                            </p:stCondLst>
                            <p:childTnLst>
                              <p:par>
                                <p:cTn id="24" presetID="22" presetClass="entr" presetSubtype="4" fill="hold"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down)">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4"/>
                                        </p:tgtEl>
                                        <p:attrNameLst>
                                          <p:attrName>style.visibility</p:attrName>
                                        </p:attrNameLst>
                                      </p:cBhvr>
                                      <p:to>
                                        <p:strVal val="hidden"/>
                                      </p:to>
                                    </p:set>
                                  </p:childTnLst>
                                </p:cTn>
                              </p:par>
                            </p:childTnLst>
                          </p:cTn>
                        </p:par>
                        <p:par>
                          <p:cTn id="35" fill="hold">
                            <p:stCondLst>
                              <p:cond delay="0"/>
                            </p:stCondLst>
                            <p:childTnLst>
                              <p:par>
                                <p:cTn id="36" presetID="22" presetClass="entr" presetSubtype="4"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down)">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oogle.co.in/url?sa=i&amp;source=images&amp;cd=&amp;docid=-Cpu61_8i_FDzM&amp;tbnid=adH8w6J6dplA8M:&amp;ved=0CAUQjBw&amp;url=http%3A%2F%2F2.bp.blogspot.com%2F_u217iew-l1k%2FTKCFmSYO0fI%2FAAAAAAAAAWs%2FLV87-XEOj5s%2Fs1600%2FSpeech-Bubble.png&amp;ei=2UcxU_aeJMiIrQe-k4HYBQ&amp;psig=AFQjCNFELag2ijDgnG9GKItEl-7iDs4-PA&amp;ust=13958249856825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400" y="209550"/>
            <a:ext cx="4621098" cy="303795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60292" y="432623"/>
            <a:ext cx="3887908" cy="2291527"/>
          </a:xfrm>
          <a:prstGeom prst="ellipse">
            <a:avLst/>
          </a:prstGeom>
          <a:blipFill dpi="0" rotWithShape="1">
            <a:blip r:embed="rId4">
              <a:extLst>
                <a:ext uri="{BEBA8EAE-BF5A-486C-A8C5-ECC9F3942E4B}">
                  <a14:imgProps xmlns:a14="http://schemas.microsoft.com/office/drawing/2010/main">
                    <a14:imgLayer r:embed="rId5">
                      <a14:imgEffect>
                        <a14:sharpenSoften amount="50000"/>
                      </a14:imgEffect>
                      <a14:imgEffect>
                        <a14:brightnessContrast bright="9000" contras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463" y="1567798"/>
            <a:ext cx="3479104" cy="956327"/>
            <a:chOff x="761498" y="870973"/>
            <a:chExt cx="5190309" cy="1850230"/>
          </a:xfrm>
        </p:grpSpPr>
        <p:sp>
          <p:nvSpPr>
            <p:cNvPr id="61" name="Rectangle 1"/>
            <p:cNvSpPr/>
            <p:nvPr/>
          </p:nvSpPr>
          <p:spPr>
            <a:xfrm>
              <a:off x="809498" y="1011461"/>
              <a:ext cx="5142309" cy="240757"/>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1"/>
            <p:cNvSpPr/>
            <p:nvPr/>
          </p:nvSpPr>
          <p:spPr>
            <a:xfrm rot="223142">
              <a:off x="804964" y="1322611"/>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1"/>
            <p:cNvSpPr/>
            <p:nvPr/>
          </p:nvSpPr>
          <p:spPr>
            <a:xfrm rot="500884">
              <a:off x="761498" y="1699305"/>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Direct Access Storage 68"/>
            <p:cNvSpPr/>
            <p:nvPr/>
          </p:nvSpPr>
          <p:spPr>
            <a:xfrm rot="16200000">
              <a:off x="3238155" y="1516753"/>
              <a:ext cx="1439200"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Direct Access Storage 71"/>
            <p:cNvSpPr/>
            <p:nvPr/>
          </p:nvSpPr>
          <p:spPr>
            <a:xfrm rot="16200000">
              <a:off x="2337785" y="1392466"/>
              <a:ext cx="1190625"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Direct Access Storage 72"/>
            <p:cNvSpPr/>
            <p:nvPr/>
          </p:nvSpPr>
          <p:spPr>
            <a:xfrm rot="16200000">
              <a:off x="1728272" y="1321663"/>
              <a:ext cx="1009650" cy="11303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irect Access Storage 75"/>
            <p:cNvSpPr/>
            <p:nvPr/>
          </p:nvSpPr>
          <p:spPr>
            <a:xfrm rot="16200000">
              <a:off x="1381116" y="1245463"/>
              <a:ext cx="857250" cy="11303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irect Access Storage 76"/>
            <p:cNvSpPr/>
            <p:nvPr/>
          </p:nvSpPr>
          <p:spPr>
            <a:xfrm rot="16200000">
              <a:off x="1049345" y="1212396"/>
              <a:ext cx="783430" cy="100584"/>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rot="16200000">
              <a:off x="4951682" y="1721078"/>
              <a:ext cx="1847850"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Direct Access Storage 78"/>
            <p:cNvSpPr/>
            <p:nvPr/>
          </p:nvSpPr>
          <p:spPr>
            <a:xfrm rot="16200000">
              <a:off x="777069" y="1201295"/>
              <a:ext cx="700081" cy="82296"/>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irect Access Storage 79"/>
            <p:cNvSpPr/>
            <p:nvPr/>
          </p:nvSpPr>
          <p:spPr>
            <a:xfrm rot="16200000">
              <a:off x="524663" y="1182249"/>
              <a:ext cx="633415" cy="82296"/>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3"/>
          <p:cNvSpPr/>
          <p:nvPr/>
        </p:nvSpPr>
        <p:spPr>
          <a:xfrm>
            <a:off x="5186479" y="2021886"/>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 name="Rectangle 3"/>
          <p:cNvSpPr/>
          <p:nvPr/>
        </p:nvSpPr>
        <p:spPr>
          <a:xfrm>
            <a:off x="6743178" y="3517709"/>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Rectangle 3"/>
          <p:cNvSpPr/>
          <p:nvPr/>
        </p:nvSpPr>
        <p:spPr>
          <a:xfrm>
            <a:off x="5838211" y="1868296"/>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Rectangle 3"/>
          <p:cNvSpPr/>
          <p:nvPr/>
        </p:nvSpPr>
        <p:spPr>
          <a:xfrm>
            <a:off x="6851035" y="1880203"/>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ectangle 3"/>
          <p:cNvSpPr/>
          <p:nvPr/>
        </p:nvSpPr>
        <p:spPr>
          <a:xfrm>
            <a:off x="7834104" y="2081332"/>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ectangle 3"/>
          <p:cNvSpPr/>
          <p:nvPr/>
        </p:nvSpPr>
        <p:spPr>
          <a:xfrm>
            <a:off x="7845602" y="3118455"/>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1" name="Rectangle 3"/>
          <p:cNvSpPr/>
          <p:nvPr/>
        </p:nvSpPr>
        <p:spPr>
          <a:xfrm rot="151151">
            <a:off x="8423010" y="2559103"/>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Rectangle 3"/>
          <p:cNvSpPr/>
          <p:nvPr/>
        </p:nvSpPr>
        <p:spPr>
          <a:xfrm>
            <a:off x="5129374" y="2465990"/>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67" name="Straight Connector 66"/>
          <p:cNvCxnSpPr/>
          <p:nvPr/>
        </p:nvCxnSpPr>
        <p:spPr>
          <a:xfrm flipV="1">
            <a:off x="6834618" y="2590306"/>
            <a:ext cx="1154118" cy="3336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52" name="Rectangle 3"/>
          <p:cNvSpPr/>
          <p:nvPr/>
        </p:nvSpPr>
        <p:spPr>
          <a:xfrm rot="699740">
            <a:off x="6517228" y="2574085"/>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7"/>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5688641" y="2923983"/>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8" name="Rectangle 3"/>
          <p:cNvSpPr/>
          <p:nvPr/>
        </p:nvSpPr>
        <p:spPr>
          <a:xfrm flipH="1">
            <a:off x="5731147" y="3397059"/>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9" name="Rectangle 3"/>
          <p:cNvSpPr/>
          <p:nvPr/>
        </p:nvSpPr>
        <p:spPr>
          <a:xfrm rot="704933">
            <a:off x="5066593" y="3143933"/>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380278" y="346539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p:cNvCxnSpPr/>
          <p:nvPr/>
        </p:nvCxnSpPr>
        <p:spPr>
          <a:xfrm flipV="1">
            <a:off x="4966769" y="3495749"/>
            <a:ext cx="497325" cy="229922"/>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92" name="Rectangle 3"/>
          <p:cNvSpPr/>
          <p:nvPr/>
        </p:nvSpPr>
        <p:spPr>
          <a:xfrm rot="704933">
            <a:off x="4546723" y="3283358"/>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825322" y="3662802"/>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7921565" y="2551098"/>
            <a:ext cx="109676" cy="109676"/>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32" name="Picture 8" descr="http://www.google.co.in/url?sa=i&amp;source=images&amp;cd=&amp;docid=S63k4ynmobomEM&amp;tbnid=GvADwmsli674uM:&amp;ved=0CAUQjBw4jQQ&amp;url=http%3A%2F%2Flessonpix.com%2Fdrawings%2F2463%2F90x85%2Fstone.png&amp;ei=cKMyU__3GYKErQfF0oDwAw&amp;psig=AFQjCNHQUfhqei653g0XC1YkcTR8t1Wpvg&amp;ust=139591396855205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43" t="28267" r="26564" b="30202"/>
          <a:stretch/>
        </p:blipFill>
        <p:spPr bwMode="auto">
          <a:xfrm>
            <a:off x="2197102" y="1714080"/>
            <a:ext cx="111648" cy="91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google.co.in/url?sa=i&amp;source=images&amp;cd=&amp;docid=btRjAX8rGB1r4M&amp;tbnid=N9YFuSFGXChOAM:&amp;ved=0CAUQjBw4gAE&amp;url=http%3A%2F%2Fwww.clipartheaven.com%2Fclipart%2Fholidays%2Fchristmas%2Fwinter_holiday_fun%2Fboy_throwing_snowball.gif&amp;ei=raAyU9C9MoG_rgfO4oHQBw&amp;psig=AFQjCNFTj3nNhHWinMsBjyz1eCbDAqlQTw&amp;ust=1395913261902023"/>
          <p:cNvPicPr>
            <a:picLocks noChangeAspect="1" noChangeArrowheads="1"/>
          </p:cNvPicPr>
          <p:nvPr/>
        </p:nvPicPr>
        <p:blipFill rotWithShape="1">
          <a:blip r:embed="rId9" cstate="print">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802" b="89401" l="0" r="40612">
                        <a14:backgroundMark x1="4898" y1="40323" x2="4898" y2="40323"/>
                        <a14:backgroundMark x1="9184" y1="47926" x2="10000" y2="49309"/>
                        <a14:backgroundMark x1="7959" y1="52765" x2="6122" y2="56221"/>
                        <a14:backgroundMark x1="4286" y1="73502" x2="4286" y2="73502"/>
                        <a14:backgroundMark x1="12449" y1="76959" x2="12449" y2="76959"/>
                        <a14:backgroundMark x1="7755" y1="83410" x2="7755" y2="83410"/>
                        <a14:backgroundMark x1="8163" y1="88710" x2="8163" y2="88710"/>
                        <a14:backgroundMark x1="1020" y1="88710" x2="1020" y2="88710"/>
                        <a14:backgroundMark x1="1020" y1="30415" x2="1020" y2="30415"/>
                        <a14:backgroundMark x1="4898" y1="40783" x2="4898" y2="4078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804" r="59211" b="10365"/>
          <a:stretch/>
        </p:blipFill>
        <p:spPr bwMode="auto">
          <a:xfrm>
            <a:off x="1279185" y="1640412"/>
            <a:ext cx="708160" cy="935402"/>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p:cNvGrpSpPr/>
          <p:nvPr/>
        </p:nvGrpSpPr>
        <p:grpSpPr>
          <a:xfrm>
            <a:off x="2721088" y="3313229"/>
            <a:ext cx="1729448" cy="1395377"/>
            <a:chOff x="2721088" y="3313229"/>
            <a:chExt cx="1729448" cy="1395377"/>
          </a:xfrm>
        </p:grpSpPr>
        <p:sp>
          <p:nvSpPr>
            <p:cNvPr id="102"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3"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4"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6" name="Oval 105"/>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cxnSp>
        <p:nvCxnSpPr>
          <p:cNvPr id="111" name="Straight Connector 110"/>
          <p:cNvCxnSpPr/>
          <p:nvPr/>
        </p:nvCxnSpPr>
        <p:spPr>
          <a:xfrm flipV="1">
            <a:off x="3762939" y="3694717"/>
            <a:ext cx="1149058" cy="505394"/>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315775" y="4381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grpSp>
        <p:nvGrpSpPr>
          <p:cNvPr id="48" name="Group 47"/>
          <p:cNvGrpSpPr/>
          <p:nvPr/>
        </p:nvGrpSpPr>
        <p:grpSpPr>
          <a:xfrm>
            <a:off x="5727954" y="917147"/>
            <a:ext cx="2120646" cy="1349803"/>
            <a:chOff x="4355169" y="3153131"/>
            <a:chExt cx="1844040" cy="1173480"/>
          </a:xfrm>
        </p:grpSpPr>
        <p:sp>
          <p:nvSpPr>
            <p:cNvPr id="49" name="Cloud Callout 48"/>
            <p:cNvSpPr/>
            <p:nvPr/>
          </p:nvSpPr>
          <p:spPr>
            <a:xfrm>
              <a:off x="4355169" y="3153131"/>
              <a:ext cx="1844040" cy="1173480"/>
            </a:xfrm>
            <a:prstGeom prst="cloudCallout">
              <a:avLst>
                <a:gd name="adj1" fmla="val 30360"/>
                <a:gd name="adj2" fmla="val 93986"/>
              </a:avLst>
            </a:prstGeom>
            <a:solidFill>
              <a:srgbClr val="C000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0" name="Rectangle 49"/>
            <p:cNvSpPr/>
            <p:nvPr/>
          </p:nvSpPr>
          <p:spPr>
            <a:xfrm>
              <a:off x="4364963" y="3266672"/>
              <a:ext cx="1796441" cy="802717"/>
            </a:xfrm>
            <a:prstGeom prst="rect">
              <a:avLst/>
            </a:prstGeom>
            <a:ln>
              <a:noFill/>
            </a:ln>
          </p:spPr>
          <p:txBody>
            <a:bodyPr wrap="square">
              <a:spAutoFit/>
            </a:bodyPr>
            <a:lstStyle/>
            <a:p>
              <a:pPr algn="ctr"/>
              <a:r>
                <a:rPr lang="en-US" dirty="0" smtClean="0">
                  <a:solidFill>
                    <a:schemeClr val="bg1"/>
                  </a:solidFill>
                  <a:latin typeface="Bookman Old Style" pitchFamily="18" charset="0"/>
                </a:rPr>
                <a:t>The first ray passes through the gold sheet</a:t>
              </a:r>
              <a:endParaRPr lang="en-US" dirty="0">
                <a:solidFill>
                  <a:schemeClr val="bg1"/>
                </a:solidFill>
                <a:latin typeface="Bookman Old Style" pitchFamily="18" charset="0"/>
              </a:endParaRPr>
            </a:p>
          </p:txBody>
        </p:sp>
      </p:grpSp>
    </p:spTree>
    <p:extLst>
      <p:ext uri="{BB962C8B-B14F-4D97-AF65-F5344CB8AC3E}">
        <p14:creationId xmlns:p14="http://schemas.microsoft.com/office/powerpoint/2010/main" val="25887437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oogle.co.in/url?sa=i&amp;source=images&amp;cd=&amp;docid=-Cpu61_8i_FDzM&amp;tbnid=adH8w6J6dplA8M:&amp;ved=0CAUQjBw&amp;url=http%3A%2F%2F2.bp.blogspot.com%2F_u217iew-l1k%2FTKCFmSYO0fI%2FAAAAAAAAAWs%2FLV87-XEOj5s%2Fs1600%2FSpeech-Bubble.png&amp;ei=2UcxU_aeJMiIrQe-k4HYBQ&amp;psig=AFQjCNFELag2ijDgnG9GKItEl-7iDs4-PA&amp;ust=13958249856825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400" y="209550"/>
            <a:ext cx="4621098" cy="303795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12181" y="514350"/>
            <a:ext cx="3887908" cy="2291527"/>
          </a:xfrm>
          <a:prstGeom prst="ellipse">
            <a:avLst/>
          </a:prstGeom>
          <a:blipFill dpi="0" rotWithShape="1">
            <a:blip r:embed="rId4">
              <a:extLst>
                <a:ext uri="{BEBA8EAE-BF5A-486C-A8C5-ECC9F3942E4B}">
                  <a14:imgProps xmlns:a14="http://schemas.microsoft.com/office/drawing/2010/main">
                    <a14:imgLayer r:embed="rId5">
                      <a14:imgEffect>
                        <a14:sharpenSoften amount="50000"/>
                      </a14:imgEffect>
                      <a14:imgEffect>
                        <a14:brightnessContrast bright="9000" contras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google.co.in/url?sa=i&amp;source=images&amp;cd=&amp;docid=S63k4ynmobomEM&amp;tbnid=GvADwmsli674uM:&amp;ved=0CAUQjBw4jQQ&amp;url=http%3A%2F%2Flessonpix.com%2Fdrawings%2F2463%2F90x85%2Fstone.png&amp;ei=cKMyU__3GYKErQfF0oDwAw&amp;psig=AFQjCNHQUfhqei653g0XC1YkcTR8t1Wpvg&amp;ust=139591396855205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543" t="28267" r="26564" b="30202"/>
          <a:stretch/>
        </p:blipFill>
        <p:spPr bwMode="auto">
          <a:xfrm>
            <a:off x="2631552" y="1870710"/>
            <a:ext cx="111648" cy="9144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3"/>
          <p:cNvSpPr/>
          <p:nvPr/>
        </p:nvSpPr>
        <p:spPr>
          <a:xfrm>
            <a:off x="5186479" y="2021886"/>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 name="Rectangle 3"/>
          <p:cNvSpPr/>
          <p:nvPr/>
        </p:nvSpPr>
        <p:spPr>
          <a:xfrm>
            <a:off x="6743178" y="3517709"/>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Rectangle 3"/>
          <p:cNvSpPr/>
          <p:nvPr/>
        </p:nvSpPr>
        <p:spPr>
          <a:xfrm>
            <a:off x="5838211" y="1868296"/>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Rectangle 3"/>
          <p:cNvSpPr/>
          <p:nvPr/>
        </p:nvSpPr>
        <p:spPr>
          <a:xfrm>
            <a:off x="6851035" y="1880203"/>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ectangle 3"/>
          <p:cNvSpPr/>
          <p:nvPr/>
        </p:nvSpPr>
        <p:spPr>
          <a:xfrm>
            <a:off x="7834104" y="2081332"/>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ectangle 3"/>
          <p:cNvSpPr/>
          <p:nvPr/>
        </p:nvSpPr>
        <p:spPr>
          <a:xfrm>
            <a:off x="7845602" y="3118455"/>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1" name="Rectangle 3"/>
          <p:cNvSpPr/>
          <p:nvPr/>
        </p:nvSpPr>
        <p:spPr>
          <a:xfrm rot="151151">
            <a:off x="8423010" y="2559103"/>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Rectangle 3"/>
          <p:cNvSpPr/>
          <p:nvPr/>
        </p:nvSpPr>
        <p:spPr>
          <a:xfrm>
            <a:off x="5129374" y="2465990"/>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67" name="Straight Connector 66"/>
          <p:cNvCxnSpPr/>
          <p:nvPr/>
        </p:nvCxnSpPr>
        <p:spPr>
          <a:xfrm flipV="1">
            <a:off x="6834618" y="2590306"/>
            <a:ext cx="1154118" cy="3336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52" name="Rectangle 3"/>
          <p:cNvSpPr/>
          <p:nvPr/>
        </p:nvSpPr>
        <p:spPr>
          <a:xfrm rot="699740">
            <a:off x="6517228" y="2574085"/>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7"/>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5688641" y="2923983"/>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8" name="Rectangle 3"/>
          <p:cNvSpPr/>
          <p:nvPr/>
        </p:nvSpPr>
        <p:spPr>
          <a:xfrm flipH="1">
            <a:off x="5731147" y="3397059"/>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9" name="Rectangle 3"/>
          <p:cNvSpPr/>
          <p:nvPr/>
        </p:nvSpPr>
        <p:spPr>
          <a:xfrm rot="704933">
            <a:off x="5066593" y="3143933"/>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380278" y="346539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p:cNvCxnSpPr/>
          <p:nvPr/>
        </p:nvCxnSpPr>
        <p:spPr>
          <a:xfrm flipV="1">
            <a:off x="4966769" y="3495749"/>
            <a:ext cx="497325" cy="229922"/>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92" name="Rectangle 3"/>
          <p:cNvSpPr/>
          <p:nvPr/>
        </p:nvSpPr>
        <p:spPr>
          <a:xfrm rot="704933">
            <a:off x="4546723" y="3283358"/>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825322" y="3662802"/>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7921565" y="2551098"/>
            <a:ext cx="109676" cy="109676"/>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p:cNvGrpSpPr/>
          <p:nvPr/>
        </p:nvGrpSpPr>
        <p:grpSpPr>
          <a:xfrm>
            <a:off x="2721088" y="3313229"/>
            <a:ext cx="1729448" cy="1395377"/>
            <a:chOff x="2721088" y="3313229"/>
            <a:chExt cx="1729448" cy="1395377"/>
          </a:xfrm>
        </p:grpSpPr>
        <p:sp>
          <p:nvSpPr>
            <p:cNvPr id="102"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3"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4"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6" name="Oval 105"/>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cxnSp>
        <p:nvCxnSpPr>
          <p:cNvPr id="111" name="Straight Connector 110"/>
          <p:cNvCxnSpPr/>
          <p:nvPr/>
        </p:nvCxnSpPr>
        <p:spPr>
          <a:xfrm flipV="1">
            <a:off x="3762939" y="3694717"/>
            <a:ext cx="1149058" cy="505394"/>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315775" y="4381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grpSp>
        <p:nvGrpSpPr>
          <p:cNvPr id="48" name="Group 47"/>
          <p:cNvGrpSpPr/>
          <p:nvPr/>
        </p:nvGrpSpPr>
        <p:grpSpPr>
          <a:xfrm>
            <a:off x="5583197" y="893731"/>
            <a:ext cx="2332711" cy="1349803"/>
            <a:chOff x="4229293" y="3132774"/>
            <a:chExt cx="2028444" cy="1173480"/>
          </a:xfrm>
        </p:grpSpPr>
        <p:sp>
          <p:nvSpPr>
            <p:cNvPr id="49" name="Cloud Callout 48"/>
            <p:cNvSpPr/>
            <p:nvPr/>
          </p:nvSpPr>
          <p:spPr>
            <a:xfrm>
              <a:off x="4229293" y="3132774"/>
              <a:ext cx="2028444" cy="1173480"/>
            </a:xfrm>
            <a:prstGeom prst="cloudCallout">
              <a:avLst>
                <a:gd name="adj1" fmla="val 30360"/>
                <a:gd name="adj2" fmla="val 93986"/>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0" name="Rectangle 49"/>
            <p:cNvSpPr/>
            <p:nvPr/>
          </p:nvSpPr>
          <p:spPr>
            <a:xfrm>
              <a:off x="4364963" y="3277604"/>
              <a:ext cx="1796441" cy="802717"/>
            </a:xfrm>
            <a:prstGeom prst="rect">
              <a:avLst/>
            </a:prstGeom>
          </p:spPr>
          <p:txBody>
            <a:bodyPr wrap="square">
              <a:spAutoFit/>
            </a:bodyPr>
            <a:lstStyle/>
            <a:p>
              <a:pPr algn="ctr"/>
              <a:r>
                <a:rPr lang="en-US" dirty="0" smtClean="0">
                  <a:solidFill>
                    <a:schemeClr val="bg1"/>
                  </a:solidFill>
                  <a:latin typeface="Bookman Old Style" pitchFamily="18" charset="0"/>
                </a:rPr>
                <a:t>The first ray passes through the gold sheet</a:t>
              </a:r>
              <a:endParaRPr lang="en-US" dirty="0">
                <a:solidFill>
                  <a:schemeClr val="bg1"/>
                </a:solidFill>
                <a:latin typeface="Bookman Old Style" pitchFamily="18" charset="0"/>
              </a:endParaRPr>
            </a:p>
          </p:txBody>
        </p:sp>
      </p:grpSp>
      <p:grpSp>
        <p:nvGrpSpPr>
          <p:cNvPr id="21" name="Group 20"/>
          <p:cNvGrpSpPr/>
          <p:nvPr/>
        </p:nvGrpSpPr>
        <p:grpSpPr>
          <a:xfrm>
            <a:off x="741463" y="1567798"/>
            <a:ext cx="3479104" cy="956327"/>
            <a:chOff x="761498" y="870973"/>
            <a:chExt cx="5190309" cy="1850230"/>
          </a:xfrm>
        </p:grpSpPr>
        <p:sp>
          <p:nvSpPr>
            <p:cNvPr id="61" name="Rectangle 1"/>
            <p:cNvSpPr/>
            <p:nvPr/>
          </p:nvSpPr>
          <p:spPr>
            <a:xfrm>
              <a:off x="809498" y="1011461"/>
              <a:ext cx="5142309" cy="240757"/>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1"/>
            <p:cNvSpPr/>
            <p:nvPr/>
          </p:nvSpPr>
          <p:spPr>
            <a:xfrm rot="223142">
              <a:off x="804964" y="1322611"/>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1"/>
            <p:cNvSpPr/>
            <p:nvPr/>
          </p:nvSpPr>
          <p:spPr>
            <a:xfrm rot="500884">
              <a:off x="761498" y="1699305"/>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Direct Access Storage 68"/>
            <p:cNvSpPr/>
            <p:nvPr/>
          </p:nvSpPr>
          <p:spPr>
            <a:xfrm rot="16200000">
              <a:off x="3238155" y="1516753"/>
              <a:ext cx="1439200" cy="152400"/>
            </a:xfrm>
            <a:prstGeom prst="flowChartMagneticDrum">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Direct Access Storage 71"/>
            <p:cNvSpPr/>
            <p:nvPr/>
          </p:nvSpPr>
          <p:spPr>
            <a:xfrm rot="16200000">
              <a:off x="2337785" y="1392466"/>
              <a:ext cx="1190625" cy="152400"/>
            </a:xfrm>
            <a:prstGeom prst="flowChartMagneticDrum">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Direct Access Storage 72"/>
            <p:cNvSpPr/>
            <p:nvPr/>
          </p:nvSpPr>
          <p:spPr>
            <a:xfrm rot="16200000">
              <a:off x="1728272" y="1321663"/>
              <a:ext cx="1009650" cy="113030"/>
            </a:xfrm>
            <a:prstGeom prst="flowChartMagneticDrum">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irect Access Storage 75"/>
            <p:cNvSpPr/>
            <p:nvPr/>
          </p:nvSpPr>
          <p:spPr>
            <a:xfrm rot="16200000">
              <a:off x="1381116" y="1245463"/>
              <a:ext cx="857250" cy="113030"/>
            </a:xfrm>
            <a:prstGeom prst="flowChartMagneticDrum">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irect Access Storage 76"/>
            <p:cNvSpPr/>
            <p:nvPr/>
          </p:nvSpPr>
          <p:spPr>
            <a:xfrm rot="16200000">
              <a:off x="1049345" y="1212396"/>
              <a:ext cx="783430" cy="100584"/>
            </a:xfrm>
            <a:prstGeom prst="flowChartMagneticDrum">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rot="16200000">
              <a:off x="4951682" y="1721078"/>
              <a:ext cx="1847850" cy="152400"/>
            </a:xfrm>
            <a:prstGeom prst="flowChartMagneticDrum">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Direct Access Storage 78"/>
            <p:cNvSpPr/>
            <p:nvPr/>
          </p:nvSpPr>
          <p:spPr>
            <a:xfrm rot="16200000">
              <a:off x="777069" y="1201295"/>
              <a:ext cx="700081" cy="82296"/>
            </a:xfrm>
            <a:prstGeom prst="flowChartMagneticDrum">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irect Access Storage 79"/>
            <p:cNvSpPr/>
            <p:nvPr/>
          </p:nvSpPr>
          <p:spPr>
            <a:xfrm rot="16200000">
              <a:off x="524663" y="1182249"/>
              <a:ext cx="633415" cy="82296"/>
            </a:xfrm>
            <a:prstGeom prst="flowChartMagneticDrum">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2" descr="http://www.google.co.in/url?sa=i&amp;source=images&amp;cd=&amp;docid=btRjAX8rGB1r4M&amp;tbnid=N9YFuSFGXChOAM:&amp;ved=0CAUQjBw4gAE&amp;url=http%3A%2F%2Fwww.clipartheaven.com%2Fclipart%2Fholidays%2Fchristmas%2Fwinter_holiday_fun%2Fboy_throwing_snowball.gif&amp;ei=raAyU9C9MoG_rgfO4oHQBw&amp;psig=AFQjCNFTj3nNhHWinMsBjyz1eCbDAqlQTw&amp;ust=1395913261902023"/>
          <p:cNvPicPr>
            <a:picLocks noChangeAspect="1" noChangeArrowheads="1"/>
          </p:cNvPicPr>
          <p:nvPr/>
        </p:nvPicPr>
        <p:blipFill rotWithShape="1">
          <a:blip r:embed="rId9" cstate="print">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802" b="89401" l="0" r="40612">
                        <a14:backgroundMark x1="4898" y1="40323" x2="4898" y2="40323"/>
                        <a14:backgroundMark x1="9184" y1="47926" x2="10000" y2="49309"/>
                        <a14:backgroundMark x1="7959" y1="52765" x2="6122" y2="56221"/>
                        <a14:backgroundMark x1="4286" y1="73502" x2="4286" y2="73502"/>
                        <a14:backgroundMark x1="12449" y1="76959" x2="12449" y2="76959"/>
                        <a14:backgroundMark x1="7755" y1="83410" x2="7755" y2="83410"/>
                        <a14:backgroundMark x1="8163" y1="88710" x2="8163" y2="88710"/>
                        <a14:backgroundMark x1="1020" y1="88710" x2="1020" y2="88710"/>
                        <a14:backgroundMark x1="1020" y1="30415" x2="1020" y2="30415"/>
                        <a14:backgroundMark x1="4898" y1="40783" x2="4898" y2="4078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804" r="59211" b="10365"/>
          <a:stretch/>
        </p:blipFill>
        <p:spPr bwMode="auto">
          <a:xfrm>
            <a:off x="1279185" y="1640412"/>
            <a:ext cx="708160" cy="93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223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oogle.co.in/url?sa=i&amp;source=images&amp;cd=&amp;docid=-Cpu61_8i_FDzM&amp;tbnid=adH8w6J6dplA8M:&amp;ved=0CAUQjBw&amp;url=http%3A%2F%2F2.bp.blogspot.com%2F_u217iew-l1k%2FTKCFmSYO0fI%2FAAAAAAAAAWs%2FLV87-XEOj5s%2Fs1600%2FSpeech-Bubble.png&amp;ei=2UcxU_aeJMiIrQe-k4HYBQ&amp;psig=AFQjCNFELag2ijDgnG9GKItEl-7iDs4-PA&amp;ust=13958249856825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400" y="305680"/>
            <a:ext cx="4621098" cy="303795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12181" y="514350"/>
            <a:ext cx="3887908" cy="2291527"/>
          </a:xfrm>
          <a:prstGeom prst="ellipse">
            <a:avLst/>
          </a:prstGeom>
          <a:blipFill dpi="0" rotWithShape="1">
            <a:blip r:embed="rId4">
              <a:extLst>
                <a:ext uri="{BEBA8EAE-BF5A-486C-A8C5-ECC9F3942E4B}">
                  <a14:imgProps xmlns:a14="http://schemas.microsoft.com/office/drawing/2010/main">
                    <a14:imgLayer r:embed="rId5">
                      <a14:imgEffect>
                        <a14:sharpenSoften amount="50000"/>
                      </a14:imgEffect>
                      <a14:imgEffect>
                        <a14:brightnessContrast bright="9000" contras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google.co.in/url?sa=i&amp;source=images&amp;cd=&amp;docid=S63k4ynmobomEM&amp;tbnid=GvADwmsli674uM:&amp;ved=0CAUQjBw4jQQ&amp;url=http%3A%2F%2Flessonpix.com%2Fdrawings%2F2463%2F90x85%2Fstone.png&amp;ei=cKMyU__3GYKErQfF0oDwAw&amp;psig=AFQjCNHQUfhqei653g0XC1YkcTR8t1Wpvg&amp;ust=139591396855205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543" t="28267" r="26564" b="30202"/>
          <a:stretch/>
        </p:blipFill>
        <p:spPr bwMode="auto">
          <a:xfrm>
            <a:off x="2717270" y="2124076"/>
            <a:ext cx="111648" cy="9144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3"/>
          <p:cNvSpPr/>
          <p:nvPr/>
        </p:nvSpPr>
        <p:spPr>
          <a:xfrm>
            <a:off x="5186479" y="2021886"/>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 name="Rectangle 3"/>
          <p:cNvSpPr/>
          <p:nvPr/>
        </p:nvSpPr>
        <p:spPr>
          <a:xfrm>
            <a:off x="6743178" y="3517709"/>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Rectangle 3"/>
          <p:cNvSpPr/>
          <p:nvPr/>
        </p:nvSpPr>
        <p:spPr>
          <a:xfrm>
            <a:off x="5838211" y="1868296"/>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Rectangle 3"/>
          <p:cNvSpPr/>
          <p:nvPr/>
        </p:nvSpPr>
        <p:spPr>
          <a:xfrm>
            <a:off x="6851035" y="1880203"/>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ectangle 3"/>
          <p:cNvSpPr/>
          <p:nvPr/>
        </p:nvSpPr>
        <p:spPr>
          <a:xfrm>
            <a:off x="7834104" y="2081332"/>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ectangle 3"/>
          <p:cNvSpPr/>
          <p:nvPr/>
        </p:nvSpPr>
        <p:spPr>
          <a:xfrm>
            <a:off x="7845602" y="3118455"/>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1" name="Rectangle 3"/>
          <p:cNvSpPr/>
          <p:nvPr/>
        </p:nvSpPr>
        <p:spPr>
          <a:xfrm rot="151151">
            <a:off x="8423010" y="2559103"/>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Rectangle 3"/>
          <p:cNvSpPr/>
          <p:nvPr/>
        </p:nvSpPr>
        <p:spPr>
          <a:xfrm>
            <a:off x="5129374" y="2465990"/>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67" name="Straight Connector 66"/>
          <p:cNvCxnSpPr/>
          <p:nvPr/>
        </p:nvCxnSpPr>
        <p:spPr>
          <a:xfrm flipV="1">
            <a:off x="6834618" y="2590306"/>
            <a:ext cx="1154118" cy="3336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52" name="Rectangle 3"/>
          <p:cNvSpPr/>
          <p:nvPr/>
        </p:nvSpPr>
        <p:spPr>
          <a:xfrm rot="699740">
            <a:off x="6517228" y="2574085"/>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7"/>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5688641" y="2923983"/>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8" name="Rectangle 3"/>
          <p:cNvSpPr/>
          <p:nvPr/>
        </p:nvSpPr>
        <p:spPr>
          <a:xfrm flipH="1">
            <a:off x="5731147" y="3397059"/>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9" name="Rectangle 3"/>
          <p:cNvSpPr/>
          <p:nvPr/>
        </p:nvSpPr>
        <p:spPr>
          <a:xfrm rot="704933">
            <a:off x="5066593" y="3143933"/>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380278" y="346539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p:cNvCxnSpPr/>
          <p:nvPr/>
        </p:nvCxnSpPr>
        <p:spPr>
          <a:xfrm flipV="1">
            <a:off x="4966769" y="3495749"/>
            <a:ext cx="497325" cy="229922"/>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92" name="Rectangle 3"/>
          <p:cNvSpPr/>
          <p:nvPr/>
        </p:nvSpPr>
        <p:spPr>
          <a:xfrm rot="704933">
            <a:off x="4546723" y="3283358"/>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825322" y="3662802"/>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7921565" y="2551098"/>
            <a:ext cx="109676" cy="109676"/>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p:cNvGrpSpPr/>
          <p:nvPr/>
        </p:nvGrpSpPr>
        <p:grpSpPr>
          <a:xfrm>
            <a:off x="2721088" y="3313229"/>
            <a:ext cx="1729448" cy="1395377"/>
            <a:chOff x="2721088" y="3313229"/>
            <a:chExt cx="1729448" cy="1395377"/>
          </a:xfrm>
        </p:grpSpPr>
        <p:sp>
          <p:nvSpPr>
            <p:cNvPr id="102"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3"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4"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6" name="Oval 105"/>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cxnSp>
        <p:nvCxnSpPr>
          <p:cNvPr id="111" name="Straight Connector 110"/>
          <p:cNvCxnSpPr/>
          <p:nvPr/>
        </p:nvCxnSpPr>
        <p:spPr>
          <a:xfrm flipV="1">
            <a:off x="3762939" y="3694717"/>
            <a:ext cx="1149058" cy="505394"/>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315775" y="3619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grpSp>
        <p:nvGrpSpPr>
          <p:cNvPr id="48" name="Group 47"/>
          <p:cNvGrpSpPr/>
          <p:nvPr/>
        </p:nvGrpSpPr>
        <p:grpSpPr>
          <a:xfrm>
            <a:off x="5583197" y="893735"/>
            <a:ext cx="2332711" cy="1349803"/>
            <a:chOff x="4229293" y="3132774"/>
            <a:chExt cx="2028444" cy="1173479"/>
          </a:xfrm>
        </p:grpSpPr>
        <p:sp>
          <p:nvSpPr>
            <p:cNvPr id="49" name="Cloud Callout 48"/>
            <p:cNvSpPr/>
            <p:nvPr/>
          </p:nvSpPr>
          <p:spPr>
            <a:xfrm>
              <a:off x="4229293" y="3132774"/>
              <a:ext cx="2028444" cy="1173479"/>
            </a:xfrm>
            <a:prstGeom prst="cloudCallout">
              <a:avLst>
                <a:gd name="adj1" fmla="val 30360"/>
                <a:gd name="adj2" fmla="val 93986"/>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0" name="Rectangle 49"/>
            <p:cNvSpPr/>
            <p:nvPr/>
          </p:nvSpPr>
          <p:spPr>
            <a:xfrm>
              <a:off x="4364963" y="3266670"/>
              <a:ext cx="1796441" cy="802716"/>
            </a:xfrm>
            <a:prstGeom prst="rect">
              <a:avLst/>
            </a:prstGeom>
          </p:spPr>
          <p:txBody>
            <a:bodyPr wrap="square">
              <a:spAutoFit/>
            </a:bodyPr>
            <a:lstStyle/>
            <a:p>
              <a:pPr algn="ctr"/>
              <a:r>
                <a:rPr lang="en-US" dirty="0" smtClean="0">
                  <a:solidFill>
                    <a:schemeClr val="bg1"/>
                  </a:solidFill>
                  <a:latin typeface="Bookman Old Style" pitchFamily="18" charset="0"/>
                </a:rPr>
                <a:t>The first ray passes through the gold sheet</a:t>
              </a:r>
              <a:endParaRPr lang="en-US" dirty="0">
                <a:solidFill>
                  <a:schemeClr val="bg1"/>
                </a:solidFill>
                <a:latin typeface="Bookman Old Style" pitchFamily="18" charset="0"/>
              </a:endParaRPr>
            </a:p>
          </p:txBody>
        </p:sp>
      </p:grpSp>
      <p:grpSp>
        <p:nvGrpSpPr>
          <p:cNvPr id="55" name="Group 54"/>
          <p:cNvGrpSpPr/>
          <p:nvPr/>
        </p:nvGrpSpPr>
        <p:grpSpPr>
          <a:xfrm>
            <a:off x="2421214" y="757785"/>
            <a:ext cx="2215099" cy="1486607"/>
            <a:chOff x="1389553" y="446761"/>
            <a:chExt cx="2215099" cy="1486607"/>
          </a:xfrm>
        </p:grpSpPr>
        <p:grpSp>
          <p:nvGrpSpPr>
            <p:cNvPr id="56" name="Group 55"/>
            <p:cNvGrpSpPr/>
            <p:nvPr/>
          </p:nvGrpSpPr>
          <p:grpSpPr>
            <a:xfrm>
              <a:off x="1389553" y="446761"/>
              <a:ext cx="2215099" cy="1486607"/>
              <a:chOff x="778735" y="3610691"/>
              <a:chExt cx="2215099" cy="1486607"/>
            </a:xfrm>
          </p:grpSpPr>
          <p:sp>
            <p:nvSpPr>
              <p:cNvPr id="68" name="Rounded Rectangle 67"/>
              <p:cNvSpPr/>
              <p:nvPr/>
            </p:nvSpPr>
            <p:spPr>
              <a:xfrm>
                <a:off x="834318" y="3610691"/>
                <a:ext cx="2103933" cy="1095777"/>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0" name="Rectangle 69"/>
              <p:cNvSpPr/>
              <p:nvPr/>
            </p:nvSpPr>
            <p:spPr>
              <a:xfrm>
                <a:off x="778735" y="3619970"/>
                <a:ext cx="2215099" cy="1477328"/>
              </a:xfrm>
              <a:prstGeom prst="rect">
                <a:avLst/>
              </a:prstGeom>
            </p:spPr>
            <p:txBody>
              <a:bodyPr wrap="square">
                <a:spAutoFit/>
              </a:bodyPr>
              <a:lstStyle/>
              <a:p>
                <a:pPr algn="ctr"/>
                <a:r>
                  <a:rPr lang="en-US" dirty="0" smtClean="0">
                    <a:solidFill>
                      <a:schemeClr val="bg1"/>
                    </a:solidFill>
                    <a:latin typeface="Bookman Old Style" pitchFamily="18" charset="0"/>
                  </a:rPr>
                  <a:t>The stone passes through the fence to the other side.</a:t>
                </a:r>
                <a:endParaRPr lang="en-US" dirty="0">
                  <a:solidFill>
                    <a:schemeClr val="bg1"/>
                  </a:solidFill>
                  <a:latin typeface="Bookman Old Style" pitchFamily="18" charset="0"/>
                </a:endParaRPr>
              </a:p>
            </p:txBody>
          </p:sp>
        </p:grpSp>
        <p:grpSp>
          <p:nvGrpSpPr>
            <p:cNvPr id="57" name="Group 56"/>
            <p:cNvGrpSpPr/>
            <p:nvPr/>
          </p:nvGrpSpPr>
          <p:grpSpPr>
            <a:xfrm flipH="1" flipV="1">
              <a:off x="1774908" y="1483413"/>
              <a:ext cx="217256" cy="315314"/>
              <a:chOff x="2115868" y="3223336"/>
              <a:chExt cx="299081" cy="434072"/>
            </a:xfrm>
          </p:grpSpPr>
          <p:sp>
            <p:nvSpPr>
              <p:cNvPr id="63" name="Oval 62"/>
              <p:cNvSpPr/>
              <p:nvPr/>
            </p:nvSpPr>
            <p:spPr>
              <a:xfrm rot="1964310" flipH="1" flipV="1">
                <a:off x="2115868" y="3485550"/>
                <a:ext cx="137160" cy="171858"/>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5" name="Oval 64"/>
              <p:cNvSpPr>
                <a:spLocks noChangeAspect="1"/>
              </p:cNvSpPr>
              <p:nvPr/>
            </p:nvSpPr>
            <p:spPr>
              <a:xfrm rot="1964310" flipH="1" flipV="1">
                <a:off x="2242737" y="3336373"/>
                <a:ext cx="102870" cy="128893"/>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6" name="Oval 65"/>
              <p:cNvSpPr>
                <a:spLocks noChangeAspect="1"/>
              </p:cNvSpPr>
              <p:nvPr/>
            </p:nvSpPr>
            <p:spPr>
              <a:xfrm rot="1964310" flipH="1" flipV="1">
                <a:off x="2346369" y="3223336"/>
                <a:ext cx="68580" cy="85929"/>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grpSp>
        <p:nvGrpSpPr>
          <p:cNvPr id="2" name="Group 1"/>
          <p:cNvGrpSpPr/>
          <p:nvPr/>
        </p:nvGrpSpPr>
        <p:grpSpPr>
          <a:xfrm>
            <a:off x="570770" y="3101259"/>
            <a:ext cx="2324830" cy="1678389"/>
            <a:chOff x="557256" y="3132545"/>
            <a:chExt cx="2324830" cy="1678389"/>
          </a:xfrm>
        </p:grpSpPr>
        <p:pic>
          <p:nvPicPr>
            <p:cNvPr id="2052" name="Picture 4" descr="http://www.google.co.in/url?sa=i&amp;source=images&amp;cd=&amp;docid=z4phJOxviHPLsM&amp;tbnid=sOLX4xszVXYoRM:&amp;ved=0CAUQjBw&amp;url=http%3A%2F%2Fus.cdn1.123rf.com%2F168nwm%2Fdazdraperma%2Fdazdraperma1311%2Fdazdraperma131100017%2F23644363-illustration-of-thinking-cartoon-monkey.jpg&amp;ei=5u4zU53dO439rAeszYHIBw&amp;psig=AFQjCNHXL1eiZ7R8D9Rx1mPJbGePc2B6iw&amp;ust=13959988230587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256" y="3804912"/>
              <a:ext cx="946140" cy="1006022"/>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969420" y="3132545"/>
              <a:ext cx="1912666" cy="887072"/>
              <a:chOff x="1540769" y="911655"/>
              <a:chExt cx="1912666" cy="887072"/>
            </a:xfrm>
          </p:grpSpPr>
          <p:grpSp>
            <p:nvGrpSpPr>
              <p:cNvPr id="75" name="Group 74"/>
              <p:cNvGrpSpPr/>
              <p:nvPr/>
            </p:nvGrpSpPr>
            <p:grpSpPr>
              <a:xfrm>
                <a:off x="1540769" y="911655"/>
                <a:ext cx="1912666" cy="689691"/>
                <a:chOff x="929951" y="4075585"/>
                <a:chExt cx="1912666" cy="689691"/>
              </a:xfrm>
            </p:grpSpPr>
            <p:sp>
              <p:nvSpPr>
                <p:cNvPr id="85" name="Rounded Rectangle 84"/>
                <p:cNvSpPr/>
                <p:nvPr/>
              </p:nvSpPr>
              <p:spPr>
                <a:xfrm>
                  <a:off x="929951" y="4075585"/>
                  <a:ext cx="1912666" cy="689691"/>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6" name="Rectangle 85"/>
                <p:cNvSpPr/>
                <p:nvPr/>
              </p:nvSpPr>
              <p:spPr>
                <a:xfrm>
                  <a:off x="970954" y="4095875"/>
                  <a:ext cx="1830660" cy="646331"/>
                </a:xfrm>
                <a:prstGeom prst="rect">
                  <a:avLst/>
                </a:prstGeom>
              </p:spPr>
              <p:txBody>
                <a:bodyPr wrap="square">
                  <a:spAutoFit/>
                </a:bodyPr>
                <a:lstStyle/>
                <a:p>
                  <a:pPr algn="ctr"/>
                  <a:r>
                    <a:rPr lang="en-US" dirty="0" smtClean="0">
                      <a:solidFill>
                        <a:schemeClr val="bg1"/>
                      </a:solidFill>
                      <a:latin typeface="Bookman Old Style" pitchFamily="18" charset="0"/>
                    </a:rPr>
                    <a:t>Why does this happens???</a:t>
                  </a:r>
                  <a:endParaRPr lang="en-US" dirty="0">
                    <a:solidFill>
                      <a:schemeClr val="bg1"/>
                    </a:solidFill>
                    <a:latin typeface="Bookman Old Style" pitchFamily="18" charset="0"/>
                  </a:endParaRPr>
                </a:p>
              </p:txBody>
            </p:sp>
          </p:grpSp>
          <p:grpSp>
            <p:nvGrpSpPr>
              <p:cNvPr id="81" name="Group 80"/>
              <p:cNvGrpSpPr/>
              <p:nvPr/>
            </p:nvGrpSpPr>
            <p:grpSpPr>
              <a:xfrm flipH="1" flipV="1">
                <a:off x="1774908" y="1483413"/>
                <a:ext cx="217256" cy="315314"/>
                <a:chOff x="2115868" y="3223336"/>
                <a:chExt cx="299081" cy="434072"/>
              </a:xfrm>
            </p:grpSpPr>
            <p:sp>
              <p:nvSpPr>
                <p:cNvPr id="82" name="Oval 81"/>
                <p:cNvSpPr/>
                <p:nvPr/>
              </p:nvSpPr>
              <p:spPr>
                <a:xfrm rot="1964310" flipH="1" flipV="1">
                  <a:off x="2115868" y="3485550"/>
                  <a:ext cx="137160" cy="171858"/>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3" name="Oval 82"/>
                <p:cNvSpPr>
                  <a:spLocks noChangeAspect="1"/>
                </p:cNvSpPr>
                <p:nvPr/>
              </p:nvSpPr>
              <p:spPr>
                <a:xfrm rot="1964310" flipH="1" flipV="1">
                  <a:off x="2242737" y="3336373"/>
                  <a:ext cx="102870" cy="128893"/>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4" name="Oval 83"/>
                <p:cNvSpPr>
                  <a:spLocks noChangeAspect="1"/>
                </p:cNvSpPr>
                <p:nvPr/>
              </p:nvSpPr>
              <p:spPr>
                <a:xfrm rot="1964310" flipH="1" flipV="1">
                  <a:off x="2346369" y="3223336"/>
                  <a:ext cx="68580" cy="85929"/>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grpSp>
      <p:grpSp>
        <p:nvGrpSpPr>
          <p:cNvPr id="3" name="Group 2"/>
          <p:cNvGrpSpPr/>
          <p:nvPr/>
        </p:nvGrpSpPr>
        <p:grpSpPr>
          <a:xfrm>
            <a:off x="565133" y="3028950"/>
            <a:ext cx="4753884" cy="1712771"/>
            <a:chOff x="565133" y="3028950"/>
            <a:chExt cx="4753884" cy="1712771"/>
          </a:xfrm>
        </p:grpSpPr>
        <p:grpSp>
          <p:nvGrpSpPr>
            <p:cNvPr id="87" name="Group 86"/>
            <p:cNvGrpSpPr/>
            <p:nvPr/>
          </p:nvGrpSpPr>
          <p:grpSpPr>
            <a:xfrm>
              <a:off x="1280205" y="3028950"/>
              <a:ext cx="4038812" cy="1434686"/>
              <a:chOff x="852051" y="1080705"/>
              <a:chExt cx="4038812" cy="1434686"/>
            </a:xfrm>
          </p:grpSpPr>
          <p:pic>
            <p:nvPicPr>
              <p:cNvPr id="88" name="Picture 2" descr="D:\Nitin\Maths\Maths\CBSE\5th\1 copy.jpg"/>
              <p:cNvPicPr>
                <a:picLocks noChangeAspect="1" noChangeArrowheads="1"/>
              </p:cNvPicPr>
              <p:nvPr/>
            </p:nvPicPr>
            <p:blipFill>
              <a:blip r:embed="rId9"/>
              <a:srcRect/>
              <a:stretch>
                <a:fillRect/>
              </a:stretch>
            </p:blipFill>
            <p:spPr bwMode="auto">
              <a:xfrm>
                <a:off x="852051" y="1080705"/>
                <a:ext cx="4038812" cy="1434686"/>
              </a:xfrm>
              <a:prstGeom prst="rect">
                <a:avLst/>
              </a:prstGeom>
              <a:noFill/>
            </p:spPr>
          </p:pic>
          <p:sp>
            <p:nvSpPr>
              <p:cNvPr id="90" name="Rectangle 89"/>
              <p:cNvSpPr/>
              <p:nvPr/>
            </p:nvSpPr>
            <p:spPr>
              <a:xfrm>
                <a:off x="1146931" y="1222687"/>
                <a:ext cx="3682715" cy="1077218"/>
              </a:xfrm>
              <a:prstGeom prst="rect">
                <a:avLst/>
              </a:prstGeom>
              <a:noFill/>
            </p:spPr>
            <p:txBody>
              <a:bodyPr wrap="square">
                <a:spAutoFit/>
              </a:bodyPr>
              <a:lstStyle/>
              <a:p>
                <a:pPr algn="ctr">
                  <a:defRPr/>
                </a:pPr>
                <a:r>
                  <a:rPr lang="en-US" sz="1600" dirty="0" smtClean="0">
                    <a:solidFill>
                      <a:srgbClr val="FFFF00"/>
                    </a:solidFill>
                    <a:latin typeface="Bookman Old Style" pitchFamily="18" charset="0"/>
                  </a:rPr>
                  <a:t>There is a lot of empty space between the two planks of the fence. Hence, the stone passes through the fence.</a:t>
                </a:r>
                <a:endParaRPr lang="en-US" sz="1600" dirty="0">
                  <a:solidFill>
                    <a:srgbClr val="FFFF00"/>
                  </a:solidFill>
                  <a:latin typeface="Bookman Old Style" pitchFamily="18" charset="0"/>
                </a:endParaRPr>
              </a:p>
            </p:txBody>
          </p:sp>
        </p:grpSp>
        <p:pic>
          <p:nvPicPr>
            <p:cNvPr id="2054" name="Picture 6" descr="http://2.bp.blogspot.com/-6Vplwi-Aklc/UmjmvxatnPI/AAAAAAAAAKM/9FQf5J_yIaw/s1600/Untitled.pn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6000" t="2243" r="16387" b="2287"/>
            <a:stretch/>
          </p:blipFill>
          <p:spPr bwMode="auto">
            <a:xfrm>
              <a:off x="565133" y="3447101"/>
              <a:ext cx="916858" cy="12946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p:cNvGrpSpPr/>
          <p:nvPr/>
        </p:nvGrpSpPr>
        <p:grpSpPr>
          <a:xfrm>
            <a:off x="533400" y="3028950"/>
            <a:ext cx="5181600" cy="1675620"/>
            <a:chOff x="565133" y="3066101"/>
            <a:chExt cx="5264738" cy="1675620"/>
          </a:xfrm>
        </p:grpSpPr>
        <p:grpSp>
          <p:nvGrpSpPr>
            <p:cNvPr id="96" name="Group 95"/>
            <p:cNvGrpSpPr/>
            <p:nvPr/>
          </p:nvGrpSpPr>
          <p:grpSpPr>
            <a:xfrm>
              <a:off x="1280048" y="3066101"/>
              <a:ext cx="4549823" cy="1373848"/>
              <a:chOff x="851894" y="1117856"/>
              <a:chExt cx="4549823" cy="1373848"/>
            </a:xfrm>
          </p:grpSpPr>
          <p:pic>
            <p:nvPicPr>
              <p:cNvPr id="98" name="Picture 2" descr="D:\Nitin\Maths\Maths\CBSE\5th\1 copy.jpg"/>
              <p:cNvPicPr>
                <a:picLocks noChangeAspect="1" noChangeArrowheads="1"/>
              </p:cNvPicPr>
              <p:nvPr/>
            </p:nvPicPr>
            <p:blipFill>
              <a:blip r:embed="rId9"/>
              <a:srcRect/>
              <a:stretch>
                <a:fillRect/>
              </a:stretch>
            </p:blipFill>
            <p:spPr bwMode="auto">
              <a:xfrm>
                <a:off x="851894" y="1117856"/>
                <a:ext cx="4549823" cy="1373848"/>
              </a:xfrm>
              <a:prstGeom prst="rect">
                <a:avLst/>
              </a:prstGeom>
              <a:noFill/>
            </p:spPr>
          </p:pic>
          <p:sp>
            <p:nvSpPr>
              <p:cNvPr id="99" name="Rectangle 98"/>
              <p:cNvSpPr/>
              <p:nvPr/>
            </p:nvSpPr>
            <p:spPr>
              <a:xfrm>
                <a:off x="988627" y="1346456"/>
                <a:ext cx="4279171" cy="830997"/>
              </a:xfrm>
              <a:prstGeom prst="rect">
                <a:avLst/>
              </a:prstGeom>
              <a:noFill/>
            </p:spPr>
            <p:txBody>
              <a:bodyPr wrap="square">
                <a:spAutoFit/>
              </a:bodyPr>
              <a:lstStyle/>
              <a:p>
                <a:pPr algn="ctr">
                  <a:defRPr/>
                </a:pPr>
                <a:r>
                  <a:rPr lang="en-US" sz="1600" dirty="0" smtClean="0">
                    <a:solidFill>
                      <a:schemeClr val="bg1"/>
                    </a:solidFill>
                    <a:latin typeface="Bookman Old Style" pitchFamily="18" charset="0"/>
                  </a:rPr>
                  <a:t>Similarly in the gold atom there is a lot of empty space from where the alpha rays passes.</a:t>
                </a:r>
                <a:endParaRPr lang="en-US" sz="1600" dirty="0">
                  <a:solidFill>
                    <a:schemeClr val="bg1"/>
                  </a:solidFill>
                  <a:latin typeface="Bookman Old Style" pitchFamily="18" charset="0"/>
                </a:endParaRPr>
              </a:p>
            </p:txBody>
          </p:sp>
        </p:grpSp>
        <p:pic>
          <p:nvPicPr>
            <p:cNvPr id="97" name="Picture 6" descr="http://2.bp.blogspot.com/-6Vplwi-Aklc/UmjmvxatnPI/AAAAAAAAAKM/9FQf5J_yIaw/s1600/Untitled.pn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6000" t="2243" r="16387" b="2287"/>
            <a:stretch/>
          </p:blipFill>
          <p:spPr bwMode="auto">
            <a:xfrm>
              <a:off x="565133" y="3447101"/>
              <a:ext cx="916858" cy="12946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741463" y="1567798"/>
            <a:ext cx="3479104" cy="956327"/>
            <a:chOff x="761498" y="870973"/>
            <a:chExt cx="5190309" cy="1850230"/>
          </a:xfrm>
        </p:grpSpPr>
        <p:sp>
          <p:nvSpPr>
            <p:cNvPr id="61" name="Rectangle 1"/>
            <p:cNvSpPr/>
            <p:nvPr/>
          </p:nvSpPr>
          <p:spPr>
            <a:xfrm>
              <a:off x="809498" y="1011461"/>
              <a:ext cx="5142309" cy="240757"/>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1"/>
            <p:cNvSpPr/>
            <p:nvPr/>
          </p:nvSpPr>
          <p:spPr>
            <a:xfrm rot="223142">
              <a:off x="804964" y="1322611"/>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1"/>
            <p:cNvSpPr/>
            <p:nvPr/>
          </p:nvSpPr>
          <p:spPr>
            <a:xfrm rot="500884">
              <a:off x="761498" y="1699305"/>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Direct Access Storage 68"/>
            <p:cNvSpPr/>
            <p:nvPr/>
          </p:nvSpPr>
          <p:spPr>
            <a:xfrm rot="16200000">
              <a:off x="3238155" y="1516753"/>
              <a:ext cx="1439200" cy="152400"/>
            </a:xfrm>
            <a:prstGeom prst="flowChartMagneticDrum">
              <a:avLst/>
            </a:pr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Direct Access Storage 71"/>
            <p:cNvSpPr/>
            <p:nvPr/>
          </p:nvSpPr>
          <p:spPr>
            <a:xfrm rot="16200000">
              <a:off x="2337785" y="1392466"/>
              <a:ext cx="1190625" cy="152400"/>
            </a:xfrm>
            <a:prstGeom prst="flowChartMagneticDrum">
              <a:avLst/>
            </a:pr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Direct Access Storage 72"/>
            <p:cNvSpPr/>
            <p:nvPr/>
          </p:nvSpPr>
          <p:spPr>
            <a:xfrm rot="16200000">
              <a:off x="1728272" y="1321663"/>
              <a:ext cx="1009650" cy="113030"/>
            </a:xfrm>
            <a:prstGeom prst="flowChartMagneticDrum">
              <a:avLst/>
            </a:pr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irect Access Storage 75"/>
            <p:cNvSpPr/>
            <p:nvPr/>
          </p:nvSpPr>
          <p:spPr>
            <a:xfrm rot="16200000">
              <a:off x="1381116" y="1245463"/>
              <a:ext cx="857250" cy="113030"/>
            </a:xfrm>
            <a:prstGeom prst="flowChartMagneticDrum">
              <a:avLst/>
            </a:pr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irect Access Storage 76"/>
            <p:cNvSpPr/>
            <p:nvPr/>
          </p:nvSpPr>
          <p:spPr>
            <a:xfrm rot="16200000">
              <a:off x="1049345" y="1212396"/>
              <a:ext cx="783430" cy="100584"/>
            </a:xfrm>
            <a:prstGeom prst="flowChartMagneticDrum">
              <a:avLst/>
            </a:pr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rot="16200000">
              <a:off x="4951682" y="1721078"/>
              <a:ext cx="1847850" cy="152400"/>
            </a:xfrm>
            <a:prstGeom prst="flowChartMagneticDrum">
              <a:avLst/>
            </a:pr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Direct Access Storage 78"/>
            <p:cNvSpPr/>
            <p:nvPr/>
          </p:nvSpPr>
          <p:spPr>
            <a:xfrm rot="16200000">
              <a:off x="777069" y="1201295"/>
              <a:ext cx="700081" cy="82296"/>
            </a:xfrm>
            <a:prstGeom prst="flowChartMagneticDrum">
              <a:avLst/>
            </a:pr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irect Access Storage 79"/>
            <p:cNvSpPr/>
            <p:nvPr/>
          </p:nvSpPr>
          <p:spPr>
            <a:xfrm rot="16200000">
              <a:off x="524663" y="1182249"/>
              <a:ext cx="633415" cy="82296"/>
            </a:xfrm>
            <a:prstGeom prst="flowChartMagneticDrum">
              <a:avLst/>
            </a:prstGeom>
            <a:blipFill>
              <a:blip r:embed="rId11"/>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2" descr="http://www.google.co.in/url?sa=i&amp;source=images&amp;cd=&amp;docid=btRjAX8rGB1r4M&amp;tbnid=N9YFuSFGXChOAM:&amp;ved=0CAUQjBw4gAE&amp;url=http%3A%2F%2Fwww.clipartheaven.com%2Fclipart%2Fholidays%2Fchristmas%2Fwinter_holiday_fun%2Fboy_throwing_snowball.gif&amp;ei=raAyU9C9MoG_rgfO4oHQBw&amp;psig=AFQjCNFTj3nNhHWinMsBjyz1eCbDAqlQTw&amp;ust=1395913261902023"/>
          <p:cNvPicPr>
            <a:picLocks noChangeAspect="1" noChangeArrowheads="1"/>
          </p:cNvPicPr>
          <p:nvPr/>
        </p:nvPicPr>
        <p:blipFill rotWithShape="1">
          <a:blip r:embed="rId12" cstate="print">
            <a:clrChange>
              <a:clrFrom>
                <a:srgbClr val="FFFFFF"/>
              </a:clrFrom>
              <a:clrTo>
                <a:srgbClr val="FFFFFF">
                  <a:alpha val="0"/>
                </a:srgbClr>
              </a:clrTo>
            </a:clrChange>
            <a:extLst>
              <a:ext uri="{BEBA8EAE-BF5A-486C-A8C5-ECC9F3942E4B}">
                <a14:imgProps xmlns:a14="http://schemas.microsoft.com/office/drawing/2010/main">
                  <a14:imgLayer r:embed="rId13">
                    <a14:imgEffect>
                      <a14:backgroundRemoval t="28802" b="89401" l="0" r="40612">
                        <a14:backgroundMark x1="4898" y1="40323" x2="4898" y2="40323"/>
                        <a14:backgroundMark x1="9184" y1="47926" x2="10000" y2="49309"/>
                        <a14:backgroundMark x1="7959" y1="52765" x2="6122" y2="56221"/>
                        <a14:backgroundMark x1="4286" y1="73502" x2="4286" y2="73502"/>
                        <a14:backgroundMark x1="12449" y1="76959" x2="12449" y2="76959"/>
                        <a14:backgroundMark x1="7755" y1="83410" x2="7755" y2="83410"/>
                        <a14:backgroundMark x1="8163" y1="88710" x2="8163" y2="88710"/>
                        <a14:backgroundMark x1="1020" y1="88710" x2="1020" y2="88710"/>
                        <a14:backgroundMark x1="1020" y1="30415" x2="1020" y2="30415"/>
                        <a14:backgroundMark x1="4898" y1="40783" x2="4898" y2="4078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804" r="59211" b="10365"/>
          <a:stretch/>
        </p:blipFill>
        <p:spPr bwMode="auto">
          <a:xfrm>
            <a:off x="1279185" y="1640412"/>
            <a:ext cx="708160" cy="93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19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3"/>
          <p:cNvSpPr/>
          <p:nvPr/>
        </p:nvSpPr>
        <p:spPr>
          <a:xfrm>
            <a:off x="5186479" y="2021886"/>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 name="Rectangle 3"/>
          <p:cNvSpPr/>
          <p:nvPr/>
        </p:nvSpPr>
        <p:spPr>
          <a:xfrm>
            <a:off x="6743178" y="3517709"/>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Rectangle 3"/>
          <p:cNvSpPr/>
          <p:nvPr/>
        </p:nvSpPr>
        <p:spPr>
          <a:xfrm>
            <a:off x="5838211" y="1868296"/>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Rectangle 3"/>
          <p:cNvSpPr/>
          <p:nvPr/>
        </p:nvSpPr>
        <p:spPr>
          <a:xfrm>
            <a:off x="6851035" y="1880203"/>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ectangle 3"/>
          <p:cNvSpPr/>
          <p:nvPr/>
        </p:nvSpPr>
        <p:spPr>
          <a:xfrm>
            <a:off x="7834104" y="2081332"/>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ectangle 3"/>
          <p:cNvSpPr/>
          <p:nvPr/>
        </p:nvSpPr>
        <p:spPr>
          <a:xfrm>
            <a:off x="7845602" y="3118455"/>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1" name="Rectangle 3"/>
          <p:cNvSpPr/>
          <p:nvPr/>
        </p:nvSpPr>
        <p:spPr>
          <a:xfrm rot="151151">
            <a:off x="8423010" y="2559103"/>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Rectangle 3"/>
          <p:cNvSpPr/>
          <p:nvPr/>
        </p:nvSpPr>
        <p:spPr>
          <a:xfrm>
            <a:off x="5129374" y="2465990"/>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2" name="Rectangle 3"/>
          <p:cNvSpPr/>
          <p:nvPr/>
        </p:nvSpPr>
        <p:spPr>
          <a:xfrm rot="699740">
            <a:off x="6517228" y="2574085"/>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3"/>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5688641" y="2923983"/>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481696" y="2533942"/>
            <a:ext cx="1327255" cy="418808"/>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8" name="Rectangle 3"/>
          <p:cNvSpPr/>
          <p:nvPr/>
        </p:nvSpPr>
        <p:spPr>
          <a:xfrm flipH="1">
            <a:off x="5731147" y="3397059"/>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4" name="Oval 83"/>
          <p:cNvSpPr/>
          <p:nvPr/>
        </p:nvSpPr>
        <p:spPr>
          <a:xfrm>
            <a:off x="5469431" y="2496904"/>
            <a:ext cx="109728" cy="109728"/>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Rectangle 3"/>
          <p:cNvSpPr/>
          <p:nvPr/>
        </p:nvSpPr>
        <p:spPr>
          <a:xfrm rot="704933">
            <a:off x="5066593" y="3143933"/>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380278" y="346539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p:cNvCxnSpPr/>
          <p:nvPr/>
        </p:nvCxnSpPr>
        <p:spPr>
          <a:xfrm flipV="1">
            <a:off x="4966769" y="3495749"/>
            <a:ext cx="497325" cy="229922"/>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92" name="Rectangle 3"/>
          <p:cNvSpPr/>
          <p:nvPr/>
        </p:nvSpPr>
        <p:spPr>
          <a:xfrm rot="704933">
            <a:off x="4546723" y="3283358"/>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825322" y="3662802"/>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8"/>
          <p:cNvGrpSpPr/>
          <p:nvPr/>
        </p:nvGrpSpPr>
        <p:grpSpPr>
          <a:xfrm>
            <a:off x="533400" y="305680"/>
            <a:ext cx="4621098" cy="3037954"/>
            <a:chOff x="533400" y="305680"/>
            <a:chExt cx="4621098" cy="3037954"/>
          </a:xfrm>
        </p:grpSpPr>
        <p:pic>
          <p:nvPicPr>
            <p:cNvPr id="1026" name="Picture 2" descr="http://www.google.co.in/url?sa=i&amp;source=images&amp;cd=&amp;docid=-Cpu61_8i_FDzM&amp;tbnid=adH8w6J6dplA8M:&amp;ved=0CAUQjBw&amp;url=http%3A%2F%2F2.bp.blogspot.com%2F_u217iew-l1k%2FTKCFmSYO0fI%2FAAAAAAAAAWs%2FLV87-XEOj5s%2Fs1600%2FSpeech-Bubble.png&amp;ei=2UcxU_aeJMiIrQe-k4HYBQ&amp;psig=AFQjCNFELag2ijDgnG9GKItEl-7iDs4-PA&amp;ust=13958249856825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33400" y="305680"/>
              <a:ext cx="4621098" cy="303795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12181" y="514350"/>
              <a:ext cx="3887908" cy="2291527"/>
            </a:xfrm>
            <a:prstGeom prst="ellipse">
              <a:avLst/>
            </a:prstGeom>
            <a:blipFill dpi="0" rotWithShape="1">
              <a:blip r:embed="rId5">
                <a:extLst>
                  <a:ext uri="{BEBA8EAE-BF5A-486C-A8C5-ECC9F3942E4B}">
                    <a14:imgProps xmlns:a14="http://schemas.microsoft.com/office/drawing/2010/main">
                      <a14:imgLayer r:embed="rId6">
                        <a14:imgEffect>
                          <a14:sharpenSoften amount="50000"/>
                        </a14:imgEffect>
                        <a14:imgEffect>
                          <a14:brightnessContrast bright="9000" contras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463" y="1567798"/>
              <a:ext cx="3479104" cy="956327"/>
              <a:chOff x="761498" y="870973"/>
              <a:chExt cx="5190309" cy="1850230"/>
            </a:xfrm>
          </p:grpSpPr>
          <p:sp>
            <p:nvSpPr>
              <p:cNvPr id="61" name="Rectangle 1"/>
              <p:cNvSpPr/>
              <p:nvPr/>
            </p:nvSpPr>
            <p:spPr>
              <a:xfrm>
                <a:off x="809498" y="1011461"/>
                <a:ext cx="5142309" cy="240757"/>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1"/>
              <p:cNvSpPr/>
              <p:nvPr/>
            </p:nvSpPr>
            <p:spPr>
              <a:xfrm rot="223142">
                <a:off x="804964" y="1322611"/>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1"/>
              <p:cNvSpPr/>
              <p:nvPr/>
            </p:nvSpPr>
            <p:spPr>
              <a:xfrm rot="500884">
                <a:off x="761498" y="1699305"/>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Direct Access Storage 68"/>
              <p:cNvSpPr/>
              <p:nvPr/>
            </p:nvSpPr>
            <p:spPr>
              <a:xfrm rot="16200000">
                <a:off x="3238155" y="1516753"/>
                <a:ext cx="1439200" cy="15240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Direct Access Storage 71"/>
              <p:cNvSpPr/>
              <p:nvPr/>
            </p:nvSpPr>
            <p:spPr>
              <a:xfrm rot="16200000">
                <a:off x="2337785" y="1392466"/>
                <a:ext cx="1190625" cy="15240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Direct Access Storage 72"/>
              <p:cNvSpPr/>
              <p:nvPr/>
            </p:nvSpPr>
            <p:spPr>
              <a:xfrm rot="16200000">
                <a:off x="1728272" y="1321663"/>
                <a:ext cx="1009650" cy="11303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irect Access Storage 75"/>
              <p:cNvSpPr/>
              <p:nvPr/>
            </p:nvSpPr>
            <p:spPr>
              <a:xfrm rot="16200000">
                <a:off x="1381116" y="1245463"/>
                <a:ext cx="857250" cy="11303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irect Access Storage 76"/>
              <p:cNvSpPr/>
              <p:nvPr/>
            </p:nvSpPr>
            <p:spPr>
              <a:xfrm rot="16200000">
                <a:off x="1049345" y="1212396"/>
                <a:ext cx="783430" cy="100584"/>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rot="16200000">
                <a:off x="4951682" y="1721078"/>
                <a:ext cx="1847850" cy="152400"/>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Direct Access Storage 78"/>
              <p:cNvSpPr/>
              <p:nvPr/>
            </p:nvSpPr>
            <p:spPr>
              <a:xfrm rot="16200000">
                <a:off x="777069" y="1201295"/>
                <a:ext cx="700081" cy="82296"/>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irect Access Storage 79"/>
              <p:cNvSpPr/>
              <p:nvPr/>
            </p:nvSpPr>
            <p:spPr>
              <a:xfrm rot="16200000">
                <a:off x="524663" y="1182249"/>
                <a:ext cx="633415" cy="82296"/>
              </a:xfrm>
              <a:prstGeom prst="flowChartMagneticDrum">
                <a:avLst/>
              </a:prstGeom>
              <a:blipFill>
                <a:blip r:embed="rId7"/>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2" name="Picture 8" descr="http://www.google.co.in/url?sa=i&amp;source=images&amp;cd=&amp;docid=S63k4ynmobomEM&amp;tbnid=GvADwmsli674uM:&amp;ved=0CAUQjBw4jQQ&amp;url=http%3A%2F%2Flessonpix.com%2Fdrawings%2F2463%2F90x85%2Fstone.png&amp;ei=cKMyU__3GYKErQfF0oDwAw&amp;psig=AFQjCNHQUfhqei653g0XC1YkcTR8t1Wpvg&amp;ust=1395913968552058"/>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543" t="28267" r="26564" b="30202"/>
            <a:stretch/>
          </p:blipFill>
          <p:spPr bwMode="auto">
            <a:xfrm>
              <a:off x="1880516" y="1808810"/>
              <a:ext cx="111648" cy="91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google.co.in/url?sa=i&amp;source=images&amp;cd=&amp;docid=btRjAX8rGB1r4M&amp;tbnid=N9YFuSFGXChOAM:&amp;ved=0CAUQjBw4gAE&amp;url=http%3A%2F%2Fwww.clipartheaven.com%2Fclipart%2Fholidays%2Fchristmas%2Fwinter_holiday_fun%2Fboy_throwing_snowball.gif&amp;ei=raAyU9C9MoG_rgfO4oHQBw&amp;psig=AFQjCNFTj3nNhHWinMsBjyz1eCbDAqlQTw&amp;ust=1395913261902023"/>
            <p:cNvPicPr>
              <a:picLocks noChangeAspect="1" noChangeArrowheads="1"/>
            </p:cNvPicPr>
            <p:nvPr/>
          </p:nvPicPr>
          <p:blipFill rotWithShape="1">
            <a:blip r:embed="rId9" cstate="print">
              <a:clrChange>
                <a:clrFrom>
                  <a:srgbClr val="FFFFFF"/>
                </a:clrFrom>
                <a:clrTo>
                  <a:srgbClr val="FFFFFF">
                    <a:alpha val="0"/>
                  </a:srgbClr>
                </a:clrTo>
              </a:clrChange>
              <a:extLst>
                <a:ext uri="{BEBA8EAE-BF5A-486C-A8C5-ECC9F3942E4B}">
                  <a14:imgProps xmlns:a14="http://schemas.microsoft.com/office/drawing/2010/main">
                    <a14:imgLayer r:embed="rId10">
                      <a14:imgEffect>
                        <a14:backgroundRemoval t="28802" b="89401" l="0" r="40612">
                          <a14:backgroundMark x1="4898" y1="40323" x2="4898" y2="40323"/>
                          <a14:backgroundMark x1="9184" y1="47926" x2="10000" y2="49309"/>
                          <a14:backgroundMark x1="7959" y1="52765" x2="6122" y2="56221"/>
                          <a14:backgroundMark x1="4286" y1="73502" x2="4286" y2="73502"/>
                          <a14:backgroundMark x1="12449" y1="76959" x2="12449" y2="76959"/>
                          <a14:backgroundMark x1="7755" y1="83410" x2="7755" y2="83410"/>
                          <a14:backgroundMark x1="8163" y1="88710" x2="8163" y2="88710"/>
                          <a14:backgroundMark x1="1020" y1="88710" x2="1020" y2="88710"/>
                          <a14:backgroundMark x1="1020" y1="30415" x2="1020" y2="30415"/>
                          <a14:backgroundMark x1="4898" y1="40783" x2="4898" y2="4078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804" r="59211" b="10365"/>
            <a:stretch/>
          </p:blipFill>
          <p:spPr bwMode="auto">
            <a:xfrm>
              <a:off x="1279185" y="1640412"/>
              <a:ext cx="708160" cy="9354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a:off x="2721088" y="3313229"/>
            <a:ext cx="1729448" cy="1395377"/>
            <a:chOff x="2721088" y="3313229"/>
            <a:chExt cx="1729448" cy="1395377"/>
          </a:xfrm>
        </p:grpSpPr>
        <p:sp>
          <p:nvSpPr>
            <p:cNvPr id="102"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3"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4"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6" name="Oval 105"/>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cxnSp>
        <p:nvCxnSpPr>
          <p:cNvPr id="111" name="Straight Connector 110"/>
          <p:cNvCxnSpPr/>
          <p:nvPr/>
        </p:nvCxnSpPr>
        <p:spPr>
          <a:xfrm flipV="1">
            <a:off x="3762939" y="3694717"/>
            <a:ext cx="1149058" cy="505394"/>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666916" y="888060"/>
            <a:ext cx="2352305" cy="1361141"/>
            <a:chOff x="4398274" y="3127844"/>
            <a:chExt cx="1690482" cy="1183337"/>
          </a:xfrm>
        </p:grpSpPr>
        <p:sp>
          <p:nvSpPr>
            <p:cNvPr id="49" name="Cloud Callout 48"/>
            <p:cNvSpPr/>
            <p:nvPr/>
          </p:nvSpPr>
          <p:spPr>
            <a:xfrm>
              <a:off x="4398274" y="3127844"/>
              <a:ext cx="1690482" cy="1183337"/>
            </a:xfrm>
            <a:prstGeom prst="cloudCallout">
              <a:avLst>
                <a:gd name="adj1" fmla="val 30360"/>
                <a:gd name="adj2" fmla="val 93986"/>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0" name="Rectangle 49"/>
            <p:cNvSpPr/>
            <p:nvPr/>
          </p:nvSpPr>
          <p:spPr>
            <a:xfrm>
              <a:off x="4439585" y="3332920"/>
              <a:ext cx="1484662" cy="802717"/>
            </a:xfrm>
            <a:prstGeom prst="rect">
              <a:avLst/>
            </a:prstGeom>
          </p:spPr>
          <p:txBody>
            <a:bodyPr wrap="square">
              <a:spAutoFit/>
            </a:bodyPr>
            <a:lstStyle/>
            <a:p>
              <a:pPr algn="ctr"/>
              <a:r>
                <a:rPr lang="en-US" dirty="0">
                  <a:solidFill>
                    <a:schemeClr val="bg1"/>
                  </a:solidFill>
                  <a:latin typeface="Bookman Old Style" pitchFamily="18" charset="0"/>
                </a:rPr>
                <a:t>The second ray hits the gold foil and turns back</a:t>
              </a:r>
            </a:p>
          </p:txBody>
        </p:sp>
      </p:grpSp>
      <p:grpSp>
        <p:nvGrpSpPr>
          <p:cNvPr id="63" name="Group 62"/>
          <p:cNvGrpSpPr/>
          <p:nvPr/>
        </p:nvGrpSpPr>
        <p:grpSpPr>
          <a:xfrm>
            <a:off x="2095465" y="1707720"/>
            <a:ext cx="2237954" cy="1883580"/>
            <a:chOff x="591441" y="2643402"/>
            <a:chExt cx="2237954" cy="1883580"/>
          </a:xfrm>
        </p:grpSpPr>
        <p:pic>
          <p:nvPicPr>
            <p:cNvPr id="65" name="Picture 2" descr="http://www.missinglink.co.za/images/clipar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1956" y="2643402"/>
              <a:ext cx="2176924" cy="188358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p:cNvSpPr/>
            <p:nvPr/>
          </p:nvSpPr>
          <p:spPr>
            <a:xfrm>
              <a:off x="591441" y="3507432"/>
              <a:ext cx="2237954" cy="923330"/>
            </a:xfrm>
            <a:prstGeom prst="rect">
              <a:avLst/>
            </a:prstGeom>
          </p:spPr>
          <p:txBody>
            <a:bodyPr wrap="square">
              <a:spAutoFit/>
            </a:bodyPr>
            <a:lstStyle/>
            <a:p>
              <a:pPr algn="ctr">
                <a:defRPr/>
              </a:pPr>
              <a:r>
                <a:rPr lang="en-US" dirty="0" smtClean="0">
                  <a:latin typeface="Bookman Old Style" pitchFamily="18" charset="0"/>
                </a:rPr>
                <a:t>Let’s see the reason behind this.</a:t>
              </a:r>
              <a:endParaRPr lang="en-US" dirty="0">
                <a:latin typeface="Bookman Old Style" pitchFamily="18" charset="0"/>
              </a:endParaRPr>
            </a:p>
          </p:txBody>
        </p:sp>
      </p:grpSp>
      <p:sp>
        <p:nvSpPr>
          <p:cNvPr id="55" name="Rectangle 54"/>
          <p:cNvSpPr/>
          <p:nvPr/>
        </p:nvSpPr>
        <p:spPr>
          <a:xfrm>
            <a:off x="4315775" y="4381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spTree>
    <p:extLst>
      <p:ext uri="{BB962C8B-B14F-4D97-AF65-F5344CB8AC3E}">
        <p14:creationId xmlns:p14="http://schemas.microsoft.com/office/powerpoint/2010/main" val="324058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down)">
                                      <p:cBhvr>
                                        <p:cTn id="7" dur="200"/>
                                        <p:tgtEl>
                                          <p:spTgt spid="111"/>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down)">
                                      <p:cBhvr>
                                        <p:cTn id="11" dur="200"/>
                                        <p:tgtEl>
                                          <p:spTgt spid="59"/>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00"/>
                                        <p:tgtEl>
                                          <p:spTgt spid="6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down)">
                                      <p:cBhvr>
                                        <p:cTn id="19" dur="200"/>
                                        <p:tgtEl>
                                          <p:spTgt spid="75"/>
                                        </p:tgtEl>
                                      </p:cBhvr>
                                    </p:animEffect>
                                  </p:childTnLst>
                                </p:cTn>
                              </p:par>
                            </p:childTnLst>
                          </p:cTn>
                        </p:par>
                        <p:par>
                          <p:cTn id="20" fill="hold">
                            <p:stCondLst>
                              <p:cond delay="800"/>
                            </p:stCondLst>
                            <p:childTnLst>
                              <p:par>
                                <p:cTn id="21" presetID="1" presetClass="entr" presetSubtype="0" fill="hold" grpId="0" nodeType="afterEffect">
                                  <p:stCondLst>
                                    <p:cond delay="0"/>
                                  </p:stCondLst>
                                  <p:childTnLst>
                                    <p:set>
                                      <p:cBhvr>
                                        <p:cTn id="22" dur="1" fill="hold">
                                          <p:stCondLst>
                                            <p:cond delay="199"/>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oogle.co.in/url?sa=i&amp;source=images&amp;cd=&amp;docid=-Cpu61_8i_FDzM&amp;tbnid=adH8w6J6dplA8M:&amp;ved=0CAUQjBw&amp;url=http%3A%2F%2F2.bp.blogspot.com%2F_u217iew-l1k%2FTKCFmSYO0fI%2FAAAAAAAAAWs%2FLV87-XEOj5s%2Fs1600%2FSpeech-Bubble.png&amp;ei=2UcxU_aeJMiIrQe-k4HYBQ&amp;psig=AFQjCNFELag2ijDgnG9GKItEl-7iDs4-PA&amp;ust=13958249856825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400" y="305680"/>
            <a:ext cx="4621098" cy="303795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12181" y="514350"/>
            <a:ext cx="3887908" cy="2291527"/>
          </a:xfrm>
          <a:prstGeom prst="ellipse">
            <a:avLst/>
          </a:prstGeom>
          <a:blipFill dpi="0" rotWithShape="1">
            <a:blip r:embed="rId4">
              <a:extLst>
                <a:ext uri="{BEBA8EAE-BF5A-486C-A8C5-ECC9F3942E4B}">
                  <a14:imgProps xmlns:a14="http://schemas.microsoft.com/office/drawing/2010/main">
                    <a14:imgLayer r:embed="rId5">
                      <a14:imgEffect>
                        <a14:sharpenSoften amount="50000"/>
                      </a14:imgEffect>
                      <a14:imgEffect>
                        <a14:brightnessContrast bright="9000" contras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463" y="1567798"/>
            <a:ext cx="3479104" cy="956327"/>
            <a:chOff x="761498" y="870973"/>
            <a:chExt cx="5190309" cy="1850230"/>
          </a:xfrm>
        </p:grpSpPr>
        <p:sp>
          <p:nvSpPr>
            <p:cNvPr id="61" name="Rectangle 1"/>
            <p:cNvSpPr/>
            <p:nvPr/>
          </p:nvSpPr>
          <p:spPr>
            <a:xfrm>
              <a:off x="809498" y="1011461"/>
              <a:ext cx="5142309" cy="240757"/>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1"/>
            <p:cNvSpPr/>
            <p:nvPr/>
          </p:nvSpPr>
          <p:spPr>
            <a:xfrm rot="223142">
              <a:off x="804964" y="1322611"/>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1"/>
            <p:cNvSpPr/>
            <p:nvPr/>
          </p:nvSpPr>
          <p:spPr>
            <a:xfrm rot="500884">
              <a:off x="761498" y="1699305"/>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Direct Access Storage 68"/>
            <p:cNvSpPr/>
            <p:nvPr/>
          </p:nvSpPr>
          <p:spPr>
            <a:xfrm rot="16200000">
              <a:off x="3238155" y="1516753"/>
              <a:ext cx="1439200"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Direct Access Storage 71"/>
            <p:cNvSpPr/>
            <p:nvPr/>
          </p:nvSpPr>
          <p:spPr>
            <a:xfrm rot="16200000">
              <a:off x="2337785" y="1392466"/>
              <a:ext cx="1190625"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Direct Access Storage 72"/>
            <p:cNvSpPr/>
            <p:nvPr/>
          </p:nvSpPr>
          <p:spPr>
            <a:xfrm rot="16200000">
              <a:off x="1728272" y="1321663"/>
              <a:ext cx="1009650" cy="11303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irect Access Storage 75"/>
            <p:cNvSpPr/>
            <p:nvPr/>
          </p:nvSpPr>
          <p:spPr>
            <a:xfrm rot="16200000">
              <a:off x="1381116" y="1245463"/>
              <a:ext cx="857250" cy="11303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irect Access Storage 76"/>
            <p:cNvSpPr/>
            <p:nvPr/>
          </p:nvSpPr>
          <p:spPr>
            <a:xfrm rot="16200000">
              <a:off x="1049345" y="1212396"/>
              <a:ext cx="783430" cy="100584"/>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rot="16200000">
              <a:off x="4951682" y="1721078"/>
              <a:ext cx="1847850"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Direct Access Storage 78"/>
            <p:cNvSpPr/>
            <p:nvPr/>
          </p:nvSpPr>
          <p:spPr>
            <a:xfrm rot="16200000">
              <a:off x="777069" y="1201295"/>
              <a:ext cx="700081" cy="82296"/>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irect Access Storage 79"/>
            <p:cNvSpPr/>
            <p:nvPr/>
          </p:nvSpPr>
          <p:spPr>
            <a:xfrm rot="16200000">
              <a:off x="524663" y="1182249"/>
              <a:ext cx="633415" cy="82296"/>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2" name="Picture 8" descr="http://www.google.co.in/url?sa=i&amp;source=images&amp;cd=&amp;docid=S63k4ynmobomEM&amp;tbnid=GvADwmsli674uM:&amp;ved=0CAUQjBw4jQQ&amp;url=http%3A%2F%2Flessonpix.com%2Fdrawings%2F2463%2F90x85%2Fstone.png&amp;ei=cKMyU__3GYKErQfF0oDwAw&amp;psig=AFQjCNHQUfhqei653g0XC1YkcTR8t1Wpvg&amp;ust=139591396855205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543" t="28267" r="26564" b="30202"/>
          <a:stretch/>
        </p:blipFill>
        <p:spPr bwMode="auto">
          <a:xfrm>
            <a:off x="2197102" y="1714080"/>
            <a:ext cx="111648" cy="91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google.co.in/url?sa=i&amp;source=images&amp;cd=&amp;docid=btRjAX8rGB1r4M&amp;tbnid=N9YFuSFGXChOAM:&amp;ved=0CAUQjBw4gAE&amp;url=http%3A%2F%2Fwww.clipartheaven.com%2Fclipart%2Fholidays%2Fchristmas%2Fwinter_holiday_fun%2Fboy_throwing_snowball.gif&amp;ei=raAyU9C9MoG_rgfO4oHQBw&amp;psig=AFQjCNFTj3nNhHWinMsBjyz1eCbDAqlQTw&amp;ust=1395913261902023"/>
          <p:cNvPicPr>
            <a:picLocks noChangeAspect="1" noChangeArrowheads="1"/>
          </p:cNvPicPr>
          <p:nvPr/>
        </p:nvPicPr>
        <p:blipFill rotWithShape="1">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backgroundRemoval t="28802" b="89401" l="0" r="40612">
                        <a14:backgroundMark x1="4898" y1="40323" x2="4898" y2="40323"/>
                        <a14:backgroundMark x1="9184" y1="47926" x2="10000" y2="49309"/>
                        <a14:backgroundMark x1="7959" y1="52765" x2="6122" y2="56221"/>
                        <a14:backgroundMark x1="4286" y1="73502" x2="4286" y2="73502"/>
                        <a14:backgroundMark x1="12449" y1="76959" x2="12449" y2="76959"/>
                        <a14:backgroundMark x1="7755" y1="83410" x2="7755" y2="83410"/>
                        <a14:backgroundMark x1="8163" y1="88710" x2="8163" y2="88710"/>
                        <a14:backgroundMark x1="1020" y1="88710" x2="1020" y2="88710"/>
                        <a14:backgroundMark x1="1020" y1="30415" x2="1020" y2="30415"/>
                        <a14:backgroundMark x1="4898" y1="40783" x2="4898" y2="4078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804" r="59211" b="10365"/>
          <a:stretch/>
        </p:blipFill>
        <p:spPr bwMode="auto">
          <a:xfrm>
            <a:off x="1279185" y="1640412"/>
            <a:ext cx="708160" cy="935402"/>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3"/>
          <p:cNvSpPr/>
          <p:nvPr/>
        </p:nvSpPr>
        <p:spPr>
          <a:xfrm>
            <a:off x="5186479" y="2021886"/>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3" name="Rectangle 3"/>
          <p:cNvSpPr/>
          <p:nvPr/>
        </p:nvSpPr>
        <p:spPr>
          <a:xfrm>
            <a:off x="6743178" y="3517709"/>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4" name="Rectangle 3"/>
          <p:cNvSpPr/>
          <p:nvPr/>
        </p:nvSpPr>
        <p:spPr>
          <a:xfrm>
            <a:off x="5838211" y="1868296"/>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5" name="Rectangle 3"/>
          <p:cNvSpPr/>
          <p:nvPr/>
        </p:nvSpPr>
        <p:spPr>
          <a:xfrm>
            <a:off x="6851035" y="1880203"/>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6" name="Rectangle 3"/>
          <p:cNvSpPr/>
          <p:nvPr/>
        </p:nvSpPr>
        <p:spPr>
          <a:xfrm>
            <a:off x="7834104" y="2081332"/>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7" name="Rectangle 3"/>
          <p:cNvSpPr/>
          <p:nvPr/>
        </p:nvSpPr>
        <p:spPr>
          <a:xfrm>
            <a:off x="7845602" y="3118455"/>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8" name="Rectangle 3"/>
          <p:cNvSpPr/>
          <p:nvPr/>
        </p:nvSpPr>
        <p:spPr>
          <a:xfrm rot="151151">
            <a:off x="8423010" y="2559103"/>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9" name="Rectangle 3"/>
          <p:cNvSpPr/>
          <p:nvPr/>
        </p:nvSpPr>
        <p:spPr>
          <a:xfrm>
            <a:off x="5129374" y="2465990"/>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0" name="Rectangle 3"/>
          <p:cNvSpPr/>
          <p:nvPr/>
        </p:nvSpPr>
        <p:spPr>
          <a:xfrm rot="699740">
            <a:off x="6517228" y="2574085"/>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10"/>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p:cNvCxnSpPr/>
          <p:nvPr/>
        </p:nvCxnSpPr>
        <p:spPr>
          <a:xfrm flipV="1">
            <a:off x="5688641" y="2923983"/>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81696" y="2533942"/>
            <a:ext cx="1327255" cy="418808"/>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23" name="Rectangle 3"/>
          <p:cNvSpPr/>
          <p:nvPr/>
        </p:nvSpPr>
        <p:spPr>
          <a:xfrm flipH="1">
            <a:off x="5731147" y="3397059"/>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4" name="Oval 123"/>
          <p:cNvSpPr/>
          <p:nvPr/>
        </p:nvSpPr>
        <p:spPr>
          <a:xfrm>
            <a:off x="5469431" y="2496904"/>
            <a:ext cx="109728" cy="109728"/>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Rectangle 3"/>
          <p:cNvSpPr/>
          <p:nvPr/>
        </p:nvSpPr>
        <p:spPr>
          <a:xfrm rot="704933">
            <a:off x="5066593" y="3143933"/>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5380278" y="346539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7" name="Straight Connector 126"/>
          <p:cNvCxnSpPr/>
          <p:nvPr/>
        </p:nvCxnSpPr>
        <p:spPr>
          <a:xfrm flipV="1">
            <a:off x="4966769" y="3495749"/>
            <a:ext cx="497325" cy="229922"/>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28" name="Rectangle 3"/>
          <p:cNvSpPr/>
          <p:nvPr/>
        </p:nvSpPr>
        <p:spPr>
          <a:xfrm rot="704933">
            <a:off x="4546723" y="3283358"/>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4825322" y="3662802"/>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30" name="Group 129"/>
          <p:cNvGrpSpPr/>
          <p:nvPr/>
        </p:nvGrpSpPr>
        <p:grpSpPr>
          <a:xfrm>
            <a:off x="2721088" y="3313229"/>
            <a:ext cx="1729448" cy="1395377"/>
            <a:chOff x="2721088" y="3313229"/>
            <a:chExt cx="1729448" cy="1395377"/>
          </a:xfrm>
        </p:grpSpPr>
        <p:sp>
          <p:nvSpPr>
            <p:cNvPr id="131"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2"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3"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5" name="Oval 134"/>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cxnSp>
        <p:nvCxnSpPr>
          <p:cNvPr id="140" name="Straight Connector 139"/>
          <p:cNvCxnSpPr/>
          <p:nvPr/>
        </p:nvCxnSpPr>
        <p:spPr>
          <a:xfrm flipV="1">
            <a:off x="3762939" y="3694717"/>
            <a:ext cx="1149058" cy="505394"/>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4666916" y="845895"/>
            <a:ext cx="2352305" cy="1497254"/>
            <a:chOff x="4220774" y="3091191"/>
            <a:chExt cx="2045483" cy="1301671"/>
          </a:xfrm>
        </p:grpSpPr>
        <p:sp>
          <p:nvSpPr>
            <p:cNvPr id="48" name="Cloud Callout 47"/>
            <p:cNvSpPr/>
            <p:nvPr/>
          </p:nvSpPr>
          <p:spPr>
            <a:xfrm>
              <a:off x="4220774" y="3091191"/>
              <a:ext cx="2045483" cy="1301671"/>
            </a:xfrm>
            <a:prstGeom prst="cloudCallout">
              <a:avLst>
                <a:gd name="adj1" fmla="val 30360"/>
                <a:gd name="adj2" fmla="val 93986"/>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9" name="Rectangle 48"/>
            <p:cNvSpPr/>
            <p:nvPr/>
          </p:nvSpPr>
          <p:spPr>
            <a:xfrm>
              <a:off x="4446620" y="3266678"/>
              <a:ext cx="1633128" cy="1043532"/>
            </a:xfrm>
            <a:prstGeom prst="rect">
              <a:avLst/>
            </a:prstGeom>
          </p:spPr>
          <p:txBody>
            <a:bodyPr wrap="square">
              <a:spAutoFit/>
            </a:bodyPr>
            <a:lstStyle/>
            <a:p>
              <a:pPr algn="ctr"/>
              <a:r>
                <a:rPr lang="en-US" dirty="0">
                  <a:solidFill>
                    <a:schemeClr val="bg1"/>
                  </a:solidFill>
                  <a:latin typeface="Bookman Old Style" pitchFamily="18" charset="0"/>
                </a:rPr>
                <a:t>The second ray hits the gold foil and turns back</a:t>
              </a:r>
            </a:p>
          </p:txBody>
        </p:sp>
      </p:grpSp>
      <p:sp>
        <p:nvSpPr>
          <p:cNvPr id="50" name="Rectangle 49"/>
          <p:cNvSpPr/>
          <p:nvPr/>
        </p:nvSpPr>
        <p:spPr>
          <a:xfrm>
            <a:off x="4315775" y="4381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spTree>
    <p:extLst>
      <p:ext uri="{BB962C8B-B14F-4D97-AF65-F5344CB8AC3E}">
        <p14:creationId xmlns:p14="http://schemas.microsoft.com/office/powerpoint/2010/main" val="11462687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oogle.co.in/url?sa=i&amp;source=images&amp;cd=&amp;docid=-Cpu61_8i_FDzM&amp;tbnid=adH8w6J6dplA8M:&amp;ved=0CAUQjBw&amp;url=http%3A%2F%2F2.bp.blogspot.com%2F_u217iew-l1k%2FTKCFmSYO0fI%2FAAAAAAAAAWs%2FLV87-XEOj5s%2Fs1600%2FSpeech-Bubble.png&amp;ei=2UcxU_aeJMiIrQe-k4HYBQ&amp;psig=AFQjCNFELag2ijDgnG9GKItEl-7iDs4-PA&amp;ust=13958249856825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400" y="305680"/>
            <a:ext cx="4621098" cy="303795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12181" y="514350"/>
            <a:ext cx="3887908" cy="2291527"/>
          </a:xfrm>
          <a:prstGeom prst="ellipse">
            <a:avLst/>
          </a:prstGeom>
          <a:blipFill dpi="0" rotWithShape="1">
            <a:blip r:embed="rId4">
              <a:extLst>
                <a:ext uri="{BEBA8EAE-BF5A-486C-A8C5-ECC9F3942E4B}">
                  <a14:imgProps xmlns:a14="http://schemas.microsoft.com/office/drawing/2010/main">
                    <a14:imgLayer r:embed="rId5">
                      <a14:imgEffect>
                        <a14:sharpenSoften amount="50000"/>
                      </a14:imgEffect>
                      <a14:imgEffect>
                        <a14:brightnessContrast bright="9000" contras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463" y="1567798"/>
            <a:ext cx="3479104" cy="956327"/>
            <a:chOff x="761498" y="870973"/>
            <a:chExt cx="5190309" cy="1850230"/>
          </a:xfrm>
        </p:grpSpPr>
        <p:sp>
          <p:nvSpPr>
            <p:cNvPr id="61" name="Rectangle 1"/>
            <p:cNvSpPr/>
            <p:nvPr/>
          </p:nvSpPr>
          <p:spPr>
            <a:xfrm>
              <a:off x="809498" y="1011461"/>
              <a:ext cx="5142309" cy="240757"/>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1"/>
            <p:cNvSpPr/>
            <p:nvPr/>
          </p:nvSpPr>
          <p:spPr>
            <a:xfrm rot="223142">
              <a:off x="804964" y="1322611"/>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1"/>
            <p:cNvSpPr/>
            <p:nvPr/>
          </p:nvSpPr>
          <p:spPr>
            <a:xfrm rot="500884">
              <a:off x="761498" y="1699305"/>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Direct Access Storage 68"/>
            <p:cNvSpPr/>
            <p:nvPr/>
          </p:nvSpPr>
          <p:spPr>
            <a:xfrm rot="16200000">
              <a:off x="3238155" y="1516753"/>
              <a:ext cx="1439200"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Direct Access Storage 71"/>
            <p:cNvSpPr/>
            <p:nvPr/>
          </p:nvSpPr>
          <p:spPr>
            <a:xfrm rot="16200000">
              <a:off x="2337785" y="1392466"/>
              <a:ext cx="1190625"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Direct Access Storage 72"/>
            <p:cNvSpPr/>
            <p:nvPr/>
          </p:nvSpPr>
          <p:spPr>
            <a:xfrm rot="16200000">
              <a:off x="1728272" y="1321663"/>
              <a:ext cx="1009650" cy="11303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irect Access Storage 75"/>
            <p:cNvSpPr/>
            <p:nvPr/>
          </p:nvSpPr>
          <p:spPr>
            <a:xfrm rot="16200000">
              <a:off x="1381116" y="1245463"/>
              <a:ext cx="857250" cy="11303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irect Access Storage 76"/>
            <p:cNvSpPr/>
            <p:nvPr/>
          </p:nvSpPr>
          <p:spPr>
            <a:xfrm rot="16200000">
              <a:off x="1049345" y="1212396"/>
              <a:ext cx="783430" cy="100584"/>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rot="16200000">
              <a:off x="4951682" y="1721078"/>
              <a:ext cx="1847850"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Direct Access Storage 78"/>
            <p:cNvSpPr/>
            <p:nvPr/>
          </p:nvSpPr>
          <p:spPr>
            <a:xfrm rot="16200000">
              <a:off x="777069" y="1201295"/>
              <a:ext cx="700081" cy="82296"/>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irect Access Storage 79"/>
            <p:cNvSpPr/>
            <p:nvPr/>
          </p:nvSpPr>
          <p:spPr>
            <a:xfrm rot="16200000">
              <a:off x="524663" y="1182249"/>
              <a:ext cx="633415" cy="82296"/>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2" name="Picture 8" descr="http://www.google.co.in/url?sa=i&amp;source=images&amp;cd=&amp;docid=S63k4ynmobomEM&amp;tbnid=GvADwmsli674uM:&amp;ved=0CAUQjBw4jQQ&amp;url=http%3A%2F%2Flessonpix.com%2Fdrawings%2F2463%2F90x85%2Fstone.png&amp;ei=cKMyU__3GYKErQfF0oDwAw&amp;psig=AFQjCNHQUfhqei653g0XC1YkcTR8t1Wpvg&amp;ust=139591396855205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543" t="28267" r="26564" b="30202"/>
          <a:stretch/>
        </p:blipFill>
        <p:spPr bwMode="auto">
          <a:xfrm>
            <a:off x="2326752" y="1794510"/>
            <a:ext cx="111648" cy="91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google.co.in/url?sa=i&amp;source=images&amp;cd=&amp;docid=btRjAX8rGB1r4M&amp;tbnid=N9YFuSFGXChOAM:&amp;ved=0CAUQjBw4gAE&amp;url=http%3A%2F%2Fwww.clipartheaven.com%2Fclipart%2Fholidays%2Fchristmas%2Fwinter_holiday_fun%2Fboy_throwing_snowball.gif&amp;ei=raAyU9C9MoG_rgfO4oHQBw&amp;psig=AFQjCNFTj3nNhHWinMsBjyz1eCbDAqlQTw&amp;ust=1395913261902023"/>
          <p:cNvPicPr>
            <a:picLocks noChangeAspect="1" noChangeArrowheads="1"/>
          </p:cNvPicPr>
          <p:nvPr/>
        </p:nvPicPr>
        <p:blipFill rotWithShape="1">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backgroundRemoval t="28802" b="89401" l="0" r="40612">
                        <a14:backgroundMark x1="4898" y1="40323" x2="4898" y2="40323"/>
                        <a14:backgroundMark x1="9184" y1="47926" x2="10000" y2="49309"/>
                        <a14:backgroundMark x1="7959" y1="52765" x2="6122" y2="56221"/>
                        <a14:backgroundMark x1="4286" y1="73502" x2="4286" y2="73502"/>
                        <a14:backgroundMark x1="12449" y1="76959" x2="12449" y2="76959"/>
                        <a14:backgroundMark x1="7755" y1="83410" x2="7755" y2="83410"/>
                        <a14:backgroundMark x1="8163" y1="88710" x2="8163" y2="88710"/>
                        <a14:backgroundMark x1="1020" y1="88710" x2="1020" y2="88710"/>
                        <a14:backgroundMark x1="1020" y1="30415" x2="1020" y2="30415"/>
                        <a14:backgroundMark x1="4898" y1="40783" x2="4898" y2="4078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804" r="59211" b="10365"/>
          <a:stretch/>
        </p:blipFill>
        <p:spPr bwMode="auto">
          <a:xfrm>
            <a:off x="1279185" y="1640412"/>
            <a:ext cx="708160" cy="935402"/>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3"/>
          <p:cNvSpPr/>
          <p:nvPr/>
        </p:nvSpPr>
        <p:spPr>
          <a:xfrm>
            <a:off x="5186479" y="2021886"/>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3" name="Rectangle 3"/>
          <p:cNvSpPr/>
          <p:nvPr/>
        </p:nvSpPr>
        <p:spPr>
          <a:xfrm>
            <a:off x="6743178" y="3517709"/>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4" name="Rectangle 3"/>
          <p:cNvSpPr/>
          <p:nvPr/>
        </p:nvSpPr>
        <p:spPr>
          <a:xfrm>
            <a:off x="5838211" y="1868296"/>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5" name="Rectangle 3"/>
          <p:cNvSpPr/>
          <p:nvPr/>
        </p:nvSpPr>
        <p:spPr>
          <a:xfrm>
            <a:off x="6851035" y="1880203"/>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6" name="Rectangle 3"/>
          <p:cNvSpPr/>
          <p:nvPr/>
        </p:nvSpPr>
        <p:spPr>
          <a:xfrm>
            <a:off x="7834104" y="2081332"/>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7" name="Rectangle 3"/>
          <p:cNvSpPr/>
          <p:nvPr/>
        </p:nvSpPr>
        <p:spPr>
          <a:xfrm>
            <a:off x="7845602" y="3118455"/>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8" name="Rectangle 3"/>
          <p:cNvSpPr/>
          <p:nvPr/>
        </p:nvSpPr>
        <p:spPr>
          <a:xfrm rot="151151">
            <a:off x="8423010" y="2559103"/>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9" name="Rectangle 3"/>
          <p:cNvSpPr/>
          <p:nvPr/>
        </p:nvSpPr>
        <p:spPr>
          <a:xfrm>
            <a:off x="5129374" y="2465990"/>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0" name="Rectangle 3"/>
          <p:cNvSpPr/>
          <p:nvPr/>
        </p:nvSpPr>
        <p:spPr>
          <a:xfrm rot="699740">
            <a:off x="6517228" y="2574085"/>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10"/>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p:cNvCxnSpPr/>
          <p:nvPr/>
        </p:nvCxnSpPr>
        <p:spPr>
          <a:xfrm flipV="1">
            <a:off x="5688641" y="2923983"/>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81696" y="2533942"/>
            <a:ext cx="1327255" cy="418808"/>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23" name="Rectangle 3"/>
          <p:cNvSpPr/>
          <p:nvPr/>
        </p:nvSpPr>
        <p:spPr>
          <a:xfrm flipH="1">
            <a:off x="5731147" y="3397059"/>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4" name="Oval 123"/>
          <p:cNvSpPr/>
          <p:nvPr/>
        </p:nvSpPr>
        <p:spPr>
          <a:xfrm>
            <a:off x="5469431" y="2496904"/>
            <a:ext cx="109728" cy="109728"/>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Rectangle 3"/>
          <p:cNvSpPr/>
          <p:nvPr/>
        </p:nvSpPr>
        <p:spPr>
          <a:xfrm rot="704933">
            <a:off x="5066593" y="3143933"/>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5380278" y="346539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7" name="Straight Connector 126"/>
          <p:cNvCxnSpPr/>
          <p:nvPr/>
        </p:nvCxnSpPr>
        <p:spPr>
          <a:xfrm flipV="1">
            <a:off x="4966769" y="3495749"/>
            <a:ext cx="497325" cy="229922"/>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28" name="Rectangle 3"/>
          <p:cNvSpPr/>
          <p:nvPr/>
        </p:nvSpPr>
        <p:spPr>
          <a:xfrm rot="704933">
            <a:off x="4546723" y="3283358"/>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4825322" y="3662802"/>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30" name="Group 129"/>
          <p:cNvGrpSpPr/>
          <p:nvPr/>
        </p:nvGrpSpPr>
        <p:grpSpPr>
          <a:xfrm>
            <a:off x="2721088" y="3313229"/>
            <a:ext cx="1729448" cy="1395377"/>
            <a:chOff x="2721088" y="3313229"/>
            <a:chExt cx="1729448" cy="1395377"/>
          </a:xfrm>
        </p:grpSpPr>
        <p:sp>
          <p:nvSpPr>
            <p:cNvPr id="131"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2"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3"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5" name="Oval 134"/>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cxnSp>
        <p:nvCxnSpPr>
          <p:cNvPr id="140" name="Straight Connector 139"/>
          <p:cNvCxnSpPr/>
          <p:nvPr/>
        </p:nvCxnSpPr>
        <p:spPr>
          <a:xfrm flipV="1">
            <a:off x="3762939" y="3694717"/>
            <a:ext cx="1149058" cy="505394"/>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4734295" y="971549"/>
            <a:ext cx="2352305" cy="1237401"/>
            <a:chOff x="4279364" y="3200429"/>
            <a:chExt cx="2045483" cy="1075761"/>
          </a:xfrm>
        </p:grpSpPr>
        <p:sp>
          <p:nvSpPr>
            <p:cNvPr id="48" name="Cloud Callout 47"/>
            <p:cNvSpPr/>
            <p:nvPr/>
          </p:nvSpPr>
          <p:spPr>
            <a:xfrm>
              <a:off x="4279364" y="3200429"/>
              <a:ext cx="2045483" cy="1075761"/>
            </a:xfrm>
            <a:prstGeom prst="cloudCallout">
              <a:avLst>
                <a:gd name="adj1" fmla="val 30360"/>
                <a:gd name="adj2" fmla="val 93986"/>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C00000"/>
                </a:solidFill>
              </a:endParaRPr>
            </a:p>
          </p:txBody>
        </p:sp>
        <p:sp>
          <p:nvSpPr>
            <p:cNvPr id="49" name="Rectangle 48"/>
            <p:cNvSpPr/>
            <p:nvPr/>
          </p:nvSpPr>
          <p:spPr>
            <a:xfrm>
              <a:off x="4364964" y="3332920"/>
              <a:ext cx="1796441" cy="802717"/>
            </a:xfrm>
            <a:prstGeom prst="rect">
              <a:avLst/>
            </a:prstGeom>
          </p:spPr>
          <p:txBody>
            <a:bodyPr wrap="square">
              <a:spAutoFit/>
            </a:bodyPr>
            <a:lstStyle/>
            <a:p>
              <a:pPr algn="ctr"/>
              <a:r>
                <a:rPr lang="en-US" dirty="0">
                  <a:solidFill>
                    <a:schemeClr val="bg1"/>
                  </a:solidFill>
                  <a:latin typeface="Bookman Old Style" pitchFamily="18" charset="0"/>
                </a:rPr>
                <a:t>The second ray hits the gold foil and turns back</a:t>
              </a:r>
            </a:p>
          </p:txBody>
        </p:sp>
      </p:grpSp>
      <p:sp>
        <p:nvSpPr>
          <p:cNvPr id="50" name="Rectangle 49"/>
          <p:cNvSpPr/>
          <p:nvPr/>
        </p:nvSpPr>
        <p:spPr>
          <a:xfrm>
            <a:off x="4315775" y="4381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spTree>
    <p:extLst>
      <p:ext uri="{BB962C8B-B14F-4D97-AF65-F5344CB8AC3E}">
        <p14:creationId xmlns:p14="http://schemas.microsoft.com/office/powerpoint/2010/main" val="3438623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oogle.co.in/url?sa=i&amp;source=images&amp;cd=&amp;docid=-Cpu61_8i_FDzM&amp;tbnid=adH8w6J6dplA8M:&amp;ved=0CAUQjBw&amp;url=http%3A%2F%2F2.bp.blogspot.com%2F_u217iew-l1k%2FTKCFmSYO0fI%2FAAAAAAAAAWs%2FLV87-XEOj5s%2Fs1600%2FSpeech-Bubble.png&amp;ei=2UcxU_aeJMiIrQe-k4HYBQ&amp;psig=AFQjCNFELag2ijDgnG9GKItEl-7iDs4-PA&amp;ust=13958249856825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3400" y="305680"/>
            <a:ext cx="4621098" cy="303795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12181" y="514350"/>
            <a:ext cx="3887908" cy="2291527"/>
          </a:xfrm>
          <a:prstGeom prst="ellipse">
            <a:avLst/>
          </a:prstGeom>
          <a:blipFill dpi="0" rotWithShape="1">
            <a:blip r:embed="rId4">
              <a:extLst>
                <a:ext uri="{BEBA8EAE-BF5A-486C-A8C5-ECC9F3942E4B}">
                  <a14:imgProps xmlns:a14="http://schemas.microsoft.com/office/drawing/2010/main">
                    <a14:imgLayer r:embed="rId5">
                      <a14:imgEffect>
                        <a14:sharpenSoften amount="50000"/>
                      </a14:imgEffect>
                      <a14:imgEffect>
                        <a14:brightnessContrast bright="9000" contrast="39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741463" y="1567798"/>
            <a:ext cx="3479104" cy="956327"/>
            <a:chOff x="761498" y="870973"/>
            <a:chExt cx="5190309" cy="1850230"/>
          </a:xfrm>
        </p:grpSpPr>
        <p:sp>
          <p:nvSpPr>
            <p:cNvPr id="61" name="Rectangle 1"/>
            <p:cNvSpPr/>
            <p:nvPr/>
          </p:nvSpPr>
          <p:spPr>
            <a:xfrm>
              <a:off x="809498" y="1011461"/>
              <a:ext cx="5142309" cy="240757"/>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1"/>
            <p:cNvSpPr/>
            <p:nvPr/>
          </p:nvSpPr>
          <p:spPr>
            <a:xfrm rot="223142">
              <a:off x="804964" y="1322611"/>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1"/>
            <p:cNvSpPr/>
            <p:nvPr/>
          </p:nvSpPr>
          <p:spPr>
            <a:xfrm rot="500884">
              <a:off x="761498" y="1699305"/>
              <a:ext cx="5142309" cy="313159"/>
            </a:xfrm>
            <a:custGeom>
              <a:avLst/>
              <a:gdLst>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133350 h 133350"/>
                <a:gd name="connsiteX4" fmla="*/ 0 w 5865963"/>
                <a:gd name="connsiteY4" fmla="*/ 0 h 133350"/>
                <a:gd name="connsiteX0" fmla="*/ 0 w 5865963"/>
                <a:gd name="connsiteY0" fmla="*/ 0 h 133350"/>
                <a:gd name="connsiteX1" fmla="*/ 5865963 w 5865963"/>
                <a:gd name="connsiteY1" fmla="*/ 0 h 133350"/>
                <a:gd name="connsiteX2" fmla="*/ 5865963 w 5865963"/>
                <a:gd name="connsiteY2" fmla="*/ 133350 h 133350"/>
                <a:gd name="connsiteX3" fmla="*/ 0 w 5865963"/>
                <a:gd name="connsiteY3" fmla="*/ 44450 h 133350"/>
                <a:gd name="connsiteX4" fmla="*/ 0 w 5865963"/>
                <a:gd name="connsiteY4" fmla="*/ 0 h 133350"/>
                <a:gd name="connsiteX0" fmla="*/ 0 w 5865963"/>
                <a:gd name="connsiteY0" fmla="*/ 0 h 196850"/>
                <a:gd name="connsiteX1" fmla="*/ 5865963 w 5865963"/>
                <a:gd name="connsiteY1" fmla="*/ 0 h 196850"/>
                <a:gd name="connsiteX2" fmla="*/ 5853263 w 5865963"/>
                <a:gd name="connsiteY2" fmla="*/ 196850 h 196850"/>
                <a:gd name="connsiteX3" fmla="*/ 0 w 5865963"/>
                <a:gd name="connsiteY3" fmla="*/ 44450 h 196850"/>
                <a:gd name="connsiteX4" fmla="*/ 0 w 5865963"/>
                <a:gd name="connsiteY4" fmla="*/ 0 h 19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3" h="196850">
                  <a:moveTo>
                    <a:pt x="0" y="0"/>
                  </a:moveTo>
                  <a:lnTo>
                    <a:pt x="5865963" y="0"/>
                  </a:lnTo>
                  <a:lnTo>
                    <a:pt x="5853263" y="196850"/>
                  </a:lnTo>
                  <a:lnTo>
                    <a:pt x="0" y="44450"/>
                  </a:lnTo>
                  <a:lnTo>
                    <a:pt x="0" y="0"/>
                  </a:lnTo>
                  <a:close/>
                </a:path>
              </a:pathLst>
            </a:cu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Direct Access Storage 68"/>
            <p:cNvSpPr/>
            <p:nvPr/>
          </p:nvSpPr>
          <p:spPr>
            <a:xfrm rot="16200000">
              <a:off x="3238155" y="1516753"/>
              <a:ext cx="1439200"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Direct Access Storage 71"/>
            <p:cNvSpPr/>
            <p:nvPr/>
          </p:nvSpPr>
          <p:spPr>
            <a:xfrm rot="16200000">
              <a:off x="2337785" y="1392466"/>
              <a:ext cx="1190625"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Direct Access Storage 72"/>
            <p:cNvSpPr/>
            <p:nvPr/>
          </p:nvSpPr>
          <p:spPr>
            <a:xfrm rot="16200000">
              <a:off x="1728272" y="1321663"/>
              <a:ext cx="1009650" cy="11303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Direct Access Storage 75"/>
            <p:cNvSpPr/>
            <p:nvPr/>
          </p:nvSpPr>
          <p:spPr>
            <a:xfrm rot="16200000">
              <a:off x="1381116" y="1245463"/>
              <a:ext cx="857250" cy="11303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Direct Access Storage 76"/>
            <p:cNvSpPr/>
            <p:nvPr/>
          </p:nvSpPr>
          <p:spPr>
            <a:xfrm rot="16200000">
              <a:off x="1049345" y="1212396"/>
              <a:ext cx="783430" cy="100584"/>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Direct Access Storage 77"/>
            <p:cNvSpPr/>
            <p:nvPr/>
          </p:nvSpPr>
          <p:spPr>
            <a:xfrm rot="16200000">
              <a:off x="4951682" y="1721078"/>
              <a:ext cx="1847850" cy="152400"/>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Direct Access Storage 78"/>
            <p:cNvSpPr/>
            <p:nvPr/>
          </p:nvSpPr>
          <p:spPr>
            <a:xfrm rot="16200000">
              <a:off x="777069" y="1201295"/>
              <a:ext cx="700081" cy="82296"/>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Direct Access Storage 79"/>
            <p:cNvSpPr/>
            <p:nvPr/>
          </p:nvSpPr>
          <p:spPr>
            <a:xfrm rot="16200000">
              <a:off x="524663" y="1182249"/>
              <a:ext cx="633415" cy="82296"/>
            </a:xfrm>
            <a:prstGeom prst="flowChartMagneticDrum">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2" name="Picture 8" descr="http://www.google.co.in/url?sa=i&amp;source=images&amp;cd=&amp;docid=S63k4ynmobomEM&amp;tbnid=GvADwmsli674uM:&amp;ved=0CAUQjBw4jQQ&amp;url=http%3A%2F%2Flessonpix.com%2Fdrawings%2F2463%2F90x85%2Fstone.png&amp;ei=cKMyU__3GYKErQfF0oDwAw&amp;psig=AFQjCNHQUfhqei653g0XC1YkcTR8t1Wpvg&amp;ust=139591396855205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543" t="28267" r="26564" b="30202"/>
          <a:stretch/>
        </p:blipFill>
        <p:spPr bwMode="auto">
          <a:xfrm>
            <a:off x="2316172" y="2204767"/>
            <a:ext cx="111648" cy="91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google.co.in/url?sa=i&amp;source=images&amp;cd=&amp;docid=btRjAX8rGB1r4M&amp;tbnid=N9YFuSFGXChOAM:&amp;ved=0CAUQjBw4gAE&amp;url=http%3A%2F%2Fwww.clipartheaven.com%2Fclipart%2Fholidays%2Fchristmas%2Fwinter_holiday_fun%2Fboy_throwing_snowball.gif&amp;ei=raAyU9C9MoG_rgfO4oHQBw&amp;psig=AFQjCNFTj3nNhHWinMsBjyz1eCbDAqlQTw&amp;ust=1395913261902023"/>
          <p:cNvPicPr>
            <a:picLocks noChangeAspect="1" noChangeArrowheads="1"/>
          </p:cNvPicPr>
          <p:nvPr/>
        </p:nvPicPr>
        <p:blipFill rotWithShape="1">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backgroundRemoval t="28802" b="89401" l="0" r="40612">
                        <a14:backgroundMark x1="4898" y1="40323" x2="4898" y2="40323"/>
                        <a14:backgroundMark x1="9184" y1="47926" x2="10000" y2="49309"/>
                        <a14:backgroundMark x1="7959" y1="52765" x2="6122" y2="56221"/>
                        <a14:backgroundMark x1="4286" y1="73502" x2="4286" y2="73502"/>
                        <a14:backgroundMark x1="12449" y1="76959" x2="12449" y2="76959"/>
                        <a14:backgroundMark x1="7755" y1="83410" x2="7755" y2="83410"/>
                        <a14:backgroundMark x1="8163" y1="88710" x2="8163" y2="88710"/>
                        <a14:backgroundMark x1="1020" y1="88710" x2="1020" y2="88710"/>
                        <a14:backgroundMark x1="1020" y1="30415" x2="1020" y2="30415"/>
                        <a14:backgroundMark x1="4898" y1="40783" x2="4898" y2="40783"/>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t="28804" r="59211" b="10365"/>
          <a:stretch/>
        </p:blipFill>
        <p:spPr bwMode="auto">
          <a:xfrm>
            <a:off x="1279185" y="1640412"/>
            <a:ext cx="708160" cy="935402"/>
          </a:xfrm>
          <a:prstGeom prst="rect">
            <a:avLst/>
          </a:prstGeom>
          <a:noFill/>
          <a:extLst>
            <a:ext uri="{909E8E84-426E-40DD-AFC4-6F175D3DCCD1}">
              <a14:hiddenFill xmlns:a14="http://schemas.microsoft.com/office/drawing/2010/main">
                <a:solidFill>
                  <a:srgbClr val="FFFFFF"/>
                </a:solidFill>
              </a14:hiddenFill>
            </a:ext>
          </a:extLst>
        </p:spPr>
      </p:pic>
      <p:sp>
        <p:nvSpPr>
          <p:cNvPr id="112" name="Rectangle 3"/>
          <p:cNvSpPr/>
          <p:nvPr/>
        </p:nvSpPr>
        <p:spPr>
          <a:xfrm>
            <a:off x="5186479" y="2021886"/>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3" name="Rectangle 3"/>
          <p:cNvSpPr/>
          <p:nvPr/>
        </p:nvSpPr>
        <p:spPr>
          <a:xfrm>
            <a:off x="6743178" y="3517709"/>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4" name="Rectangle 3"/>
          <p:cNvSpPr/>
          <p:nvPr/>
        </p:nvSpPr>
        <p:spPr>
          <a:xfrm>
            <a:off x="5838211" y="1868296"/>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5" name="Rectangle 3"/>
          <p:cNvSpPr/>
          <p:nvPr/>
        </p:nvSpPr>
        <p:spPr>
          <a:xfrm>
            <a:off x="6851035" y="1880203"/>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6" name="Rectangle 3"/>
          <p:cNvSpPr/>
          <p:nvPr/>
        </p:nvSpPr>
        <p:spPr>
          <a:xfrm>
            <a:off x="7834104" y="2081332"/>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7" name="Rectangle 3"/>
          <p:cNvSpPr/>
          <p:nvPr/>
        </p:nvSpPr>
        <p:spPr>
          <a:xfrm>
            <a:off x="7845602" y="3118455"/>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8" name="Rectangle 3"/>
          <p:cNvSpPr/>
          <p:nvPr/>
        </p:nvSpPr>
        <p:spPr>
          <a:xfrm rot="151151">
            <a:off x="8423010" y="2559103"/>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19" name="Rectangle 3"/>
          <p:cNvSpPr/>
          <p:nvPr/>
        </p:nvSpPr>
        <p:spPr>
          <a:xfrm>
            <a:off x="5129374" y="2465990"/>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0" name="Rectangle 3"/>
          <p:cNvSpPr/>
          <p:nvPr/>
        </p:nvSpPr>
        <p:spPr>
          <a:xfrm rot="699740">
            <a:off x="6517228" y="2574085"/>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10"/>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p:cNvCxnSpPr/>
          <p:nvPr/>
        </p:nvCxnSpPr>
        <p:spPr>
          <a:xfrm flipV="1">
            <a:off x="5688641" y="2923983"/>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481696" y="2533942"/>
            <a:ext cx="1327255" cy="418808"/>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23" name="Rectangle 3"/>
          <p:cNvSpPr/>
          <p:nvPr/>
        </p:nvSpPr>
        <p:spPr>
          <a:xfrm flipH="1">
            <a:off x="5731147" y="3397059"/>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24" name="Oval 123"/>
          <p:cNvSpPr/>
          <p:nvPr/>
        </p:nvSpPr>
        <p:spPr>
          <a:xfrm>
            <a:off x="5469431" y="2496904"/>
            <a:ext cx="109728" cy="109728"/>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5" name="Rectangle 3"/>
          <p:cNvSpPr/>
          <p:nvPr/>
        </p:nvSpPr>
        <p:spPr>
          <a:xfrm rot="704933">
            <a:off x="5066593" y="3143933"/>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5380278" y="346539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27" name="Straight Connector 126"/>
          <p:cNvCxnSpPr/>
          <p:nvPr/>
        </p:nvCxnSpPr>
        <p:spPr>
          <a:xfrm flipV="1">
            <a:off x="4966769" y="3495749"/>
            <a:ext cx="497325" cy="229922"/>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128" name="Rectangle 3"/>
          <p:cNvSpPr/>
          <p:nvPr/>
        </p:nvSpPr>
        <p:spPr>
          <a:xfrm rot="704933">
            <a:off x="4546723" y="3283358"/>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4825322" y="3662802"/>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30" name="Group 129"/>
          <p:cNvGrpSpPr/>
          <p:nvPr/>
        </p:nvGrpSpPr>
        <p:grpSpPr>
          <a:xfrm>
            <a:off x="2721088" y="3313229"/>
            <a:ext cx="1729448" cy="1395377"/>
            <a:chOff x="2721088" y="3313229"/>
            <a:chExt cx="1729448" cy="1395377"/>
          </a:xfrm>
        </p:grpSpPr>
        <p:sp>
          <p:nvSpPr>
            <p:cNvPr id="131"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2"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3"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Freeform 133"/>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5" name="Oval 134"/>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cxnSp>
        <p:nvCxnSpPr>
          <p:cNvPr id="140" name="Straight Connector 139"/>
          <p:cNvCxnSpPr/>
          <p:nvPr/>
        </p:nvCxnSpPr>
        <p:spPr>
          <a:xfrm flipV="1">
            <a:off x="3762939" y="3694717"/>
            <a:ext cx="1149058" cy="505394"/>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4666916" y="888060"/>
            <a:ext cx="2352305" cy="1361141"/>
            <a:chOff x="4220774" y="3127844"/>
            <a:chExt cx="2045483" cy="1183337"/>
          </a:xfrm>
        </p:grpSpPr>
        <p:sp>
          <p:nvSpPr>
            <p:cNvPr id="48" name="Cloud Callout 47"/>
            <p:cNvSpPr/>
            <p:nvPr/>
          </p:nvSpPr>
          <p:spPr>
            <a:xfrm>
              <a:off x="4220774" y="3127844"/>
              <a:ext cx="2045483" cy="1183337"/>
            </a:xfrm>
            <a:prstGeom prst="cloudCallout">
              <a:avLst>
                <a:gd name="adj1" fmla="val 30360"/>
                <a:gd name="adj2" fmla="val 93986"/>
              </a:avLst>
            </a:prstGeom>
            <a:solidFill>
              <a:srgbClr val="C00000"/>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9" name="Rectangle 48"/>
            <p:cNvSpPr/>
            <p:nvPr/>
          </p:nvSpPr>
          <p:spPr>
            <a:xfrm>
              <a:off x="4337021" y="3266674"/>
              <a:ext cx="1796441" cy="802717"/>
            </a:xfrm>
            <a:prstGeom prst="rect">
              <a:avLst/>
            </a:prstGeom>
          </p:spPr>
          <p:txBody>
            <a:bodyPr wrap="square">
              <a:spAutoFit/>
            </a:bodyPr>
            <a:lstStyle/>
            <a:p>
              <a:pPr algn="ctr"/>
              <a:r>
                <a:rPr lang="en-US" dirty="0">
                  <a:solidFill>
                    <a:schemeClr val="bg1"/>
                  </a:solidFill>
                  <a:latin typeface="Bookman Old Style" pitchFamily="18" charset="0"/>
                </a:rPr>
                <a:t>The second ray hits the gold foil and turns back</a:t>
              </a:r>
            </a:p>
          </p:txBody>
        </p:sp>
      </p:grpSp>
      <p:grpSp>
        <p:nvGrpSpPr>
          <p:cNvPr id="50" name="Group 49"/>
          <p:cNvGrpSpPr/>
          <p:nvPr/>
        </p:nvGrpSpPr>
        <p:grpSpPr>
          <a:xfrm>
            <a:off x="2146572" y="867961"/>
            <a:ext cx="2013726" cy="1351966"/>
            <a:chOff x="1490239" y="446761"/>
            <a:chExt cx="2013726" cy="1351966"/>
          </a:xfrm>
        </p:grpSpPr>
        <p:grpSp>
          <p:nvGrpSpPr>
            <p:cNvPr id="51" name="Group 50"/>
            <p:cNvGrpSpPr/>
            <p:nvPr/>
          </p:nvGrpSpPr>
          <p:grpSpPr>
            <a:xfrm>
              <a:off x="1490239" y="446761"/>
              <a:ext cx="2013726" cy="1095777"/>
              <a:chOff x="879421" y="3610691"/>
              <a:chExt cx="2013726" cy="1095777"/>
            </a:xfrm>
          </p:grpSpPr>
          <p:sp>
            <p:nvSpPr>
              <p:cNvPr id="56" name="Rounded Rectangle 55"/>
              <p:cNvSpPr/>
              <p:nvPr/>
            </p:nvSpPr>
            <p:spPr>
              <a:xfrm>
                <a:off x="929951" y="3610691"/>
                <a:ext cx="1912666" cy="1095777"/>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7" name="Rectangle 56"/>
              <p:cNvSpPr/>
              <p:nvPr/>
            </p:nvSpPr>
            <p:spPr>
              <a:xfrm>
                <a:off x="879421" y="3638080"/>
                <a:ext cx="2013726" cy="992007"/>
              </a:xfrm>
              <a:prstGeom prst="rect">
                <a:avLst/>
              </a:prstGeom>
            </p:spPr>
            <p:txBody>
              <a:bodyPr wrap="square">
                <a:spAutoFit/>
              </a:bodyPr>
              <a:lstStyle/>
              <a:p>
                <a:pPr algn="ctr"/>
                <a:r>
                  <a:rPr lang="en-US" dirty="0" smtClean="0">
                    <a:solidFill>
                      <a:schemeClr val="bg1"/>
                    </a:solidFill>
                    <a:latin typeface="Bookman Old Style" pitchFamily="18" charset="0"/>
                  </a:rPr>
                  <a:t>The 2</a:t>
                </a:r>
                <a:r>
                  <a:rPr lang="en-US" baseline="30000" dirty="0" smtClean="0">
                    <a:solidFill>
                      <a:schemeClr val="bg1"/>
                    </a:solidFill>
                    <a:latin typeface="Bookman Old Style" pitchFamily="18" charset="0"/>
                  </a:rPr>
                  <a:t>nd</a:t>
                </a:r>
                <a:r>
                  <a:rPr lang="en-US" dirty="0" smtClean="0">
                    <a:solidFill>
                      <a:schemeClr val="bg1"/>
                    </a:solidFill>
                    <a:latin typeface="Bookman Old Style" pitchFamily="18" charset="0"/>
                  </a:rPr>
                  <a:t> stone hits the fence and turns back</a:t>
                </a:r>
                <a:endParaRPr lang="en-US" dirty="0">
                  <a:solidFill>
                    <a:schemeClr val="bg1"/>
                  </a:solidFill>
                  <a:latin typeface="Bookman Old Style" pitchFamily="18" charset="0"/>
                </a:endParaRPr>
              </a:p>
            </p:txBody>
          </p:sp>
        </p:grpSp>
        <p:grpSp>
          <p:nvGrpSpPr>
            <p:cNvPr id="52" name="Group 51"/>
            <p:cNvGrpSpPr/>
            <p:nvPr/>
          </p:nvGrpSpPr>
          <p:grpSpPr>
            <a:xfrm flipH="1" flipV="1">
              <a:off x="1774908" y="1483413"/>
              <a:ext cx="217256" cy="315314"/>
              <a:chOff x="2115868" y="3223336"/>
              <a:chExt cx="299081" cy="434072"/>
            </a:xfrm>
          </p:grpSpPr>
          <p:sp>
            <p:nvSpPr>
              <p:cNvPr id="53" name="Oval 52"/>
              <p:cNvSpPr/>
              <p:nvPr/>
            </p:nvSpPr>
            <p:spPr>
              <a:xfrm rot="1964310" flipH="1" flipV="1">
                <a:off x="2115868" y="3485550"/>
                <a:ext cx="137160" cy="171858"/>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4" name="Oval 53"/>
              <p:cNvSpPr>
                <a:spLocks noChangeAspect="1"/>
              </p:cNvSpPr>
              <p:nvPr/>
            </p:nvSpPr>
            <p:spPr>
              <a:xfrm rot="1964310" flipH="1" flipV="1">
                <a:off x="2242737" y="3336373"/>
                <a:ext cx="102870" cy="128893"/>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5" name="Oval 54"/>
              <p:cNvSpPr>
                <a:spLocks noChangeAspect="1"/>
              </p:cNvSpPr>
              <p:nvPr/>
            </p:nvSpPr>
            <p:spPr>
              <a:xfrm rot="1964310" flipH="1" flipV="1">
                <a:off x="2346369" y="3223336"/>
                <a:ext cx="68580" cy="85929"/>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grpSp>
        <p:nvGrpSpPr>
          <p:cNvPr id="58" name="Group 57"/>
          <p:cNvGrpSpPr/>
          <p:nvPr/>
        </p:nvGrpSpPr>
        <p:grpSpPr>
          <a:xfrm>
            <a:off x="570770" y="3101259"/>
            <a:ext cx="2324830" cy="1678389"/>
            <a:chOff x="557256" y="3132545"/>
            <a:chExt cx="2324830" cy="1678389"/>
          </a:xfrm>
        </p:grpSpPr>
        <p:pic>
          <p:nvPicPr>
            <p:cNvPr id="59" name="Picture 4" descr="http://www.google.co.in/url?sa=i&amp;source=images&amp;cd=&amp;docid=z4phJOxviHPLsM&amp;tbnid=sOLX4xszVXYoRM:&amp;ved=0CAUQjBw&amp;url=http%3A%2F%2Fus.cdn1.123rf.com%2F168nwm%2Fdazdraperma%2Fdazdraperma1311%2Fdazdraperma131100017%2F23644363-illustration-of-thinking-cartoon-monkey.jpg&amp;ei=5u4zU53dO439rAeszYHIBw&amp;psig=AFQjCNHXL1eiZ7R8D9Rx1mPJbGePc2B6iw&amp;ust=13959988230587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7256" y="3804912"/>
              <a:ext cx="946140" cy="1006022"/>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969420" y="3132545"/>
              <a:ext cx="1912666" cy="887072"/>
              <a:chOff x="1540769" y="911655"/>
              <a:chExt cx="1912666" cy="887072"/>
            </a:xfrm>
          </p:grpSpPr>
          <p:grpSp>
            <p:nvGrpSpPr>
              <p:cNvPr id="63" name="Group 62"/>
              <p:cNvGrpSpPr/>
              <p:nvPr/>
            </p:nvGrpSpPr>
            <p:grpSpPr>
              <a:xfrm>
                <a:off x="1540769" y="911655"/>
                <a:ext cx="1912666" cy="689691"/>
                <a:chOff x="929951" y="4075585"/>
                <a:chExt cx="1912666" cy="689691"/>
              </a:xfrm>
            </p:grpSpPr>
            <p:sp>
              <p:nvSpPr>
                <p:cNvPr id="70" name="Rounded Rectangle 69"/>
                <p:cNvSpPr/>
                <p:nvPr/>
              </p:nvSpPr>
              <p:spPr>
                <a:xfrm>
                  <a:off x="929951" y="4075585"/>
                  <a:ext cx="1912666" cy="689691"/>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1" name="Rectangle 70"/>
                <p:cNvSpPr/>
                <p:nvPr/>
              </p:nvSpPr>
              <p:spPr>
                <a:xfrm>
                  <a:off x="970954" y="4095875"/>
                  <a:ext cx="1830660" cy="646331"/>
                </a:xfrm>
                <a:prstGeom prst="rect">
                  <a:avLst/>
                </a:prstGeom>
              </p:spPr>
              <p:txBody>
                <a:bodyPr wrap="square">
                  <a:spAutoFit/>
                </a:bodyPr>
                <a:lstStyle/>
                <a:p>
                  <a:pPr algn="ctr"/>
                  <a:r>
                    <a:rPr lang="en-US" dirty="0" smtClean="0">
                      <a:solidFill>
                        <a:schemeClr val="bg1"/>
                      </a:solidFill>
                      <a:latin typeface="Bookman Old Style" pitchFamily="18" charset="0"/>
                    </a:rPr>
                    <a:t>Why does this happens???</a:t>
                  </a:r>
                  <a:endParaRPr lang="en-US" dirty="0">
                    <a:solidFill>
                      <a:schemeClr val="bg1"/>
                    </a:solidFill>
                    <a:latin typeface="Bookman Old Style" pitchFamily="18" charset="0"/>
                  </a:endParaRPr>
                </a:p>
              </p:txBody>
            </p:sp>
          </p:grpSp>
          <p:grpSp>
            <p:nvGrpSpPr>
              <p:cNvPr id="65" name="Group 64"/>
              <p:cNvGrpSpPr/>
              <p:nvPr/>
            </p:nvGrpSpPr>
            <p:grpSpPr>
              <a:xfrm flipH="1" flipV="1">
                <a:off x="1774908" y="1483413"/>
                <a:ext cx="217256" cy="315314"/>
                <a:chOff x="2115868" y="3223336"/>
                <a:chExt cx="299081" cy="434072"/>
              </a:xfrm>
            </p:grpSpPr>
            <p:sp>
              <p:nvSpPr>
                <p:cNvPr id="66" name="Oval 65"/>
                <p:cNvSpPr/>
                <p:nvPr/>
              </p:nvSpPr>
              <p:spPr>
                <a:xfrm rot="1964310" flipH="1" flipV="1">
                  <a:off x="2115868" y="3485550"/>
                  <a:ext cx="137160" cy="171858"/>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7" name="Oval 66"/>
                <p:cNvSpPr>
                  <a:spLocks noChangeAspect="1"/>
                </p:cNvSpPr>
                <p:nvPr/>
              </p:nvSpPr>
              <p:spPr>
                <a:xfrm rot="1964310" flipH="1" flipV="1">
                  <a:off x="2242737" y="3336373"/>
                  <a:ext cx="102870" cy="128893"/>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8" name="Oval 67"/>
                <p:cNvSpPr>
                  <a:spLocks noChangeAspect="1"/>
                </p:cNvSpPr>
                <p:nvPr/>
              </p:nvSpPr>
              <p:spPr>
                <a:xfrm rot="1964310" flipH="1" flipV="1">
                  <a:off x="2346369" y="3223336"/>
                  <a:ext cx="68580" cy="85929"/>
                </a:xfrm>
                <a:prstGeom prst="ellipse">
                  <a:avLst/>
                </a:prstGeom>
                <a:ln w="12700"/>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grpSp>
      </p:grpSp>
      <p:grpSp>
        <p:nvGrpSpPr>
          <p:cNvPr id="84" name="Group 83"/>
          <p:cNvGrpSpPr/>
          <p:nvPr/>
        </p:nvGrpSpPr>
        <p:grpSpPr>
          <a:xfrm>
            <a:off x="565133" y="3028950"/>
            <a:ext cx="4955825" cy="1712771"/>
            <a:chOff x="565133" y="3028950"/>
            <a:chExt cx="4955825" cy="1712771"/>
          </a:xfrm>
        </p:grpSpPr>
        <p:grpSp>
          <p:nvGrpSpPr>
            <p:cNvPr id="85" name="Group 84"/>
            <p:cNvGrpSpPr/>
            <p:nvPr/>
          </p:nvGrpSpPr>
          <p:grpSpPr>
            <a:xfrm>
              <a:off x="1078265" y="3028950"/>
              <a:ext cx="4442693" cy="1135412"/>
              <a:chOff x="650111" y="1080705"/>
              <a:chExt cx="4442693" cy="1135412"/>
            </a:xfrm>
          </p:grpSpPr>
          <p:pic>
            <p:nvPicPr>
              <p:cNvPr id="87" name="Picture 2" descr="D:\Nitin\Maths\Maths\CBSE\5th\1 copy.jpg"/>
              <p:cNvPicPr>
                <a:picLocks noChangeAspect="1" noChangeArrowheads="1"/>
              </p:cNvPicPr>
              <p:nvPr/>
            </p:nvPicPr>
            <p:blipFill>
              <a:blip r:embed="rId12"/>
              <a:srcRect/>
              <a:stretch>
                <a:fillRect/>
              </a:stretch>
            </p:blipFill>
            <p:spPr bwMode="auto">
              <a:xfrm>
                <a:off x="650111" y="1080705"/>
                <a:ext cx="4442693" cy="1135412"/>
              </a:xfrm>
              <a:prstGeom prst="rect">
                <a:avLst/>
              </a:prstGeom>
              <a:noFill/>
            </p:spPr>
          </p:pic>
          <p:sp>
            <p:nvSpPr>
              <p:cNvPr id="88" name="Rectangle 87"/>
              <p:cNvSpPr/>
              <p:nvPr/>
            </p:nvSpPr>
            <p:spPr>
              <a:xfrm>
                <a:off x="834369" y="1147910"/>
                <a:ext cx="4050987" cy="992007"/>
              </a:xfrm>
              <a:prstGeom prst="rect">
                <a:avLst/>
              </a:prstGeom>
              <a:noFill/>
            </p:spPr>
            <p:txBody>
              <a:bodyPr wrap="square">
                <a:spAutoFit/>
              </a:bodyPr>
              <a:lstStyle/>
              <a:p>
                <a:pPr algn="just">
                  <a:defRPr/>
                </a:pPr>
                <a:r>
                  <a:rPr lang="en-US" dirty="0" smtClean="0">
                    <a:solidFill>
                      <a:srgbClr val="FFFF00"/>
                    </a:solidFill>
                    <a:latin typeface="Bookman Old Style" pitchFamily="18" charset="0"/>
                  </a:rPr>
                  <a:t>This happens because the stone hits the plank and doesn’t allow the stone to pass through.</a:t>
                </a:r>
                <a:endParaRPr lang="en-US" dirty="0">
                  <a:solidFill>
                    <a:srgbClr val="FFFF00"/>
                  </a:solidFill>
                  <a:latin typeface="Bookman Old Style" pitchFamily="18" charset="0"/>
                </a:endParaRPr>
              </a:p>
            </p:txBody>
          </p:sp>
        </p:grpSp>
        <p:pic>
          <p:nvPicPr>
            <p:cNvPr id="86" name="Picture 6" descr="http://2.bp.blogspot.com/-6Vplwi-Aklc/UmjmvxatnPI/AAAAAAAAAKM/9FQf5J_yIaw/s1600/Untitled.png"/>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000" t="2243" r="16387" b="2287"/>
            <a:stretch/>
          </p:blipFill>
          <p:spPr bwMode="auto">
            <a:xfrm>
              <a:off x="565133" y="3447101"/>
              <a:ext cx="916858" cy="12946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p:cNvGrpSpPr/>
          <p:nvPr/>
        </p:nvGrpSpPr>
        <p:grpSpPr>
          <a:xfrm>
            <a:off x="533400" y="2876550"/>
            <a:ext cx="5105400" cy="1828800"/>
            <a:chOff x="565133" y="2912921"/>
            <a:chExt cx="5105400" cy="1828800"/>
          </a:xfrm>
        </p:grpSpPr>
        <p:grpSp>
          <p:nvGrpSpPr>
            <p:cNvPr id="90" name="Group 89"/>
            <p:cNvGrpSpPr/>
            <p:nvPr/>
          </p:nvGrpSpPr>
          <p:grpSpPr>
            <a:xfrm>
              <a:off x="1039281" y="2912921"/>
              <a:ext cx="4631252" cy="1525489"/>
              <a:chOff x="611127" y="964676"/>
              <a:chExt cx="4631252" cy="1525489"/>
            </a:xfrm>
          </p:grpSpPr>
          <p:pic>
            <p:nvPicPr>
              <p:cNvPr id="92" name="Picture 2" descr="D:\Nitin\Maths\Maths\CBSE\5th\1 copy.jpg"/>
              <p:cNvPicPr>
                <a:picLocks noChangeAspect="1" noChangeArrowheads="1"/>
              </p:cNvPicPr>
              <p:nvPr/>
            </p:nvPicPr>
            <p:blipFill>
              <a:blip r:embed="rId12"/>
              <a:srcRect/>
              <a:stretch>
                <a:fillRect/>
              </a:stretch>
            </p:blipFill>
            <p:spPr bwMode="auto">
              <a:xfrm>
                <a:off x="611127" y="964676"/>
                <a:ext cx="4555052" cy="1525489"/>
              </a:xfrm>
              <a:prstGeom prst="rect">
                <a:avLst/>
              </a:prstGeom>
              <a:noFill/>
            </p:spPr>
          </p:pic>
          <p:sp>
            <p:nvSpPr>
              <p:cNvPr id="93" name="Rectangle 92"/>
              <p:cNvSpPr/>
              <p:nvPr/>
            </p:nvSpPr>
            <p:spPr>
              <a:xfrm>
                <a:off x="786293" y="1200479"/>
                <a:ext cx="4456086" cy="830997"/>
              </a:xfrm>
              <a:prstGeom prst="rect">
                <a:avLst/>
              </a:prstGeom>
              <a:noFill/>
            </p:spPr>
            <p:txBody>
              <a:bodyPr wrap="square">
                <a:spAutoFit/>
              </a:bodyPr>
              <a:lstStyle/>
              <a:p>
                <a:pPr>
                  <a:defRPr/>
                </a:pPr>
                <a:r>
                  <a:rPr lang="en-US" sz="1600" dirty="0" smtClean="0">
                    <a:solidFill>
                      <a:schemeClr val="bg1"/>
                    </a:solidFill>
                    <a:latin typeface="Bookman Old Style" pitchFamily="18" charset="0"/>
                  </a:rPr>
                  <a:t>Similarly in the gold atom there is a positively charged part which turns the positively charged alpha rays.</a:t>
                </a:r>
                <a:endParaRPr lang="en-US" sz="1600" dirty="0">
                  <a:solidFill>
                    <a:schemeClr val="bg1"/>
                  </a:solidFill>
                  <a:latin typeface="Bookman Old Style" pitchFamily="18" charset="0"/>
                </a:endParaRPr>
              </a:p>
            </p:txBody>
          </p:sp>
        </p:grpSp>
        <p:pic>
          <p:nvPicPr>
            <p:cNvPr id="91" name="Picture 6" descr="http://2.bp.blogspot.com/-6Vplwi-Aklc/UmjmvxatnPI/AAAAAAAAAKM/9FQf5J_yIaw/s1600/Untitled.png"/>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000" t="2243" r="16387" b="2287"/>
            <a:stretch/>
          </p:blipFill>
          <p:spPr bwMode="auto">
            <a:xfrm>
              <a:off x="565133" y="3447101"/>
              <a:ext cx="916858" cy="1294620"/>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Rectangle 80"/>
          <p:cNvSpPr/>
          <p:nvPr/>
        </p:nvSpPr>
        <p:spPr>
          <a:xfrm>
            <a:off x="4315775" y="4381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spTree>
    <p:extLst>
      <p:ext uri="{BB962C8B-B14F-4D97-AF65-F5344CB8AC3E}">
        <p14:creationId xmlns:p14="http://schemas.microsoft.com/office/powerpoint/2010/main" val="395405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3"/>
          <p:cNvSpPr/>
          <p:nvPr/>
        </p:nvSpPr>
        <p:spPr>
          <a:xfrm>
            <a:off x="5103561" y="1399815"/>
            <a:ext cx="590434" cy="1062037"/>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41" h="622340">
                <a:moveTo>
                  <a:pt x="1241" y="215071"/>
                </a:moveTo>
                <a:lnTo>
                  <a:pt x="315073" y="0"/>
                </a:lnTo>
                <a:cubicBezTo>
                  <a:pt x="315796" y="125220"/>
                  <a:pt x="316518" y="250441"/>
                  <a:pt x="317241" y="375661"/>
                </a:cubicBezTo>
                <a:lnTo>
                  <a:pt x="1774" y="622340"/>
                </a:lnTo>
                <a:cubicBezTo>
                  <a:pt x="187" y="496952"/>
                  <a:pt x="-1010" y="347436"/>
                  <a:pt x="1241" y="215071"/>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4" name="Rectangle 3"/>
          <p:cNvSpPr/>
          <p:nvPr/>
        </p:nvSpPr>
        <p:spPr>
          <a:xfrm>
            <a:off x="6660260" y="2895638"/>
            <a:ext cx="1039020" cy="882650"/>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899" h="438150">
                <a:moveTo>
                  <a:pt x="7311" y="47625"/>
                </a:moveTo>
                <a:lnTo>
                  <a:pt x="516899" y="0"/>
                </a:lnTo>
                <a:lnTo>
                  <a:pt x="504993" y="371474"/>
                </a:lnTo>
                <a:lnTo>
                  <a:pt x="167" y="438150"/>
                </a:lnTo>
                <a:cubicBezTo>
                  <a:pt x="-1420" y="307181"/>
                  <a:pt x="8898" y="178594"/>
                  <a:pt x="7311" y="47625"/>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9" name="Rectangle 3"/>
          <p:cNvSpPr/>
          <p:nvPr/>
        </p:nvSpPr>
        <p:spPr>
          <a:xfrm>
            <a:off x="5755293" y="1246225"/>
            <a:ext cx="945449" cy="764382"/>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92" h="447918">
                <a:moveTo>
                  <a:pt x="4801" y="71347"/>
                </a:moveTo>
                <a:lnTo>
                  <a:pt x="507992" y="0"/>
                </a:lnTo>
                <a:lnTo>
                  <a:pt x="501203" y="357522"/>
                </a:lnTo>
                <a:lnTo>
                  <a:pt x="216" y="447918"/>
                </a:lnTo>
                <a:cubicBezTo>
                  <a:pt x="-1371" y="316949"/>
                  <a:pt x="6388" y="202316"/>
                  <a:pt x="4801" y="71347"/>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1" name="Rectangle 3"/>
          <p:cNvSpPr/>
          <p:nvPr/>
        </p:nvSpPr>
        <p:spPr>
          <a:xfrm>
            <a:off x="6768117" y="1258132"/>
            <a:ext cx="943069" cy="81200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13" h="506645">
                <a:moveTo>
                  <a:pt x="4801" y="0"/>
                </a:moveTo>
                <a:lnTo>
                  <a:pt x="506713" y="99161"/>
                </a:lnTo>
                <a:cubicBezTo>
                  <a:pt x="505729" y="162985"/>
                  <a:pt x="503466" y="442821"/>
                  <a:pt x="502482" y="506645"/>
                </a:cubicBezTo>
                <a:lnTo>
                  <a:pt x="216" y="376571"/>
                </a:lnTo>
                <a:cubicBezTo>
                  <a:pt x="-1371" y="245602"/>
                  <a:pt x="6388" y="130969"/>
                  <a:pt x="480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2" name="Rectangle 3"/>
          <p:cNvSpPr/>
          <p:nvPr/>
        </p:nvSpPr>
        <p:spPr>
          <a:xfrm>
            <a:off x="7751186" y="1459261"/>
            <a:ext cx="597384" cy="1055104"/>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34" name="Rectangle 3"/>
          <p:cNvSpPr/>
          <p:nvPr/>
        </p:nvSpPr>
        <p:spPr>
          <a:xfrm>
            <a:off x="7762684" y="2496384"/>
            <a:ext cx="571592" cy="11334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20653 h 597224"/>
              <a:gd name="connsiteX1" fmla="*/ 307118 w 501203"/>
              <a:gd name="connsiteY1" fmla="*/ 0 h 597224"/>
              <a:gd name="connsiteX2" fmla="*/ 501203 w 501203"/>
              <a:gd name="connsiteY2" fmla="*/ 506828 h 597224"/>
              <a:gd name="connsiteX3" fmla="*/ 216 w 501203"/>
              <a:gd name="connsiteY3" fmla="*/ 597224 h 597224"/>
              <a:gd name="connsiteX4" fmla="*/ 4801 w 501203"/>
              <a:gd name="connsiteY4" fmla="*/ 220653 h 597224"/>
              <a:gd name="connsiteX0" fmla="*/ 4801 w 308006"/>
              <a:gd name="connsiteY0" fmla="*/ 220653 h 597224"/>
              <a:gd name="connsiteX1" fmla="*/ 307118 w 308006"/>
              <a:gd name="connsiteY1" fmla="*/ 0 h 597224"/>
              <a:gd name="connsiteX2" fmla="*/ 308006 w 308006"/>
              <a:gd name="connsiteY2" fmla="*/ 417523 h 597224"/>
              <a:gd name="connsiteX3" fmla="*/ 216 w 308006"/>
              <a:gd name="connsiteY3" fmla="*/ 597224 h 597224"/>
              <a:gd name="connsiteX4" fmla="*/ 4801 w 308006"/>
              <a:gd name="connsiteY4" fmla="*/ 220653 h 597224"/>
              <a:gd name="connsiteX0" fmla="*/ 4801 w 308006"/>
              <a:gd name="connsiteY0" fmla="*/ 220653 h 664202"/>
              <a:gd name="connsiteX1" fmla="*/ 307118 w 308006"/>
              <a:gd name="connsiteY1" fmla="*/ 0 h 664202"/>
              <a:gd name="connsiteX2" fmla="*/ 308006 w 308006"/>
              <a:gd name="connsiteY2" fmla="*/ 417523 h 664202"/>
              <a:gd name="connsiteX3" fmla="*/ 216 w 308006"/>
              <a:gd name="connsiteY3" fmla="*/ 664202 h 664202"/>
              <a:gd name="connsiteX4" fmla="*/ 4801 w 308006"/>
              <a:gd name="connsiteY4" fmla="*/ 220653 h 664202"/>
              <a:gd name="connsiteX0" fmla="*/ 4801 w 307118"/>
              <a:gd name="connsiteY0" fmla="*/ 220653 h 664202"/>
              <a:gd name="connsiteX1" fmla="*/ 307118 w 307118"/>
              <a:gd name="connsiteY1" fmla="*/ 0 h 664202"/>
              <a:gd name="connsiteX2" fmla="*/ 306727 w 307118"/>
              <a:gd name="connsiteY2" fmla="*/ 407755 h 664202"/>
              <a:gd name="connsiteX3" fmla="*/ 216 w 307118"/>
              <a:gd name="connsiteY3" fmla="*/ 664202 h 664202"/>
              <a:gd name="connsiteX4" fmla="*/ 4801 w 307118"/>
              <a:gd name="connsiteY4" fmla="*/ 220653 h 664202"/>
              <a:gd name="connsiteX0" fmla="*/ 4801 w 307118"/>
              <a:gd name="connsiteY0" fmla="*/ 220653 h 664202"/>
              <a:gd name="connsiteX1" fmla="*/ 307118 w 307118"/>
              <a:gd name="connsiteY1" fmla="*/ 0 h 664202"/>
              <a:gd name="connsiteX2" fmla="*/ 302888 w 307118"/>
              <a:gd name="connsiteY2" fmla="*/ 410546 h 664202"/>
              <a:gd name="connsiteX3" fmla="*/ 216 w 307118"/>
              <a:gd name="connsiteY3" fmla="*/ 664202 h 664202"/>
              <a:gd name="connsiteX4" fmla="*/ 4801 w 307118"/>
              <a:gd name="connsiteY4" fmla="*/ 220653 h 664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118" h="664202">
                <a:moveTo>
                  <a:pt x="4801" y="220653"/>
                </a:moveTo>
                <a:lnTo>
                  <a:pt x="307118" y="0"/>
                </a:lnTo>
                <a:cubicBezTo>
                  <a:pt x="306988" y="135918"/>
                  <a:pt x="303018" y="274628"/>
                  <a:pt x="302888" y="410546"/>
                </a:cubicBezTo>
                <a:lnTo>
                  <a:pt x="216" y="664202"/>
                </a:lnTo>
                <a:cubicBezTo>
                  <a:pt x="-1371" y="533233"/>
                  <a:pt x="6388" y="351622"/>
                  <a:pt x="4801" y="22065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1" name="Rectangle 3"/>
          <p:cNvSpPr/>
          <p:nvPr/>
        </p:nvSpPr>
        <p:spPr>
          <a:xfrm rot="151151">
            <a:off x="8340092" y="1937032"/>
            <a:ext cx="63101" cy="116298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7992"/>
              <a:gd name="connsiteY0" fmla="*/ 71347 h 447918"/>
              <a:gd name="connsiteX1" fmla="*/ 507992 w 507992"/>
              <a:gd name="connsiteY1" fmla="*/ 0 h 447918"/>
              <a:gd name="connsiteX2" fmla="*/ 506321 w 507992"/>
              <a:gd name="connsiteY2" fmla="*/ 356127 h 447918"/>
              <a:gd name="connsiteX3" fmla="*/ 216 w 507992"/>
              <a:gd name="connsiteY3" fmla="*/ 447918 h 447918"/>
              <a:gd name="connsiteX4" fmla="*/ 4801 w 507992"/>
              <a:gd name="connsiteY4" fmla="*/ 71347 h 447918"/>
              <a:gd name="connsiteX0" fmla="*/ 4801 w 507992"/>
              <a:gd name="connsiteY0" fmla="*/ 71347 h 551481"/>
              <a:gd name="connsiteX1" fmla="*/ 507992 w 507992"/>
              <a:gd name="connsiteY1" fmla="*/ 0 h 551481"/>
              <a:gd name="connsiteX2" fmla="*/ 355346 w 507992"/>
              <a:gd name="connsiteY2" fmla="*/ 551481 h 551481"/>
              <a:gd name="connsiteX3" fmla="*/ 216 w 507992"/>
              <a:gd name="connsiteY3" fmla="*/ 447918 h 551481"/>
              <a:gd name="connsiteX4" fmla="*/ 4801 w 507992"/>
              <a:gd name="connsiteY4" fmla="*/ 71347 h 551481"/>
              <a:gd name="connsiteX0" fmla="*/ 4801 w 507992"/>
              <a:gd name="connsiteY0" fmla="*/ 71347 h 691019"/>
              <a:gd name="connsiteX1" fmla="*/ 507992 w 507992"/>
              <a:gd name="connsiteY1" fmla="*/ 0 h 691019"/>
              <a:gd name="connsiteX2" fmla="*/ 302888 w 507992"/>
              <a:gd name="connsiteY2" fmla="*/ 691019 h 691019"/>
              <a:gd name="connsiteX3" fmla="*/ 216 w 507992"/>
              <a:gd name="connsiteY3" fmla="*/ 447918 h 691019"/>
              <a:gd name="connsiteX4" fmla="*/ 4801 w 507992"/>
              <a:gd name="connsiteY4" fmla="*/ 71347 h 691019"/>
              <a:gd name="connsiteX0" fmla="*/ 4801 w 317354"/>
              <a:gd name="connsiteY0" fmla="*/ 0 h 619672"/>
              <a:gd name="connsiteX1" fmla="*/ 317354 w 317354"/>
              <a:gd name="connsiteY1" fmla="*/ 231451 h 619672"/>
              <a:gd name="connsiteX2" fmla="*/ 302888 w 317354"/>
              <a:gd name="connsiteY2" fmla="*/ 619672 h 619672"/>
              <a:gd name="connsiteX3" fmla="*/ 216 w 317354"/>
              <a:gd name="connsiteY3" fmla="*/ 376571 h 619672"/>
              <a:gd name="connsiteX4" fmla="*/ 4801 w 317354"/>
              <a:gd name="connsiteY4" fmla="*/ 0 h 619672"/>
              <a:gd name="connsiteX0" fmla="*/ 8572 w 321125"/>
              <a:gd name="connsiteY0" fmla="*/ 0 h 619672"/>
              <a:gd name="connsiteX1" fmla="*/ 321125 w 321125"/>
              <a:gd name="connsiteY1" fmla="*/ 231451 h 619672"/>
              <a:gd name="connsiteX2" fmla="*/ 306659 w 321125"/>
              <a:gd name="connsiteY2" fmla="*/ 619672 h 619672"/>
              <a:gd name="connsiteX3" fmla="*/ 149 w 321125"/>
              <a:gd name="connsiteY3" fmla="*/ 368198 h 619672"/>
              <a:gd name="connsiteX4" fmla="*/ 8572 w 321125"/>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8423 w 320976"/>
              <a:gd name="connsiteY0" fmla="*/ 0 h 619672"/>
              <a:gd name="connsiteX1" fmla="*/ 320976 w 320976"/>
              <a:gd name="connsiteY1" fmla="*/ 231451 h 619672"/>
              <a:gd name="connsiteX2" fmla="*/ 306510 w 320976"/>
              <a:gd name="connsiteY2" fmla="*/ 619672 h 619672"/>
              <a:gd name="connsiteX3" fmla="*/ 0 w 320976"/>
              <a:gd name="connsiteY3" fmla="*/ 368198 h 619672"/>
              <a:gd name="connsiteX4" fmla="*/ 8423 w 320976"/>
              <a:gd name="connsiteY4" fmla="*/ 0 h 619672"/>
              <a:gd name="connsiteX0" fmla="*/ 13541 w 320976"/>
              <a:gd name="connsiteY0" fmla="*/ 0 h 618277"/>
              <a:gd name="connsiteX1" fmla="*/ 320976 w 320976"/>
              <a:gd name="connsiteY1" fmla="*/ 230056 h 618277"/>
              <a:gd name="connsiteX2" fmla="*/ 306510 w 320976"/>
              <a:gd name="connsiteY2" fmla="*/ 618277 h 618277"/>
              <a:gd name="connsiteX3" fmla="*/ 0 w 320976"/>
              <a:gd name="connsiteY3" fmla="*/ 366803 h 618277"/>
              <a:gd name="connsiteX4" fmla="*/ 13541 w 320976"/>
              <a:gd name="connsiteY4" fmla="*/ 0 h 618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76" h="618277">
                <a:moveTo>
                  <a:pt x="13541" y="0"/>
                </a:moveTo>
                <a:lnTo>
                  <a:pt x="320976" y="230056"/>
                </a:lnTo>
                <a:lnTo>
                  <a:pt x="306510" y="618277"/>
                </a:lnTo>
                <a:lnTo>
                  <a:pt x="0" y="366803"/>
                </a:lnTo>
                <a:cubicBezTo>
                  <a:pt x="3531" y="235834"/>
                  <a:pt x="11290" y="132364"/>
                  <a:pt x="13541" y="0"/>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54" name="Rectangle 3"/>
          <p:cNvSpPr/>
          <p:nvPr/>
        </p:nvSpPr>
        <p:spPr>
          <a:xfrm>
            <a:off x="5046456" y="1843919"/>
            <a:ext cx="78537" cy="1071313"/>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1203"/>
              <a:gd name="connsiteY0" fmla="*/ 215071 h 591642"/>
              <a:gd name="connsiteX1" fmla="*/ 318633 w 501203"/>
              <a:gd name="connsiteY1" fmla="*/ 0 h 591642"/>
              <a:gd name="connsiteX2" fmla="*/ 501203 w 501203"/>
              <a:gd name="connsiteY2" fmla="*/ 501246 h 591642"/>
              <a:gd name="connsiteX3" fmla="*/ 216 w 501203"/>
              <a:gd name="connsiteY3" fmla="*/ 591642 h 591642"/>
              <a:gd name="connsiteX4" fmla="*/ 4801 w 501203"/>
              <a:gd name="connsiteY4" fmla="*/ 215071 h 591642"/>
              <a:gd name="connsiteX0" fmla="*/ 4801 w 320801"/>
              <a:gd name="connsiteY0" fmla="*/ 215071 h 591642"/>
              <a:gd name="connsiteX1" fmla="*/ 318633 w 320801"/>
              <a:gd name="connsiteY1" fmla="*/ 0 h 591642"/>
              <a:gd name="connsiteX2" fmla="*/ 320801 w 320801"/>
              <a:gd name="connsiteY2" fmla="*/ 375661 h 591642"/>
              <a:gd name="connsiteX3" fmla="*/ 216 w 320801"/>
              <a:gd name="connsiteY3" fmla="*/ 591642 h 591642"/>
              <a:gd name="connsiteX4" fmla="*/ 4801 w 320801"/>
              <a:gd name="connsiteY4" fmla="*/ 215071 h 591642"/>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0 w 316000"/>
              <a:gd name="connsiteY0" fmla="*/ 215071 h 601409"/>
              <a:gd name="connsiteX1" fmla="*/ 313832 w 316000"/>
              <a:gd name="connsiteY1" fmla="*/ 0 h 601409"/>
              <a:gd name="connsiteX2" fmla="*/ 316000 w 316000"/>
              <a:gd name="connsiteY2" fmla="*/ 375661 h 601409"/>
              <a:gd name="connsiteX3" fmla="*/ 19725 w 316000"/>
              <a:gd name="connsiteY3" fmla="*/ 601409 h 601409"/>
              <a:gd name="connsiteX4" fmla="*/ 0 w 316000"/>
              <a:gd name="connsiteY4" fmla="*/ 215071 h 601409"/>
              <a:gd name="connsiteX0" fmla="*/ 2242 w 318242"/>
              <a:gd name="connsiteY0" fmla="*/ 215071 h 622340"/>
              <a:gd name="connsiteX1" fmla="*/ 316074 w 318242"/>
              <a:gd name="connsiteY1" fmla="*/ 0 h 622340"/>
              <a:gd name="connsiteX2" fmla="*/ 318242 w 318242"/>
              <a:gd name="connsiteY2" fmla="*/ 375661 h 622340"/>
              <a:gd name="connsiteX3" fmla="*/ 2775 w 318242"/>
              <a:gd name="connsiteY3" fmla="*/ 622340 h 622340"/>
              <a:gd name="connsiteX4" fmla="*/ 2242 w 318242"/>
              <a:gd name="connsiteY4" fmla="*/ 215071 h 622340"/>
              <a:gd name="connsiteX0" fmla="*/ 0 w 316000"/>
              <a:gd name="connsiteY0" fmla="*/ 215071 h 622340"/>
              <a:gd name="connsiteX1" fmla="*/ 313832 w 316000"/>
              <a:gd name="connsiteY1" fmla="*/ 0 h 622340"/>
              <a:gd name="connsiteX2" fmla="*/ 316000 w 316000"/>
              <a:gd name="connsiteY2" fmla="*/ 375661 h 622340"/>
              <a:gd name="connsiteX3" fmla="*/ 533 w 316000"/>
              <a:gd name="connsiteY3" fmla="*/ 622340 h 622340"/>
              <a:gd name="connsiteX4" fmla="*/ 0 w 316000"/>
              <a:gd name="connsiteY4" fmla="*/ 215071 h 622340"/>
              <a:gd name="connsiteX0" fmla="*/ 498 w 316498"/>
              <a:gd name="connsiteY0" fmla="*/ 215071 h 622340"/>
              <a:gd name="connsiteX1" fmla="*/ 314330 w 316498"/>
              <a:gd name="connsiteY1" fmla="*/ 0 h 622340"/>
              <a:gd name="connsiteX2" fmla="*/ 316498 w 316498"/>
              <a:gd name="connsiteY2" fmla="*/ 375661 h 622340"/>
              <a:gd name="connsiteX3" fmla="*/ 1031 w 316498"/>
              <a:gd name="connsiteY3" fmla="*/ 622340 h 622340"/>
              <a:gd name="connsiteX4" fmla="*/ 498 w 316498"/>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17241"/>
              <a:gd name="connsiteY0" fmla="*/ 215071 h 622340"/>
              <a:gd name="connsiteX1" fmla="*/ 315073 w 317241"/>
              <a:gd name="connsiteY1" fmla="*/ 0 h 622340"/>
              <a:gd name="connsiteX2" fmla="*/ 317241 w 317241"/>
              <a:gd name="connsiteY2" fmla="*/ 375661 h 622340"/>
              <a:gd name="connsiteX3" fmla="*/ 1774 w 317241"/>
              <a:gd name="connsiteY3" fmla="*/ 622340 h 622340"/>
              <a:gd name="connsiteX4" fmla="*/ 1241 w 317241"/>
              <a:gd name="connsiteY4" fmla="*/ 215071 h 622340"/>
              <a:gd name="connsiteX0" fmla="*/ 1241 w 330035"/>
              <a:gd name="connsiteY0" fmla="*/ 215071 h 622340"/>
              <a:gd name="connsiteX1" fmla="*/ 315073 w 330035"/>
              <a:gd name="connsiteY1" fmla="*/ 0 h 622340"/>
              <a:gd name="connsiteX2" fmla="*/ 330035 w 330035"/>
              <a:gd name="connsiteY2" fmla="*/ 286357 h 622340"/>
              <a:gd name="connsiteX3" fmla="*/ 1774 w 330035"/>
              <a:gd name="connsiteY3" fmla="*/ 622340 h 622340"/>
              <a:gd name="connsiteX4" fmla="*/ 1241 w 330035"/>
              <a:gd name="connsiteY4" fmla="*/ 215071 h 622340"/>
              <a:gd name="connsiteX0" fmla="*/ 12 w 328806"/>
              <a:gd name="connsiteY0" fmla="*/ 215071 h 619549"/>
              <a:gd name="connsiteX1" fmla="*/ 313844 w 328806"/>
              <a:gd name="connsiteY1" fmla="*/ 0 h 619549"/>
              <a:gd name="connsiteX2" fmla="*/ 328806 w 328806"/>
              <a:gd name="connsiteY2" fmla="*/ 286357 h 619549"/>
              <a:gd name="connsiteX3" fmla="*/ 320407 w 328806"/>
              <a:gd name="connsiteY3" fmla="*/ 619549 h 619549"/>
              <a:gd name="connsiteX4" fmla="*/ 12 w 328806"/>
              <a:gd name="connsiteY4" fmla="*/ 215071 h 619549"/>
              <a:gd name="connsiteX0" fmla="*/ 106 w 42304"/>
              <a:gd name="connsiteY0" fmla="*/ 365772 h 619549"/>
              <a:gd name="connsiteX1" fmla="*/ 27342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65772 h 619549"/>
              <a:gd name="connsiteX1" fmla="*/ 18386 w 42304"/>
              <a:gd name="connsiteY1" fmla="*/ 0 h 619549"/>
              <a:gd name="connsiteX2" fmla="*/ 42304 w 42304"/>
              <a:gd name="connsiteY2" fmla="*/ 286357 h 619549"/>
              <a:gd name="connsiteX3" fmla="*/ 33905 w 42304"/>
              <a:gd name="connsiteY3" fmla="*/ 619549 h 619549"/>
              <a:gd name="connsiteX4" fmla="*/ 106 w 42304"/>
              <a:gd name="connsiteY4" fmla="*/ 365772 h 619549"/>
              <a:gd name="connsiteX0" fmla="*/ 106 w 42304"/>
              <a:gd name="connsiteY0" fmla="*/ 373833 h 627610"/>
              <a:gd name="connsiteX1" fmla="*/ 18386 w 42304"/>
              <a:gd name="connsiteY1" fmla="*/ 8061 h 627610"/>
              <a:gd name="connsiteX2" fmla="*/ 30446 w 42304"/>
              <a:gd name="connsiteY2" fmla="*/ 136582 h 627610"/>
              <a:gd name="connsiteX3" fmla="*/ 42304 w 42304"/>
              <a:gd name="connsiteY3" fmla="*/ 294418 h 627610"/>
              <a:gd name="connsiteX4" fmla="*/ 33905 w 42304"/>
              <a:gd name="connsiteY4" fmla="*/ 627610 h 627610"/>
              <a:gd name="connsiteX5" fmla="*/ 106 w 42304"/>
              <a:gd name="connsiteY5" fmla="*/ 373833 h 627610"/>
              <a:gd name="connsiteX0" fmla="*/ 106 w 42304"/>
              <a:gd name="connsiteY0" fmla="*/ 373907 h 627684"/>
              <a:gd name="connsiteX1" fmla="*/ 18386 w 42304"/>
              <a:gd name="connsiteY1" fmla="*/ 8135 h 627684"/>
              <a:gd name="connsiteX2" fmla="*/ 34285 w 42304"/>
              <a:gd name="connsiteY2" fmla="*/ 135261 h 627684"/>
              <a:gd name="connsiteX3" fmla="*/ 42304 w 42304"/>
              <a:gd name="connsiteY3" fmla="*/ 294492 h 627684"/>
              <a:gd name="connsiteX4" fmla="*/ 33905 w 42304"/>
              <a:gd name="connsiteY4" fmla="*/ 627684 h 627684"/>
              <a:gd name="connsiteX5" fmla="*/ 106 w 42304"/>
              <a:gd name="connsiteY5" fmla="*/ 373907 h 627684"/>
              <a:gd name="connsiteX0" fmla="*/ 106 w 42304"/>
              <a:gd name="connsiteY0" fmla="*/ 371269 h 625046"/>
              <a:gd name="connsiteX1" fmla="*/ 10710 w 42304"/>
              <a:gd name="connsiteY1" fmla="*/ 8288 h 625046"/>
              <a:gd name="connsiteX2" fmla="*/ 34285 w 42304"/>
              <a:gd name="connsiteY2" fmla="*/ 132623 h 625046"/>
              <a:gd name="connsiteX3" fmla="*/ 42304 w 42304"/>
              <a:gd name="connsiteY3" fmla="*/ 291854 h 625046"/>
              <a:gd name="connsiteX4" fmla="*/ 33905 w 42304"/>
              <a:gd name="connsiteY4" fmla="*/ 625046 h 625046"/>
              <a:gd name="connsiteX5" fmla="*/ 106 w 42304"/>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33799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291854 h 625046"/>
              <a:gd name="connsiteX4" fmla="*/ 27402 w 42198"/>
              <a:gd name="connsiteY4" fmla="*/ 625046 h 625046"/>
              <a:gd name="connsiteX5" fmla="*/ 0 w 42198"/>
              <a:gd name="connsiteY5" fmla="*/ 371269 h 625046"/>
              <a:gd name="connsiteX0" fmla="*/ 0 w 42198"/>
              <a:gd name="connsiteY0" fmla="*/ 371269 h 625046"/>
              <a:gd name="connsiteX1" fmla="*/ 10604 w 42198"/>
              <a:gd name="connsiteY1" fmla="*/ 8288 h 625046"/>
              <a:gd name="connsiteX2" fmla="*/ 34179 w 42198"/>
              <a:gd name="connsiteY2" fmla="*/ 132623 h 625046"/>
              <a:gd name="connsiteX3" fmla="*/ 42198 w 42198"/>
              <a:gd name="connsiteY3" fmla="*/ 354646 h 625046"/>
              <a:gd name="connsiteX4" fmla="*/ 27402 w 42198"/>
              <a:gd name="connsiteY4" fmla="*/ 625046 h 625046"/>
              <a:gd name="connsiteX5" fmla="*/ 0 w 42198"/>
              <a:gd name="connsiteY5" fmla="*/ 371269 h 625046"/>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0 w 42198"/>
              <a:gd name="connsiteY0" fmla="*/ 371192 h 624969"/>
              <a:gd name="connsiteX1" fmla="*/ 10604 w 42198"/>
              <a:gd name="connsiteY1" fmla="*/ 8211 h 624969"/>
              <a:gd name="connsiteX2" fmla="*/ 27782 w 42198"/>
              <a:gd name="connsiteY2" fmla="*/ 133941 h 624969"/>
              <a:gd name="connsiteX3" fmla="*/ 42198 w 42198"/>
              <a:gd name="connsiteY3" fmla="*/ 354569 h 624969"/>
              <a:gd name="connsiteX4" fmla="*/ 27402 w 42198"/>
              <a:gd name="connsiteY4" fmla="*/ 624969 h 624969"/>
              <a:gd name="connsiteX5" fmla="*/ 0 w 42198"/>
              <a:gd name="connsiteY5" fmla="*/ 371192 h 624969"/>
              <a:gd name="connsiteX0" fmla="*/ 2191 w 44389"/>
              <a:gd name="connsiteY0" fmla="*/ 367240 h 621017"/>
              <a:gd name="connsiteX1" fmla="*/ 0 w 44389"/>
              <a:gd name="connsiteY1" fmla="*/ 8445 h 621017"/>
              <a:gd name="connsiteX2" fmla="*/ 29973 w 44389"/>
              <a:gd name="connsiteY2" fmla="*/ 129989 h 621017"/>
              <a:gd name="connsiteX3" fmla="*/ 44389 w 44389"/>
              <a:gd name="connsiteY3" fmla="*/ 350617 h 621017"/>
              <a:gd name="connsiteX4" fmla="*/ 29593 w 44389"/>
              <a:gd name="connsiteY4" fmla="*/ 621017 h 621017"/>
              <a:gd name="connsiteX5" fmla="*/ 2191 w 44389"/>
              <a:gd name="connsiteY5" fmla="*/ 367240 h 621017"/>
              <a:gd name="connsiteX0" fmla="*/ 0 w 42198"/>
              <a:gd name="connsiteY0" fmla="*/ 237251 h 491028"/>
              <a:gd name="connsiteX1" fmla="*/ 27782 w 42198"/>
              <a:gd name="connsiteY1" fmla="*/ 0 h 491028"/>
              <a:gd name="connsiteX2" fmla="*/ 42198 w 42198"/>
              <a:gd name="connsiteY2" fmla="*/ 220628 h 491028"/>
              <a:gd name="connsiteX3" fmla="*/ 27402 w 42198"/>
              <a:gd name="connsiteY3" fmla="*/ 491028 h 491028"/>
              <a:gd name="connsiteX4" fmla="*/ 0 w 42198"/>
              <a:gd name="connsiteY4" fmla="*/ 237251 h 491028"/>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 name="connsiteX0" fmla="*/ 0 w 42198"/>
              <a:gd name="connsiteY0" fmla="*/ 373999 h 627776"/>
              <a:gd name="connsiteX1" fmla="*/ 13708 w 42198"/>
              <a:gd name="connsiteY1" fmla="*/ 0 h 627776"/>
              <a:gd name="connsiteX2" fmla="*/ 42198 w 42198"/>
              <a:gd name="connsiteY2" fmla="*/ 357376 h 627776"/>
              <a:gd name="connsiteX3" fmla="*/ 27402 w 42198"/>
              <a:gd name="connsiteY3" fmla="*/ 627776 h 627776"/>
              <a:gd name="connsiteX4" fmla="*/ 0 w 42198"/>
              <a:gd name="connsiteY4" fmla="*/ 373999 h 62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98" h="627776">
                <a:moveTo>
                  <a:pt x="0" y="373999"/>
                </a:moveTo>
                <a:cubicBezTo>
                  <a:pt x="63" y="292161"/>
                  <a:pt x="9233" y="86494"/>
                  <a:pt x="13708" y="0"/>
                </a:cubicBezTo>
                <a:cubicBezTo>
                  <a:pt x="20252" y="84006"/>
                  <a:pt x="36716" y="274840"/>
                  <a:pt x="42198" y="357376"/>
                </a:cubicBezTo>
                <a:lnTo>
                  <a:pt x="27402" y="627776"/>
                </a:lnTo>
                <a:cubicBezTo>
                  <a:pt x="6623" y="510760"/>
                  <a:pt x="9265" y="520318"/>
                  <a:pt x="0" y="373999"/>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V="1">
            <a:off x="6759841" y="1802165"/>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7796142" y="1766605"/>
            <a:ext cx="109676" cy="109676"/>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7" name="Straight Connector 66"/>
          <p:cNvCxnSpPr/>
          <p:nvPr/>
        </p:nvCxnSpPr>
        <p:spPr>
          <a:xfrm flipV="1">
            <a:off x="6751700" y="1968235"/>
            <a:ext cx="1154118" cy="3336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791229" y="2070138"/>
            <a:ext cx="1371600" cy="227336"/>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52" name="Rectangle 3"/>
          <p:cNvSpPr/>
          <p:nvPr/>
        </p:nvSpPr>
        <p:spPr>
          <a:xfrm rot="699740">
            <a:off x="6434310" y="1952014"/>
            <a:ext cx="612963" cy="71497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blipFill>
            <a:blip r:embed="rId3"/>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5605723" y="2301912"/>
            <a:ext cx="1145977" cy="473077"/>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398778" y="1911871"/>
            <a:ext cx="1327255" cy="396395"/>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6300692" y="2290198"/>
            <a:ext cx="431528" cy="708628"/>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28" name="Rectangle 3"/>
          <p:cNvSpPr/>
          <p:nvPr/>
        </p:nvSpPr>
        <p:spPr>
          <a:xfrm flipH="1">
            <a:off x="5648229" y="2774988"/>
            <a:ext cx="947738" cy="983456"/>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0 w 509588"/>
              <a:gd name="connsiteY0" fmla="*/ 47625 h 469107"/>
              <a:gd name="connsiteX1" fmla="*/ 509588 w 509588"/>
              <a:gd name="connsiteY1" fmla="*/ 0 h 469107"/>
              <a:gd name="connsiteX2" fmla="*/ 497682 w 509588"/>
              <a:gd name="connsiteY2" fmla="*/ 371474 h 469107"/>
              <a:gd name="connsiteX3" fmla="*/ 47624 w 509588"/>
              <a:gd name="connsiteY3" fmla="*/ 469107 h 469107"/>
              <a:gd name="connsiteX4" fmla="*/ 0 w 509588"/>
              <a:gd name="connsiteY4" fmla="*/ 47625 h 469107"/>
              <a:gd name="connsiteX0" fmla="*/ 0 w 476250"/>
              <a:gd name="connsiteY0" fmla="*/ 88106 h 469107"/>
              <a:gd name="connsiteX1" fmla="*/ 476250 w 476250"/>
              <a:gd name="connsiteY1" fmla="*/ 0 h 469107"/>
              <a:gd name="connsiteX2" fmla="*/ 464344 w 476250"/>
              <a:gd name="connsiteY2" fmla="*/ 371474 h 469107"/>
              <a:gd name="connsiteX3" fmla="*/ 14286 w 476250"/>
              <a:gd name="connsiteY3" fmla="*/ 469107 h 469107"/>
              <a:gd name="connsiteX4" fmla="*/ 0 w 476250"/>
              <a:gd name="connsiteY4" fmla="*/ 88106 h 469107"/>
              <a:gd name="connsiteX0" fmla="*/ 0 w 464344"/>
              <a:gd name="connsiteY0" fmla="*/ 102393 h 483394"/>
              <a:gd name="connsiteX1" fmla="*/ 447675 w 464344"/>
              <a:gd name="connsiteY1" fmla="*/ 0 h 483394"/>
              <a:gd name="connsiteX2" fmla="*/ 464344 w 464344"/>
              <a:gd name="connsiteY2" fmla="*/ 385761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78618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69093 h 483394"/>
              <a:gd name="connsiteX3" fmla="*/ 14286 w 464344"/>
              <a:gd name="connsiteY3" fmla="*/ 483394 h 483394"/>
              <a:gd name="connsiteX4" fmla="*/ 0 w 464344"/>
              <a:gd name="connsiteY4" fmla="*/ 102393 h 483394"/>
              <a:gd name="connsiteX0" fmla="*/ 0 w 464344"/>
              <a:gd name="connsiteY0" fmla="*/ 102393 h 483394"/>
              <a:gd name="connsiteX1" fmla="*/ 447675 w 464344"/>
              <a:gd name="connsiteY1" fmla="*/ 0 h 483394"/>
              <a:gd name="connsiteX2" fmla="*/ 464344 w 464344"/>
              <a:gd name="connsiteY2" fmla="*/ 357187 h 483394"/>
              <a:gd name="connsiteX3" fmla="*/ 14286 w 464344"/>
              <a:gd name="connsiteY3" fmla="*/ 483394 h 483394"/>
              <a:gd name="connsiteX4" fmla="*/ 0 w 464344"/>
              <a:gd name="connsiteY4" fmla="*/ 102393 h 483394"/>
              <a:gd name="connsiteX0" fmla="*/ 0 w 461963"/>
              <a:gd name="connsiteY0" fmla="*/ 102393 h 483394"/>
              <a:gd name="connsiteX1" fmla="*/ 447675 w 461963"/>
              <a:gd name="connsiteY1" fmla="*/ 0 h 483394"/>
              <a:gd name="connsiteX2" fmla="*/ 461963 w 461963"/>
              <a:gd name="connsiteY2" fmla="*/ 364331 h 483394"/>
              <a:gd name="connsiteX3" fmla="*/ 14286 w 461963"/>
              <a:gd name="connsiteY3" fmla="*/ 483394 h 483394"/>
              <a:gd name="connsiteX4" fmla="*/ 0 w 461963"/>
              <a:gd name="connsiteY4" fmla="*/ 102393 h 483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963" h="483394">
                <a:moveTo>
                  <a:pt x="0" y="102393"/>
                </a:moveTo>
                <a:lnTo>
                  <a:pt x="447675" y="0"/>
                </a:lnTo>
                <a:lnTo>
                  <a:pt x="461963" y="364331"/>
                </a:lnTo>
                <a:lnTo>
                  <a:pt x="14286" y="483394"/>
                </a:lnTo>
                <a:cubicBezTo>
                  <a:pt x="12699" y="352425"/>
                  <a:pt x="1587" y="233362"/>
                  <a:pt x="0" y="102393"/>
                </a:cubicBezTo>
                <a:close/>
              </a:path>
            </a:pathLst>
          </a:custGeom>
          <a:ln>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84" name="Oval 83"/>
          <p:cNvSpPr/>
          <p:nvPr/>
        </p:nvSpPr>
        <p:spPr>
          <a:xfrm>
            <a:off x="5386513" y="1874833"/>
            <a:ext cx="109728" cy="109728"/>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Rectangle 3"/>
          <p:cNvSpPr/>
          <p:nvPr/>
        </p:nvSpPr>
        <p:spPr>
          <a:xfrm rot="704933">
            <a:off x="4983675" y="2521862"/>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97360" y="2843319"/>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p:cNvCxnSpPr/>
          <p:nvPr/>
        </p:nvCxnSpPr>
        <p:spPr>
          <a:xfrm flipV="1">
            <a:off x="4883851" y="2873678"/>
            <a:ext cx="497325" cy="229922"/>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sp>
        <p:nvSpPr>
          <p:cNvPr id="92" name="Rectangle 3"/>
          <p:cNvSpPr/>
          <p:nvPr/>
        </p:nvSpPr>
        <p:spPr>
          <a:xfrm rot="704933">
            <a:off x="4463805" y="2667599"/>
            <a:ext cx="721881" cy="906955"/>
          </a:xfrm>
          <a:custGeom>
            <a:avLst/>
            <a:gdLst>
              <a:gd name="connsiteX0" fmla="*/ 0 w 533400"/>
              <a:gd name="connsiteY0" fmla="*/ 0 h 457200"/>
              <a:gd name="connsiteX1" fmla="*/ 533400 w 533400"/>
              <a:gd name="connsiteY1" fmla="*/ 0 h 457200"/>
              <a:gd name="connsiteX2" fmla="*/ 533400 w 533400"/>
              <a:gd name="connsiteY2" fmla="*/ 457200 h 457200"/>
              <a:gd name="connsiteX3" fmla="*/ 0 w 533400"/>
              <a:gd name="connsiteY3" fmla="*/ 457200 h 457200"/>
              <a:gd name="connsiteX4" fmla="*/ 0 w 533400"/>
              <a:gd name="connsiteY4" fmla="*/ 0 h 457200"/>
              <a:gd name="connsiteX0" fmla="*/ 0 w 533400"/>
              <a:gd name="connsiteY0" fmla="*/ 45244 h 502444"/>
              <a:gd name="connsiteX1" fmla="*/ 521494 w 533400"/>
              <a:gd name="connsiteY1" fmla="*/ 0 h 502444"/>
              <a:gd name="connsiteX2" fmla="*/ 533400 w 533400"/>
              <a:gd name="connsiteY2" fmla="*/ 502444 h 502444"/>
              <a:gd name="connsiteX3" fmla="*/ 0 w 533400"/>
              <a:gd name="connsiteY3" fmla="*/ 502444 h 502444"/>
              <a:gd name="connsiteX4" fmla="*/ 0 w 533400"/>
              <a:gd name="connsiteY4" fmla="*/ 45244 h 502444"/>
              <a:gd name="connsiteX0" fmla="*/ 0 w 521494"/>
              <a:gd name="connsiteY0" fmla="*/ 45244 h 502444"/>
              <a:gd name="connsiteX1" fmla="*/ 521494 w 521494"/>
              <a:gd name="connsiteY1" fmla="*/ 0 h 502444"/>
              <a:gd name="connsiteX2" fmla="*/ 511969 w 521494"/>
              <a:gd name="connsiteY2" fmla="*/ 350044 h 502444"/>
              <a:gd name="connsiteX3" fmla="*/ 0 w 521494"/>
              <a:gd name="connsiteY3" fmla="*/ 502444 h 502444"/>
              <a:gd name="connsiteX4" fmla="*/ 0 w 521494"/>
              <a:gd name="connsiteY4" fmla="*/ 45244 h 502444"/>
              <a:gd name="connsiteX0" fmla="*/ 0 w 521494"/>
              <a:gd name="connsiteY0" fmla="*/ 45244 h 419100"/>
              <a:gd name="connsiteX1" fmla="*/ 521494 w 521494"/>
              <a:gd name="connsiteY1" fmla="*/ 0 h 419100"/>
              <a:gd name="connsiteX2" fmla="*/ 511969 w 521494"/>
              <a:gd name="connsiteY2" fmla="*/ 350044 h 419100"/>
              <a:gd name="connsiteX3" fmla="*/ 16669 w 521494"/>
              <a:gd name="connsiteY3" fmla="*/ 419100 h 419100"/>
              <a:gd name="connsiteX4" fmla="*/ 0 w 521494"/>
              <a:gd name="connsiteY4" fmla="*/ 45244 h 419100"/>
              <a:gd name="connsiteX0" fmla="*/ 0 w 521494"/>
              <a:gd name="connsiteY0" fmla="*/ 45244 h 426244"/>
              <a:gd name="connsiteX1" fmla="*/ 521494 w 521494"/>
              <a:gd name="connsiteY1" fmla="*/ 0 h 426244"/>
              <a:gd name="connsiteX2" fmla="*/ 511969 w 521494"/>
              <a:gd name="connsiteY2" fmla="*/ 350044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16669 w 521494"/>
              <a:gd name="connsiteY4" fmla="*/ 419100 h 426244"/>
              <a:gd name="connsiteX5" fmla="*/ 0 w 521494"/>
              <a:gd name="connsiteY5" fmla="*/ 45244 h 426244"/>
              <a:gd name="connsiteX0" fmla="*/ 0 w 521494"/>
              <a:gd name="connsiteY0" fmla="*/ 45244 h 426244"/>
              <a:gd name="connsiteX1" fmla="*/ 521494 w 521494"/>
              <a:gd name="connsiteY1" fmla="*/ 0 h 426244"/>
              <a:gd name="connsiteX2" fmla="*/ 509588 w 521494"/>
              <a:gd name="connsiteY2" fmla="*/ 364331 h 426244"/>
              <a:gd name="connsiteX3" fmla="*/ 21431 w 521494"/>
              <a:gd name="connsiteY3" fmla="*/ 426244 h 426244"/>
              <a:gd name="connsiteX4" fmla="*/ 0 w 521494"/>
              <a:gd name="connsiteY4" fmla="*/ 45244 h 426244"/>
              <a:gd name="connsiteX0" fmla="*/ 0 w 521494"/>
              <a:gd name="connsiteY0" fmla="*/ 45244 h 438150"/>
              <a:gd name="connsiteX1" fmla="*/ 521494 w 521494"/>
              <a:gd name="connsiteY1" fmla="*/ 0 h 438150"/>
              <a:gd name="connsiteX2" fmla="*/ 509588 w 521494"/>
              <a:gd name="connsiteY2" fmla="*/ 364331 h 438150"/>
              <a:gd name="connsiteX3" fmla="*/ 4762 w 521494"/>
              <a:gd name="connsiteY3" fmla="*/ 438150 h 438150"/>
              <a:gd name="connsiteX4" fmla="*/ 0 w 521494"/>
              <a:gd name="connsiteY4" fmla="*/ 45244 h 438150"/>
              <a:gd name="connsiteX0" fmla="*/ 7311 w 516899"/>
              <a:gd name="connsiteY0" fmla="*/ 47625 h 438150"/>
              <a:gd name="connsiteX1" fmla="*/ 516899 w 516899"/>
              <a:gd name="connsiteY1" fmla="*/ 0 h 438150"/>
              <a:gd name="connsiteX2" fmla="*/ 504993 w 516899"/>
              <a:gd name="connsiteY2" fmla="*/ 364331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4993 w 516899"/>
              <a:gd name="connsiteY2" fmla="*/ 371474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3 w 516899"/>
              <a:gd name="connsiteY2" fmla="*/ 344962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8831 w 516899"/>
              <a:gd name="connsiteY2" fmla="*/ 337986 h 438150"/>
              <a:gd name="connsiteX3" fmla="*/ 167 w 516899"/>
              <a:gd name="connsiteY3" fmla="*/ 438150 h 438150"/>
              <a:gd name="connsiteX4" fmla="*/ 7311 w 516899"/>
              <a:gd name="connsiteY4" fmla="*/ 47625 h 438150"/>
              <a:gd name="connsiteX0" fmla="*/ 7311 w 516899"/>
              <a:gd name="connsiteY0" fmla="*/ 47625 h 438150"/>
              <a:gd name="connsiteX1" fmla="*/ 516899 w 516899"/>
              <a:gd name="connsiteY1" fmla="*/ 0 h 438150"/>
              <a:gd name="connsiteX2" fmla="*/ 506272 w 516899"/>
              <a:gd name="connsiteY2" fmla="*/ 343568 h 438150"/>
              <a:gd name="connsiteX3" fmla="*/ 167 w 516899"/>
              <a:gd name="connsiteY3" fmla="*/ 438150 h 438150"/>
              <a:gd name="connsiteX4" fmla="*/ 7311 w 516899"/>
              <a:gd name="connsiteY4" fmla="*/ 47625 h 438150"/>
              <a:gd name="connsiteX0" fmla="*/ 7311 w 513061"/>
              <a:gd name="connsiteY0" fmla="*/ 61579 h 452104"/>
              <a:gd name="connsiteX1" fmla="*/ 513061 w 513061"/>
              <a:gd name="connsiteY1" fmla="*/ 0 h 452104"/>
              <a:gd name="connsiteX2" fmla="*/ 506272 w 513061"/>
              <a:gd name="connsiteY2" fmla="*/ 357522 h 452104"/>
              <a:gd name="connsiteX3" fmla="*/ 167 w 513061"/>
              <a:gd name="connsiteY3" fmla="*/ 452104 h 452104"/>
              <a:gd name="connsiteX4" fmla="*/ 7311 w 513061"/>
              <a:gd name="connsiteY4" fmla="*/ 61579 h 452104"/>
              <a:gd name="connsiteX0" fmla="*/ 9839 w 513030"/>
              <a:gd name="connsiteY0" fmla="*/ 71347 h 452104"/>
              <a:gd name="connsiteX1" fmla="*/ 513030 w 513030"/>
              <a:gd name="connsiteY1" fmla="*/ 0 h 452104"/>
              <a:gd name="connsiteX2" fmla="*/ 506241 w 513030"/>
              <a:gd name="connsiteY2" fmla="*/ 357522 h 452104"/>
              <a:gd name="connsiteX3" fmla="*/ 136 w 513030"/>
              <a:gd name="connsiteY3" fmla="*/ 452104 h 452104"/>
              <a:gd name="connsiteX4" fmla="*/ 9839 w 513030"/>
              <a:gd name="connsiteY4" fmla="*/ 71347 h 452104"/>
              <a:gd name="connsiteX0" fmla="*/ 4801 w 507992"/>
              <a:gd name="connsiteY0" fmla="*/ 71347 h 447918"/>
              <a:gd name="connsiteX1" fmla="*/ 507992 w 507992"/>
              <a:gd name="connsiteY1" fmla="*/ 0 h 447918"/>
              <a:gd name="connsiteX2" fmla="*/ 501203 w 507992"/>
              <a:gd name="connsiteY2" fmla="*/ 357522 h 447918"/>
              <a:gd name="connsiteX3" fmla="*/ 216 w 507992"/>
              <a:gd name="connsiteY3" fmla="*/ 447918 h 447918"/>
              <a:gd name="connsiteX4" fmla="*/ 4801 w 507992"/>
              <a:gd name="connsiteY4" fmla="*/ 71347 h 447918"/>
              <a:gd name="connsiteX0" fmla="*/ 4801 w 504154"/>
              <a:gd name="connsiteY0" fmla="*/ 0 h 376571"/>
              <a:gd name="connsiteX1" fmla="*/ 504154 w 504154"/>
              <a:gd name="connsiteY1" fmla="*/ 94703 h 376571"/>
              <a:gd name="connsiteX2" fmla="*/ 501203 w 504154"/>
              <a:gd name="connsiteY2" fmla="*/ 286175 h 376571"/>
              <a:gd name="connsiteX3" fmla="*/ 216 w 504154"/>
              <a:gd name="connsiteY3" fmla="*/ 376571 h 376571"/>
              <a:gd name="connsiteX4" fmla="*/ 4801 w 504154"/>
              <a:gd name="connsiteY4" fmla="*/ 0 h 376571"/>
              <a:gd name="connsiteX0" fmla="*/ 4801 w 504154"/>
              <a:gd name="connsiteY0" fmla="*/ 0 h 506645"/>
              <a:gd name="connsiteX1" fmla="*/ 504154 w 504154"/>
              <a:gd name="connsiteY1" fmla="*/ 94703 h 506645"/>
              <a:gd name="connsiteX2" fmla="*/ 502482 w 504154"/>
              <a:gd name="connsiteY2" fmla="*/ 506645 h 506645"/>
              <a:gd name="connsiteX3" fmla="*/ 216 w 504154"/>
              <a:gd name="connsiteY3" fmla="*/ 376571 h 506645"/>
              <a:gd name="connsiteX4" fmla="*/ 4801 w 504154"/>
              <a:gd name="connsiteY4" fmla="*/ 0 h 506645"/>
              <a:gd name="connsiteX0" fmla="*/ 4801 w 506713"/>
              <a:gd name="connsiteY0" fmla="*/ 0 h 506645"/>
              <a:gd name="connsiteX1" fmla="*/ 506713 w 506713"/>
              <a:gd name="connsiteY1" fmla="*/ 99161 h 506645"/>
              <a:gd name="connsiteX2" fmla="*/ 502482 w 506713"/>
              <a:gd name="connsiteY2" fmla="*/ 506645 h 506645"/>
              <a:gd name="connsiteX3" fmla="*/ 216 w 506713"/>
              <a:gd name="connsiteY3" fmla="*/ 376571 h 506645"/>
              <a:gd name="connsiteX4" fmla="*/ 4801 w 506713"/>
              <a:gd name="connsiteY4" fmla="*/ 0 h 506645"/>
              <a:gd name="connsiteX0" fmla="*/ 4801 w 502495"/>
              <a:gd name="connsiteY0" fmla="*/ 0 h 506645"/>
              <a:gd name="connsiteX1" fmla="*/ 451636 w 502495"/>
              <a:gd name="connsiteY1" fmla="*/ 98738 h 506645"/>
              <a:gd name="connsiteX2" fmla="*/ 502482 w 502495"/>
              <a:gd name="connsiteY2" fmla="*/ 506645 h 506645"/>
              <a:gd name="connsiteX3" fmla="*/ 216 w 502495"/>
              <a:gd name="connsiteY3" fmla="*/ 376571 h 506645"/>
              <a:gd name="connsiteX4" fmla="*/ 4801 w 502495"/>
              <a:gd name="connsiteY4" fmla="*/ 0 h 506645"/>
              <a:gd name="connsiteX0" fmla="*/ 4801 w 545382"/>
              <a:gd name="connsiteY0" fmla="*/ 0 h 531611"/>
              <a:gd name="connsiteX1" fmla="*/ 451636 w 545382"/>
              <a:gd name="connsiteY1" fmla="*/ 98738 h 531611"/>
              <a:gd name="connsiteX2" fmla="*/ 545375 w 545382"/>
              <a:gd name="connsiteY2" fmla="*/ 531611 h 531611"/>
              <a:gd name="connsiteX3" fmla="*/ 216 w 545382"/>
              <a:gd name="connsiteY3" fmla="*/ 376571 h 531611"/>
              <a:gd name="connsiteX4" fmla="*/ 4801 w 545382"/>
              <a:gd name="connsiteY4" fmla="*/ 0 h 531611"/>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47655 w 592821"/>
              <a:gd name="connsiteY3" fmla="*/ 366944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75305 w 592821"/>
              <a:gd name="connsiteY3" fmla="*/ 380238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100515 w 592821"/>
              <a:gd name="connsiteY3" fmla="*/ 376436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1"/>
              <a:gd name="connsiteY0" fmla="*/ 0 h 521984"/>
              <a:gd name="connsiteX1" fmla="*/ 499075 w 592821"/>
              <a:gd name="connsiteY1" fmla="*/ 89111 h 521984"/>
              <a:gd name="connsiteX2" fmla="*/ 592814 w 592821"/>
              <a:gd name="connsiteY2" fmla="*/ 521984 h 521984"/>
              <a:gd name="connsiteX3" fmla="*/ 99644 w 592821"/>
              <a:gd name="connsiteY3" fmla="*/ 381807 h 521984"/>
              <a:gd name="connsiteX4" fmla="*/ 0 w 592821"/>
              <a:gd name="connsiteY4" fmla="*/ 0 h 521984"/>
              <a:gd name="connsiteX0" fmla="*/ 0 w 592822"/>
              <a:gd name="connsiteY0" fmla="*/ 0 h 521984"/>
              <a:gd name="connsiteX1" fmla="*/ 499075 w 592822"/>
              <a:gd name="connsiteY1" fmla="*/ 89111 h 521984"/>
              <a:gd name="connsiteX2" fmla="*/ 592814 w 592822"/>
              <a:gd name="connsiteY2" fmla="*/ 521984 h 521984"/>
              <a:gd name="connsiteX3" fmla="*/ 99644 w 592822"/>
              <a:gd name="connsiteY3" fmla="*/ 381807 h 521984"/>
              <a:gd name="connsiteX4" fmla="*/ 0 w 592822"/>
              <a:gd name="connsiteY4" fmla="*/ 0 h 521984"/>
              <a:gd name="connsiteX0" fmla="*/ 0 w 592823"/>
              <a:gd name="connsiteY0" fmla="*/ 0 h 521984"/>
              <a:gd name="connsiteX1" fmla="*/ 499075 w 592823"/>
              <a:gd name="connsiteY1" fmla="*/ 89111 h 521984"/>
              <a:gd name="connsiteX2" fmla="*/ 592814 w 592823"/>
              <a:gd name="connsiteY2" fmla="*/ 521984 h 521984"/>
              <a:gd name="connsiteX3" fmla="*/ 99644 w 592823"/>
              <a:gd name="connsiteY3" fmla="*/ 381807 h 521984"/>
              <a:gd name="connsiteX4" fmla="*/ 0 w 592823"/>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2814"/>
              <a:gd name="connsiteY0" fmla="*/ 0 h 521984"/>
              <a:gd name="connsiteX1" fmla="*/ 499075 w 592814"/>
              <a:gd name="connsiteY1" fmla="*/ 89111 h 521984"/>
              <a:gd name="connsiteX2" fmla="*/ 592814 w 592814"/>
              <a:gd name="connsiteY2" fmla="*/ 521984 h 521984"/>
              <a:gd name="connsiteX3" fmla="*/ 99644 w 592814"/>
              <a:gd name="connsiteY3" fmla="*/ 381807 h 521984"/>
              <a:gd name="connsiteX4" fmla="*/ 0 w 592814"/>
              <a:gd name="connsiteY4" fmla="*/ 0 h 521984"/>
              <a:gd name="connsiteX0" fmla="*/ 0 w 595979"/>
              <a:gd name="connsiteY0" fmla="*/ 0 h 516266"/>
              <a:gd name="connsiteX1" fmla="*/ 499075 w 595979"/>
              <a:gd name="connsiteY1" fmla="*/ 89111 h 516266"/>
              <a:gd name="connsiteX2" fmla="*/ 595979 w 595979"/>
              <a:gd name="connsiteY2" fmla="*/ 516266 h 516266"/>
              <a:gd name="connsiteX3" fmla="*/ 99644 w 595979"/>
              <a:gd name="connsiteY3" fmla="*/ 381807 h 516266"/>
              <a:gd name="connsiteX4" fmla="*/ 0 w 595979"/>
              <a:gd name="connsiteY4" fmla="*/ 0 h 516266"/>
              <a:gd name="connsiteX0" fmla="*/ 0 w 602382"/>
              <a:gd name="connsiteY0" fmla="*/ 0 h 513554"/>
              <a:gd name="connsiteX1" fmla="*/ 499075 w 602382"/>
              <a:gd name="connsiteY1" fmla="*/ 89111 h 513554"/>
              <a:gd name="connsiteX2" fmla="*/ 602382 w 602382"/>
              <a:gd name="connsiteY2" fmla="*/ 513554 h 513554"/>
              <a:gd name="connsiteX3" fmla="*/ 99644 w 602382"/>
              <a:gd name="connsiteY3" fmla="*/ 381807 h 513554"/>
              <a:gd name="connsiteX4" fmla="*/ 0 w 602382"/>
              <a:gd name="connsiteY4" fmla="*/ 0 h 513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382" h="513554">
                <a:moveTo>
                  <a:pt x="0" y="0"/>
                </a:moveTo>
                <a:lnTo>
                  <a:pt x="499075" y="89111"/>
                </a:lnTo>
                <a:cubicBezTo>
                  <a:pt x="519191" y="151498"/>
                  <a:pt x="590015" y="444759"/>
                  <a:pt x="602382" y="513554"/>
                </a:cubicBezTo>
                <a:lnTo>
                  <a:pt x="99644" y="381807"/>
                </a:lnTo>
                <a:cubicBezTo>
                  <a:pt x="65568" y="262724"/>
                  <a:pt x="31383" y="126475"/>
                  <a:pt x="0" y="0"/>
                </a:cubicBezTo>
                <a:close/>
              </a:path>
            </a:pathLst>
          </a:cu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l="50000" t="50000" r="50000" b="50000"/>
            </a:path>
            <a:tileRect/>
          </a:gradFill>
          <a:ln w="9525">
            <a:solidFill>
              <a:schemeClr val="tx1"/>
            </a:solidFill>
          </a:ln>
          <a:scene3d>
            <a:camera prst="obliqueTopRight">
              <a:rot lat="0" lon="0" rev="0"/>
            </a:camera>
            <a:lightRig rig="threePt" dir="t"/>
          </a:scene3d>
          <a:sp3d z="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742404" y="3028950"/>
            <a:ext cx="91440" cy="91440"/>
          </a:xfrm>
          <a:prstGeom prst="ellipse">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6065485" y="3230630"/>
            <a:ext cx="113226" cy="113226"/>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Oval 99"/>
          <p:cNvSpPr/>
          <p:nvPr/>
        </p:nvSpPr>
        <p:spPr>
          <a:xfrm>
            <a:off x="7838647" y="1929027"/>
            <a:ext cx="109676" cy="109676"/>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Oval 100"/>
          <p:cNvSpPr/>
          <p:nvPr/>
        </p:nvSpPr>
        <p:spPr>
          <a:xfrm>
            <a:off x="8107991" y="2010607"/>
            <a:ext cx="109676" cy="109676"/>
          </a:xfrm>
          <a:prstGeom prst="ellipse">
            <a:avLst/>
          </a:prstGeom>
          <a:solidFill>
            <a:schemeClr val="bg1"/>
          </a:solidFill>
          <a:ln>
            <a:noFill/>
          </a:ln>
          <a:effectLst>
            <a:softEdge rad="127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p:cNvGrpSpPr/>
          <p:nvPr/>
        </p:nvGrpSpPr>
        <p:grpSpPr>
          <a:xfrm>
            <a:off x="2638170" y="2691158"/>
            <a:ext cx="1729448" cy="1395377"/>
            <a:chOff x="2721088" y="3313229"/>
            <a:chExt cx="1729448" cy="1395377"/>
          </a:xfrm>
        </p:grpSpPr>
        <p:sp>
          <p:nvSpPr>
            <p:cNvPr id="102" name="Rectangle 9"/>
            <p:cNvSpPr/>
            <p:nvPr/>
          </p:nvSpPr>
          <p:spPr>
            <a:xfrm>
              <a:off x="2721088" y="3642331"/>
              <a:ext cx="567690" cy="1019172"/>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690" h="1010194">
                  <a:moveTo>
                    <a:pt x="0" y="0"/>
                  </a:moveTo>
                  <a:lnTo>
                    <a:pt x="488315" y="285750"/>
                  </a:lnTo>
                  <a:lnTo>
                    <a:pt x="567690" y="1010194"/>
                  </a:lnTo>
                  <a:lnTo>
                    <a:pt x="76200" y="641894"/>
                  </a:lnTo>
                  <a:lnTo>
                    <a:pt x="0" y="0"/>
                  </a:lnTo>
                  <a:close/>
                </a:path>
              </a:pathLst>
            </a:custGeom>
            <a:ln w="19050">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3" name="Rectangle 9"/>
            <p:cNvSpPr/>
            <p:nvPr/>
          </p:nvSpPr>
          <p:spPr>
            <a:xfrm rot="20114163">
              <a:off x="2815215" y="3313229"/>
              <a:ext cx="1393718" cy="75464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453" h="754641">
                  <a:moveTo>
                    <a:pt x="0" y="0"/>
                  </a:moveTo>
                  <a:lnTo>
                    <a:pt x="678186" y="298996"/>
                  </a:lnTo>
                  <a:lnTo>
                    <a:pt x="877453" y="754641"/>
                  </a:lnTo>
                  <a:lnTo>
                    <a:pt x="201268" y="453811"/>
                  </a:lnTo>
                  <a:lnTo>
                    <a:pt x="0" y="0"/>
                  </a:lnTo>
                  <a:close/>
                </a:path>
              </a:pathLst>
            </a:custGeom>
            <a:ln w="19050">
              <a:solidFill>
                <a:schemeClr val="tx1"/>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04" name="Rectangle 9"/>
            <p:cNvSpPr/>
            <p:nvPr/>
          </p:nvSpPr>
          <p:spPr>
            <a:xfrm rot="20114163">
              <a:off x="3147996" y="3708595"/>
              <a:ext cx="1302540" cy="1000011"/>
            </a:xfrm>
            <a:custGeom>
              <a:avLst/>
              <a:gdLst>
                <a:gd name="connsiteX0" fmla="*/ 0 w 434340"/>
                <a:gd name="connsiteY0" fmla="*/ 0 h 845094"/>
                <a:gd name="connsiteX1" fmla="*/ 434340 w 434340"/>
                <a:gd name="connsiteY1" fmla="*/ 0 h 845094"/>
                <a:gd name="connsiteX2" fmla="*/ 434340 w 434340"/>
                <a:gd name="connsiteY2" fmla="*/ 845094 h 845094"/>
                <a:gd name="connsiteX3" fmla="*/ 0 w 434340"/>
                <a:gd name="connsiteY3" fmla="*/ 845094 h 845094"/>
                <a:gd name="connsiteX4" fmla="*/ 0 w 434340"/>
                <a:gd name="connsiteY4" fmla="*/ 0 h 845094"/>
                <a:gd name="connsiteX0" fmla="*/ 0 w 434340"/>
                <a:gd name="connsiteY0" fmla="*/ 0 h 845094"/>
                <a:gd name="connsiteX1" fmla="*/ 434340 w 434340"/>
                <a:gd name="connsiteY1" fmla="*/ 238125 h 845094"/>
                <a:gd name="connsiteX2" fmla="*/ 434340 w 434340"/>
                <a:gd name="connsiteY2" fmla="*/ 845094 h 845094"/>
                <a:gd name="connsiteX3" fmla="*/ 0 w 434340"/>
                <a:gd name="connsiteY3" fmla="*/ 845094 h 845094"/>
                <a:gd name="connsiteX4" fmla="*/ 0 w 434340"/>
                <a:gd name="connsiteY4" fmla="*/ 0 h 845094"/>
                <a:gd name="connsiteX0" fmla="*/ 0 w 494665"/>
                <a:gd name="connsiteY0" fmla="*/ 0 h 965744"/>
                <a:gd name="connsiteX1" fmla="*/ 434340 w 494665"/>
                <a:gd name="connsiteY1" fmla="*/ 238125 h 965744"/>
                <a:gd name="connsiteX2" fmla="*/ 494665 w 494665"/>
                <a:gd name="connsiteY2" fmla="*/ 965744 h 965744"/>
                <a:gd name="connsiteX3" fmla="*/ 0 w 494665"/>
                <a:gd name="connsiteY3" fmla="*/ 845094 h 965744"/>
                <a:gd name="connsiteX4" fmla="*/ 0 w 494665"/>
                <a:gd name="connsiteY4" fmla="*/ 0 h 965744"/>
                <a:gd name="connsiteX0" fmla="*/ 9525 w 504190"/>
                <a:gd name="connsiteY0" fmla="*/ 0 h 965744"/>
                <a:gd name="connsiteX1" fmla="*/ 443865 w 504190"/>
                <a:gd name="connsiteY1" fmla="*/ 238125 h 965744"/>
                <a:gd name="connsiteX2" fmla="*/ 504190 w 504190"/>
                <a:gd name="connsiteY2" fmla="*/ 965744 h 965744"/>
                <a:gd name="connsiteX3" fmla="*/ 0 w 504190"/>
                <a:gd name="connsiteY3" fmla="*/ 591094 h 965744"/>
                <a:gd name="connsiteX4" fmla="*/ 9525 w 504190"/>
                <a:gd name="connsiteY4" fmla="*/ 0 h 965744"/>
                <a:gd name="connsiteX0" fmla="*/ 0 w 567690"/>
                <a:gd name="connsiteY0" fmla="*/ 0 h 1010194"/>
                <a:gd name="connsiteX1" fmla="*/ 507365 w 567690"/>
                <a:gd name="connsiteY1" fmla="*/ 282575 h 1010194"/>
                <a:gd name="connsiteX2" fmla="*/ 567690 w 567690"/>
                <a:gd name="connsiteY2" fmla="*/ 1010194 h 1010194"/>
                <a:gd name="connsiteX3" fmla="*/ 63500 w 567690"/>
                <a:gd name="connsiteY3" fmla="*/ 635544 h 1010194"/>
                <a:gd name="connsiteX4" fmla="*/ 0 w 567690"/>
                <a:gd name="connsiteY4" fmla="*/ 0 h 1010194"/>
                <a:gd name="connsiteX0" fmla="*/ 0 w 567690"/>
                <a:gd name="connsiteY0" fmla="*/ 0 h 1010194"/>
                <a:gd name="connsiteX1" fmla="*/ 507365 w 567690"/>
                <a:gd name="connsiteY1" fmla="*/ 282575 h 1010194"/>
                <a:gd name="connsiteX2" fmla="*/ 567690 w 567690"/>
                <a:gd name="connsiteY2" fmla="*/ 1010194 h 1010194"/>
                <a:gd name="connsiteX3" fmla="*/ 76200 w 567690"/>
                <a:gd name="connsiteY3" fmla="*/ 641894 h 1010194"/>
                <a:gd name="connsiteX4" fmla="*/ 0 w 567690"/>
                <a:gd name="connsiteY4" fmla="*/ 0 h 1010194"/>
                <a:gd name="connsiteX0" fmla="*/ 0 w 567690"/>
                <a:gd name="connsiteY0" fmla="*/ 0 h 1010194"/>
                <a:gd name="connsiteX1" fmla="*/ 488315 w 567690"/>
                <a:gd name="connsiteY1" fmla="*/ 285750 h 1010194"/>
                <a:gd name="connsiteX2" fmla="*/ 567690 w 567690"/>
                <a:gd name="connsiteY2" fmla="*/ 1010194 h 1010194"/>
                <a:gd name="connsiteX3" fmla="*/ 76200 w 567690"/>
                <a:gd name="connsiteY3" fmla="*/ 641894 h 1010194"/>
                <a:gd name="connsiteX4" fmla="*/ 0 w 567690"/>
                <a:gd name="connsiteY4" fmla="*/ 0 h 1010194"/>
                <a:gd name="connsiteX0" fmla="*/ 0 w 610404"/>
                <a:gd name="connsiteY0" fmla="*/ 0 h 954078"/>
                <a:gd name="connsiteX1" fmla="*/ 531029 w 610404"/>
                <a:gd name="connsiteY1" fmla="*/ 229634 h 954078"/>
                <a:gd name="connsiteX2" fmla="*/ 610404 w 610404"/>
                <a:gd name="connsiteY2" fmla="*/ 954078 h 954078"/>
                <a:gd name="connsiteX3" fmla="*/ 118914 w 610404"/>
                <a:gd name="connsiteY3" fmla="*/ 585778 h 954078"/>
                <a:gd name="connsiteX4" fmla="*/ 0 w 610404"/>
                <a:gd name="connsiteY4" fmla="*/ 0 h 954078"/>
                <a:gd name="connsiteX0" fmla="*/ 0 w 610404"/>
                <a:gd name="connsiteY0" fmla="*/ 0 h 954078"/>
                <a:gd name="connsiteX1" fmla="*/ 531029 w 610404"/>
                <a:gd name="connsiteY1" fmla="*/ 229634 h 954078"/>
                <a:gd name="connsiteX2" fmla="*/ 610404 w 610404"/>
                <a:gd name="connsiteY2" fmla="*/ 954078 h 954078"/>
                <a:gd name="connsiteX3" fmla="*/ 201268 w 610404"/>
                <a:gd name="connsiteY3" fmla="*/ 453811 h 954078"/>
                <a:gd name="connsiteX4" fmla="*/ 0 w 610404"/>
                <a:gd name="connsiteY4" fmla="*/ 0 h 954078"/>
                <a:gd name="connsiteX0" fmla="*/ 0 w 874104"/>
                <a:gd name="connsiteY0" fmla="*/ 0 h 766173"/>
                <a:gd name="connsiteX1" fmla="*/ 531029 w 874104"/>
                <a:gd name="connsiteY1" fmla="*/ 229634 h 766173"/>
                <a:gd name="connsiteX2" fmla="*/ 874104 w 874104"/>
                <a:gd name="connsiteY2" fmla="*/ 766173 h 766173"/>
                <a:gd name="connsiteX3" fmla="*/ 201268 w 874104"/>
                <a:gd name="connsiteY3" fmla="*/ 453811 h 766173"/>
                <a:gd name="connsiteX4" fmla="*/ 0 w 874104"/>
                <a:gd name="connsiteY4" fmla="*/ 0 h 766173"/>
                <a:gd name="connsiteX0" fmla="*/ 0 w 874104"/>
                <a:gd name="connsiteY0" fmla="*/ 0 h 766173"/>
                <a:gd name="connsiteX1" fmla="*/ 678186 w 874104"/>
                <a:gd name="connsiteY1" fmla="*/ 298996 h 766173"/>
                <a:gd name="connsiteX2" fmla="*/ 874104 w 874104"/>
                <a:gd name="connsiteY2" fmla="*/ 766173 h 766173"/>
                <a:gd name="connsiteX3" fmla="*/ 201268 w 874104"/>
                <a:gd name="connsiteY3" fmla="*/ 453811 h 766173"/>
                <a:gd name="connsiteX4" fmla="*/ 0 w 874104"/>
                <a:gd name="connsiteY4" fmla="*/ 0 h 766173"/>
                <a:gd name="connsiteX0" fmla="*/ 0 w 877453"/>
                <a:gd name="connsiteY0" fmla="*/ 0 h 754641"/>
                <a:gd name="connsiteX1" fmla="*/ 678186 w 877453"/>
                <a:gd name="connsiteY1" fmla="*/ 298996 h 754641"/>
                <a:gd name="connsiteX2" fmla="*/ 877453 w 877453"/>
                <a:gd name="connsiteY2" fmla="*/ 754641 h 754641"/>
                <a:gd name="connsiteX3" fmla="*/ 201268 w 877453"/>
                <a:gd name="connsiteY3" fmla="*/ 453811 h 754641"/>
                <a:gd name="connsiteX4" fmla="*/ 0 w 877453"/>
                <a:gd name="connsiteY4" fmla="*/ 0 h 754641"/>
                <a:gd name="connsiteX0" fmla="*/ 141863 w 1019316"/>
                <a:gd name="connsiteY0" fmla="*/ 0 h 754641"/>
                <a:gd name="connsiteX1" fmla="*/ 820049 w 1019316"/>
                <a:gd name="connsiteY1" fmla="*/ 298996 h 754641"/>
                <a:gd name="connsiteX2" fmla="*/ 1019316 w 1019316"/>
                <a:gd name="connsiteY2" fmla="*/ 754641 h 754641"/>
                <a:gd name="connsiteX3" fmla="*/ 0 w 1019316"/>
                <a:gd name="connsiteY3" fmla="*/ 695405 h 754641"/>
                <a:gd name="connsiteX4" fmla="*/ 141863 w 1019316"/>
                <a:gd name="connsiteY4" fmla="*/ 0 h 754641"/>
                <a:gd name="connsiteX0" fmla="*/ 141863 w 820049"/>
                <a:gd name="connsiteY0" fmla="*/ 0 h 1000011"/>
                <a:gd name="connsiteX1" fmla="*/ 820049 w 820049"/>
                <a:gd name="connsiteY1" fmla="*/ 298996 h 1000011"/>
                <a:gd name="connsiteX2" fmla="*/ 657478 w 820049"/>
                <a:gd name="connsiteY2" fmla="*/ 1000011 h 1000011"/>
                <a:gd name="connsiteX3" fmla="*/ 0 w 820049"/>
                <a:gd name="connsiteY3" fmla="*/ 695405 h 1000011"/>
                <a:gd name="connsiteX4" fmla="*/ 141863 w 820049"/>
                <a:gd name="connsiteY4" fmla="*/ 0 h 100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049" h="1000011">
                  <a:moveTo>
                    <a:pt x="141863" y="0"/>
                  </a:moveTo>
                  <a:lnTo>
                    <a:pt x="820049" y="298996"/>
                  </a:lnTo>
                  <a:lnTo>
                    <a:pt x="657478" y="1000011"/>
                  </a:lnTo>
                  <a:lnTo>
                    <a:pt x="0" y="695405"/>
                  </a:lnTo>
                  <a:lnTo>
                    <a:pt x="141863" y="0"/>
                  </a:lnTo>
                  <a:close/>
                </a:path>
              </a:pathLst>
            </a:cu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104"/>
            <p:cNvSpPr/>
            <p:nvPr/>
          </p:nvSpPr>
          <p:spPr>
            <a:xfrm>
              <a:off x="3361996" y="3936364"/>
              <a:ext cx="853867" cy="603695"/>
            </a:xfrm>
            <a:custGeom>
              <a:avLst/>
              <a:gdLst>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57150 w 859616"/>
                <a:gd name="connsiteY42" fmla="*/ 533845 h 603695"/>
                <a:gd name="connsiteX43" fmla="*/ 31750 w 859616"/>
                <a:gd name="connsiteY43" fmla="*/ 502095 h 603695"/>
                <a:gd name="connsiteX44" fmla="*/ 19050 w 859616"/>
                <a:gd name="connsiteY44" fmla="*/ 463995 h 603695"/>
                <a:gd name="connsiteX45" fmla="*/ 12700 w 859616"/>
                <a:gd name="connsiteY45"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101600 w 859616"/>
                <a:gd name="connsiteY40" fmla="*/ 590995 h 603695"/>
                <a:gd name="connsiteX41" fmla="*/ 76200 w 859616"/>
                <a:gd name="connsiteY41" fmla="*/ 552895 h 603695"/>
                <a:gd name="connsiteX42" fmla="*/ 31750 w 859616"/>
                <a:gd name="connsiteY42" fmla="*/ 502095 h 603695"/>
                <a:gd name="connsiteX43" fmla="*/ 19050 w 859616"/>
                <a:gd name="connsiteY43" fmla="*/ 463995 h 603695"/>
                <a:gd name="connsiteX44" fmla="*/ 12700 w 859616"/>
                <a:gd name="connsiteY44"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9050 w 859616"/>
                <a:gd name="connsiteY42" fmla="*/ 463995 h 603695"/>
                <a:gd name="connsiteX43" fmla="*/ 12700 w 859616"/>
                <a:gd name="connsiteY43" fmla="*/ 425895 h 603695"/>
                <a:gd name="connsiteX0" fmla="*/ 12700 w 859616"/>
                <a:gd name="connsiteY0" fmla="*/ 425895 h 603695"/>
                <a:gd name="connsiteX1" fmla="*/ 6350 w 859616"/>
                <a:gd name="connsiteY1" fmla="*/ 317945 h 603695"/>
                <a:gd name="connsiteX2" fmla="*/ 0 w 859616"/>
                <a:gd name="connsiteY2" fmla="*/ 279845 h 603695"/>
                <a:gd name="connsiteX3" fmla="*/ 12700 w 859616"/>
                <a:gd name="connsiteY3" fmla="*/ 203645 h 603695"/>
                <a:gd name="connsiteX4" fmla="*/ 12700 w 859616"/>
                <a:gd name="connsiteY4" fmla="*/ 133795 h 603695"/>
                <a:gd name="connsiteX5" fmla="*/ 82550 w 859616"/>
                <a:gd name="connsiteY5" fmla="*/ 114745 h 603695"/>
                <a:gd name="connsiteX6" fmla="*/ 114300 w 859616"/>
                <a:gd name="connsiteY6" fmla="*/ 108395 h 603695"/>
                <a:gd name="connsiteX7" fmla="*/ 254000 w 859616"/>
                <a:gd name="connsiteY7" fmla="*/ 102045 h 603695"/>
                <a:gd name="connsiteX8" fmla="*/ 292100 w 859616"/>
                <a:gd name="connsiteY8" fmla="*/ 89345 h 603695"/>
                <a:gd name="connsiteX9" fmla="*/ 317500 w 859616"/>
                <a:gd name="connsiteY9" fmla="*/ 76645 h 603695"/>
                <a:gd name="connsiteX10" fmla="*/ 342900 w 859616"/>
                <a:gd name="connsiteY10" fmla="*/ 70295 h 603695"/>
                <a:gd name="connsiteX11" fmla="*/ 368300 w 859616"/>
                <a:gd name="connsiteY11" fmla="*/ 57595 h 603695"/>
                <a:gd name="connsiteX12" fmla="*/ 482600 w 859616"/>
                <a:gd name="connsiteY12" fmla="*/ 44895 h 603695"/>
                <a:gd name="connsiteX13" fmla="*/ 520700 w 859616"/>
                <a:gd name="connsiteY13" fmla="*/ 32195 h 603695"/>
                <a:gd name="connsiteX14" fmla="*/ 539750 w 859616"/>
                <a:gd name="connsiteY14" fmla="*/ 19495 h 603695"/>
                <a:gd name="connsiteX15" fmla="*/ 603250 w 859616"/>
                <a:gd name="connsiteY15" fmla="*/ 445 h 603695"/>
                <a:gd name="connsiteX16" fmla="*/ 774700 w 859616"/>
                <a:gd name="connsiteY16" fmla="*/ 13145 h 603695"/>
                <a:gd name="connsiteX17" fmla="*/ 800100 w 859616"/>
                <a:gd name="connsiteY17" fmla="*/ 25845 h 603695"/>
                <a:gd name="connsiteX18" fmla="*/ 812800 w 859616"/>
                <a:gd name="connsiteY18" fmla="*/ 70295 h 603695"/>
                <a:gd name="connsiteX19" fmla="*/ 825500 w 859616"/>
                <a:gd name="connsiteY19" fmla="*/ 108395 h 603695"/>
                <a:gd name="connsiteX20" fmla="*/ 831850 w 859616"/>
                <a:gd name="connsiteY20" fmla="*/ 127445 h 603695"/>
                <a:gd name="connsiteX21" fmla="*/ 844550 w 859616"/>
                <a:gd name="connsiteY21" fmla="*/ 178245 h 603695"/>
                <a:gd name="connsiteX22" fmla="*/ 850900 w 859616"/>
                <a:gd name="connsiteY22" fmla="*/ 286195 h 603695"/>
                <a:gd name="connsiteX23" fmla="*/ 850900 w 859616"/>
                <a:gd name="connsiteY23" fmla="*/ 394145 h 603695"/>
                <a:gd name="connsiteX24" fmla="*/ 838200 w 859616"/>
                <a:gd name="connsiteY24" fmla="*/ 413195 h 603695"/>
                <a:gd name="connsiteX25" fmla="*/ 781050 w 859616"/>
                <a:gd name="connsiteY25" fmla="*/ 457645 h 603695"/>
                <a:gd name="connsiteX26" fmla="*/ 762000 w 859616"/>
                <a:gd name="connsiteY26" fmla="*/ 463995 h 603695"/>
                <a:gd name="connsiteX27" fmla="*/ 692150 w 859616"/>
                <a:gd name="connsiteY27" fmla="*/ 470345 h 603695"/>
                <a:gd name="connsiteX28" fmla="*/ 673100 w 859616"/>
                <a:gd name="connsiteY28" fmla="*/ 476695 h 603695"/>
                <a:gd name="connsiteX29" fmla="*/ 577850 w 859616"/>
                <a:gd name="connsiteY29" fmla="*/ 489395 h 603695"/>
                <a:gd name="connsiteX30" fmla="*/ 539750 w 859616"/>
                <a:gd name="connsiteY30" fmla="*/ 502095 h 603695"/>
                <a:gd name="connsiteX31" fmla="*/ 482600 w 859616"/>
                <a:gd name="connsiteY31" fmla="*/ 527495 h 603695"/>
                <a:gd name="connsiteX32" fmla="*/ 463550 w 859616"/>
                <a:gd name="connsiteY32" fmla="*/ 533845 h 603695"/>
                <a:gd name="connsiteX33" fmla="*/ 431800 w 859616"/>
                <a:gd name="connsiteY33" fmla="*/ 540195 h 603695"/>
                <a:gd name="connsiteX34" fmla="*/ 393700 w 859616"/>
                <a:gd name="connsiteY34" fmla="*/ 546545 h 603695"/>
                <a:gd name="connsiteX35" fmla="*/ 355600 w 859616"/>
                <a:gd name="connsiteY35" fmla="*/ 559245 h 603695"/>
                <a:gd name="connsiteX36" fmla="*/ 336550 w 859616"/>
                <a:gd name="connsiteY36" fmla="*/ 565595 h 603695"/>
                <a:gd name="connsiteX37" fmla="*/ 317500 w 859616"/>
                <a:gd name="connsiteY37" fmla="*/ 578295 h 603695"/>
                <a:gd name="connsiteX38" fmla="*/ 260350 w 859616"/>
                <a:gd name="connsiteY38" fmla="*/ 603695 h 603695"/>
                <a:gd name="connsiteX39" fmla="*/ 120650 w 859616"/>
                <a:gd name="connsiteY39" fmla="*/ 597345 h 603695"/>
                <a:gd name="connsiteX40" fmla="*/ 76200 w 859616"/>
                <a:gd name="connsiteY40" fmla="*/ 552895 h 603695"/>
                <a:gd name="connsiteX41" fmla="*/ 31750 w 859616"/>
                <a:gd name="connsiteY41" fmla="*/ 502095 h 603695"/>
                <a:gd name="connsiteX42" fmla="*/ 12700 w 859616"/>
                <a:gd name="connsiteY42" fmla="*/ 425895 h 603695"/>
                <a:gd name="connsiteX0" fmla="*/ 6951 w 853867"/>
                <a:gd name="connsiteY0" fmla="*/ 425895 h 603695"/>
                <a:gd name="connsiteX1" fmla="*/ 601 w 853867"/>
                <a:gd name="connsiteY1" fmla="*/ 317945 h 603695"/>
                <a:gd name="connsiteX2" fmla="*/ 6951 w 853867"/>
                <a:gd name="connsiteY2" fmla="*/ 203645 h 603695"/>
                <a:gd name="connsiteX3" fmla="*/ 6951 w 853867"/>
                <a:gd name="connsiteY3" fmla="*/ 133795 h 603695"/>
                <a:gd name="connsiteX4" fmla="*/ 76801 w 853867"/>
                <a:gd name="connsiteY4" fmla="*/ 114745 h 603695"/>
                <a:gd name="connsiteX5" fmla="*/ 108551 w 853867"/>
                <a:gd name="connsiteY5" fmla="*/ 108395 h 603695"/>
                <a:gd name="connsiteX6" fmla="*/ 248251 w 853867"/>
                <a:gd name="connsiteY6" fmla="*/ 102045 h 603695"/>
                <a:gd name="connsiteX7" fmla="*/ 286351 w 853867"/>
                <a:gd name="connsiteY7" fmla="*/ 89345 h 603695"/>
                <a:gd name="connsiteX8" fmla="*/ 311751 w 853867"/>
                <a:gd name="connsiteY8" fmla="*/ 76645 h 603695"/>
                <a:gd name="connsiteX9" fmla="*/ 337151 w 853867"/>
                <a:gd name="connsiteY9" fmla="*/ 70295 h 603695"/>
                <a:gd name="connsiteX10" fmla="*/ 362551 w 853867"/>
                <a:gd name="connsiteY10" fmla="*/ 57595 h 603695"/>
                <a:gd name="connsiteX11" fmla="*/ 476851 w 853867"/>
                <a:gd name="connsiteY11" fmla="*/ 44895 h 603695"/>
                <a:gd name="connsiteX12" fmla="*/ 514951 w 853867"/>
                <a:gd name="connsiteY12" fmla="*/ 32195 h 603695"/>
                <a:gd name="connsiteX13" fmla="*/ 534001 w 853867"/>
                <a:gd name="connsiteY13" fmla="*/ 19495 h 603695"/>
                <a:gd name="connsiteX14" fmla="*/ 597501 w 853867"/>
                <a:gd name="connsiteY14" fmla="*/ 445 h 603695"/>
                <a:gd name="connsiteX15" fmla="*/ 768951 w 853867"/>
                <a:gd name="connsiteY15" fmla="*/ 13145 h 603695"/>
                <a:gd name="connsiteX16" fmla="*/ 794351 w 853867"/>
                <a:gd name="connsiteY16" fmla="*/ 25845 h 603695"/>
                <a:gd name="connsiteX17" fmla="*/ 807051 w 853867"/>
                <a:gd name="connsiteY17" fmla="*/ 70295 h 603695"/>
                <a:gd name="connsiteX18" fmla="*/ 819751 w 853867"/>
                <a:gd name="connsiteY18" fmla="*/ 108395 h 603695"/>
                <a:gd name="connsiteX19" fmla="*/ 826101 w 853867"/>
                <a:gd name="connsiteY19" fmla="*/ 127445 h 603695"/>
                <a:gd name="connsiteX20" fmla="*/ 838801 w 853867"/>
                <a:gd name="connsiteY20" fmla="*/ 178245 h 603695"/>
                <a:gd name="connsiteX21" fmla="*/ 845151 w 853867"/>
                <a:gd name="connsiteY21" fmla="*/ 286195 h 603695"/>
                <a:gd name="connsiteX22" fmla="*/ 845151 w 853867"/>
                <a:gd name="connsiteY22" fmla="*/ 394145 h 603695"/>
                <a:gd name="connsiteX23" fmla="*/ 832451 w 853867"/>
                <a:gd name="connsiteY23" fmla="*/ 413195 h 603695"/>
                <a:gd name="connsiteX24" fmla="*/ 775301 w 853867"/>
                <a:gd name="connsiteY24" fmla="*/ 457645 h 603695"/>
                <a:gd name="connsiteX25" fmla="*/ 756251 w 853867"/>
                <a:gd name="connsiteY25" fmla="*/ 463995 h 603695"/>
                <a:gd name="connsiteX26" fmla="*/ 686401 w 853867"/>
                <a:gd name="connsiteY26" fmla="*/ 470345 h 603695"/>
                <a:gd name="connsiteX27" fmla="*/ 667351 w 853867"/>
                <a:gd name="connsiteY27" fmla="*/ 476695 h 603695"/>
                <a:gd name="connsiteX28" fmla="*/ 572101 w 853867"/>
                <a:gd name="connsiteY28" fmla="*/ 489395 h 603695"/>
                <a:gd name="connsiteX29" fmla="*/ 534001 w 853867"/>
                <a:gd name="connsiteY29" fmla="*/ 502095 h 603695"/>
                <a:gd name="connsiteX30" fmla="*/ 476851 w 853867"/>
                <a:gd name="connsiteY30" fmla="*/ 527495 h 603695"/>
                <a:gd name="connsiteX31" fmla="*/ 457801 w 853867"/>
                <a:gd name="connsiteY31" fmla="*/ 533845 h 603695"/>
                <a:gd name="connsiteX32" fmla="*/ 426051 w 853867"/>
                <a:gd name="connsiteY32" fmla="*/ 540195 h 603695"/>
                <a:gd name="connsiteX33" fmla="*/ 387951 w 853867"/>
                <a:gd name="connsiteY33" fmla="*/ 546545 h 603695"/>
                <a:gd name="connsiteX34" fmla="*/ 349851 w 853867"/>
                <a:gd name="connsiteY34" fmla="*/ 559245 h 603695"/>
                <a:gd name="connsiteX35" fmla="*/ 330801 w 853867"/>
                <a:gd name="connsiteY35" fmla="*/ 565595 h 603695"/>
                <a:gd name="connsiteX36" fmla="*/ 311751 w 853867"/>
                <a:gd name="connsiteY36" fmla="*/ 578295 h 603695"/>
                <a:gd name="connsiteX37" fmla="*/ 254601 w 853867"/>
                <a:gd name="connsiteY37" fmla="*/ 603695 h 603695"/>
                <a:gd name="connsiteX38" fmla="*/ 114901 w 853867"/>
                <a:gd name="connsiteY38" fmla="*/ 597345 h 603695"/>
                <a:gd name="connsiteX39" fmla="*/ 70451 w 853867"/>
                <a:gd name="connsiteY39" fmla="*/ 552895 h 603695"/>
                <a:gd name="connsiteX40" fmla="*/ 26001 w 853867"/>
                <a:gd name="connsiteY40" fmla="*/ 502095 h 603695"/>
                <a:gd name="connsiteX41" fmla="*/ 6951 w 853867"/>
                <a:gd name="connsiteY41" fmla="*/ 425895 h 6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3867" h="603695">
                  <a:moveTo>
                    <a:pt x="6951" y="425895"/>
                  </a:moveTo>
                  <a:cubicBezTo>
                    <a:pt x="4834" y="401553"/>
                    <a:pt x="601" y="354987"/>
                    <a:pt x="601" y="317945"/>
                  </a:cubicBezTo>
                  <a:cubicBezTo>
                    <a:pt x="601" y="280903"/>
                    <a:pt x="5893" y="234337"/>
                    <a:pt x="6951" y="203645"/>
                  </a:cubicBezTo>
                  <a:cubicBezTo>
                    <a:pt x="1968" y="178728"/>
                    <a:pt x="-5816" y="159329"/>
                    <a:pt x="6951" y="133795"/>
                  </a:cubicBezTo>
                  <a:cubicBezTo>
                    <a:pt x="16595" y="114508"/>
                    <a:pt x="71211" y="115605"/>
                    <a:pt x="76801" y="114745"/>
                  </a:cubicBezTo>
                  <a:cubicBezTo>
                    <a:pt x="87468" y="113104"/>
                    <a:pt x="97788" y="109192"/>
                    <a:pt x="108551" y="108395"/>
                  </a:cubicBezTo>
                  <a:cubicBezTo>
                    <a:pt x="155038" y="104951"/>
                    <a:pt x="201684" y="104162"/>
                    <a:pt x="248251" y="102045"/>
                  </a:cubicBezTo>
                  <a:cubicBezTo>
                    <a:pt x="260951" y="97812"/>
                    <a:pt x="274377" y="95332"/>
                    <a:pt x="286351" y="89345"/>
                  </a:cubicBezTo>
                  <a:cubicBezTo>
                    <a:pt x="294818" y="85112"/>
                    <a:pt x="302888" y="79969"/>
                    <a:pt x="311751" y="76645"/>
                  </a:cubicBezTo>
                  <a:cubicBezTo>
                    <a:pt x="319923" y="73581"/>
                    <a:pt x="328979" y="73359"/>
                    <a:pt x="337151" y="70295"/>
                  </a:cubicBezTo>
                  <a:cubicBezTo>
                    <a:pt x="346014" y="66971"/>
                    <a:pt x="353571" y="60588"/>
                    <a:pt x="362551" y="57595"/>
                  </a:cubicBezTo>
                  <a:cubicBezTo>
                    <a:pt x="390781" y="48185"/>
                    <a:pt x="461740" y="46057"/>
                    <a:pt x="476851" y="44895"/>
                  </a:cubicBezTo>
                  <a:cubicBezTo>
                    <a:pt x="489551" y="40662"/>
                    <a:pt x="503812" y="39621"/>
                    <a:pt x="514951" y="32195"/>
                  </a:cubicBezTo>
                  <a:cubicBezTo>
                    <a:pt x="521301" y="27962"/>
                    <a:pt x="527027" y="22595"/>
                    <a:pt x="534001" y="19495"/>
                  </a:cubicBezTo>
                  <a:cubicBezTo>
                    <a:pt x="553878" y="10661"/>
                    <a:pt x="576391" y="5722"/>
                    <a:pt x="597501" y="445"/>
                  </a:cubicBezTo>
                  <a:cubicBezTo>
                    <a:pt x="599269" y="522"/>
                    <a:pt x="723678" y="-3832"/>
                    <a:pt x="768951" y="13145"/>
                  </a:cubicBezTo>
                  <a:cubicBezTo>
                    <a:pt x="777814" y="16469"/>
                    <a:pt x="785884" y="21612"/>
                    <a:pt x="794351" y="25845"/>
                  </a:cubicBezTo>
                  <a:cubicBezTo>
                    <a:pt x="815691" y="89866"/>
                    <a:pt x="783131" y="-9439"/>
                    <a:pt x="807051" y="70295"/>
                  </a:cubicBezTo>
                  <a:cubicBezTo>
                    <a:pt x="810898" y="83117"/>
                    <a:pt x="815518" y="95695"/>
                    <a:pt x="819751" y="108395"/>
                  </a:cubicBezTo>
                  <a:cubicBezTo>
                    <a:pt x="821868" y="114745"/>
                    <a:pt x="824788" y="120881"/>
                    <a:pt x="826101" y="127445"/>
                  </a:cubicBezTo>
                  <a:cubicBezTo>
                    <a:pt x="833764" y="165759"/>
                    <a:pt x="829038" y="148956"/>
                    <a:pt x="838801" y="178245"/>
                  </a:cubicBezTo>
                  <a:cubicBezTo>
                    <a:pt x="840918" y="214228"/>
                    <a:pt x="842028" y="250285"/>
                    <a:pt x="845151" y="286195"/>
                  </a:cubicBezTo>
                  <a:cubicBezTo>
                    <a:pt x="850255" y="344893"/>
                    <a:pt x="861908" y="315945"/>
                    <a:pt x="845151" y="394145"/>
                  </a:cubicBezTo>
                  <a:cubicBezTo>
                    <a:pt x="843552" y="401607"/>
                    <a:pt x="837337" y="407332"/>
                    <a:pt x="832451" y="413195"/>
                  </a:cubicBezTo>
                  <a:cubicBezTo>
                    <a:pt x="819807" y="428367"/>
                    <a:pt x="791640" y="452199"/>
                    <a:pt x="775301" y="457645"/>
                  </a:cubicBezTo>
                  <a:cubicBezTo>
                    <a:pt x="768951" y="459762"/>
                    <a:pt x="762877" y="463048"/>
                    <a:pt x="756251" y="463995"/>
                  </a:cubicBezTo>
                  <a:cubicBezTo>
                    <a:pt x="733107" y="467301"/>
                    <a:pt x="709684" y="468228"/>
                    <a:pt x="686401" y="470345"/>
                  </a:cubicBezTo>
                  <a:cubicBezTo>
                    <a:pt x="680051" y="472462"/>
                    <a:pt x="673845" y="475072"/>
                    <a:pt x="667351" y="476695"/>
                  </a:cubicBezTo>
                  <a:cubicBezTo>
                    <a:pt x="632278" y="485463"/>
                    <a:pt x="611777" y="485427"/>
                    <a:pt x="572101" y="489395"/>
                  </a:cubicBezTo>
                  <a:cubicBezTo>
                    <a:pt x="559401" y="493628"/>
                    <a:pt x="545140" y="494669"/>
                    <a:pt x="534001" y="502095"/>
                  </a:cubicBezTo>
                  <a:cubicBezTo>
                    <a:pt x="503812" y="522221"/>
                    <a:pt x="522191" y="512382"/>
                    <a:pt x="476851" y="527495"/>
                  </a:cubicBezTo>
                  <a:cubicBezTo>
                    <a:pt x="470501" y="529612"/>
                    <a:pt x="464365" y="532532"/>
                    <a:pt x="457801" y="533845"/>
                  </a:cubicBezTo>
                  <a:lnTo>
                    <a:pt x="426051" y="540195"/>
                  </a:lnTo>
                  <a:cubicBezTo>
                    <a:pt x="413383" y="542498"/>
                    <a:pt x="400442" y="543422"/>
                    <a:pt x="387951" y="546545"/>
                  </a:cubicBezTo>
                  <a:cubicBezTo>
                    <a:pt x="374964" y="549792"/>
                    <a:pt x="362551" y="555012"/>
                    <a:pt x="349851" y="559245"/>
                  </a:cubicBezTo>
                  <a:cubicBezTo>
                    <a:pt x="343501" y="561362"/>
                    <a:pt x="336370" y="561882"/>
                    <a:pt x="330801" y="565595"/>
                  </a:cubicBezTo>
                  <a:cubicBezTo>
                    <a:pt x="324451" y="569828"/>
                    <a:pt x="318725" y="575195"/>
                    <a:pt x="311751" y="578295"/>
                  </a:cubicBezTo>
                  <a:cubicBezTo>
                    <a:pt x="243741" y="608522"/>
                    <a:pt x="297714" y="574953"/>
                    <a:pt x="254601" y="603695"/>
                  </a:cubicBezTo>
                  <a:cubicBezTo>
                    <a:pt x="208034" y="601578"/>
                    <a:pt x="145593" y="605812"/>
                    <a:pt x="114901" y="597345"/>
                  </a:cubicBezTo>
                  <a:cubicBezTo>
                    <a:pt x="84209" y="588878"/>
                    <a:pt x="85268" y="568770"/>
                    <a:pt x="70451" y="552895"/>
                  </a:cubicBezTo>
                  <a:cubicBezTo>
                    <a:pt x="55634" y="537020"/>
                    <a:pt x="40818" y="519028"/>
                    <a:pt x="26001" y="502095"/>
                  </a:cubicBezTo>
                  <a:cubicBezTo>
                    <a:pt x="15418" y="480928"/>
                    <a:pt x="11184" y="456587"/>
                    <a:pt x="6951" y="425895"/>
                  </a:cubicBezTo>
                  <a:close/>
                </a:path>
              </a:pathLst>
            </a:custGeom>
            <a:ln>
              <a:solidFill>
                <a:schemeClr val="tx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6" name="Oval 105"/>
            <p:cNvSpPr/>
            <p:nvPr/>
          </p:nvSpPr>
          <p:spPr>
            <a:xfrm>
              <a:off x="3623514" y="4168498"/>
              <a:ext cx="139425" cy="139425"/>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655126" y="4200111"/>
              <a:ext cx="76200" cy="76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p:nvPr/>
          </p:nvCxnSpPr>
          <p:spPr>
            <a:xfrm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72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3600000" flipV="1">
              <a:off x="3693226" y="4048306"/>
              <a:ext cx="0" cy="379810"/>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cxnSp>
        <p:nvCxnSpPr>
          <p:cNvPr id="111" name="Straight Connector 110"/>
          <p:cNvCxnSpPr/>
          <p:nvPr/>
        </p:nvCxnSpPr>
        <p:spPr>
          <a:xfrm flipV="1">
            <a:off x="3680021" y="3072646"/>
            <a:ext cx="1149058" cy="505394"/>
          </a:xfrm>
          <a:prstGeom prst="line">
            <a:avLst/>
          </a:prstGeom>
          <a:ln w="114300">
            <a:solidFill>
              <a:srgbClr val="00B0F0"/>
            </a:solidFill>
          </a:ln>
          <a:effectLst>
            <a:softEdge rad="31750"/>
          </a:effectLst>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09388" y="563529"/>
            <a:ext cx="4038812" cy="2676614"/>
            <a:chOff x="852051" y="865028"/>
            <a:chExt cx="4038812" cy="2419704"/>
          </a:xfrm>
        </p:grpSpPr>
        <p:pic>
          <p:nvPicPr>
            <p:cNvPr id="43" name="Picture 2" descr="D:\Nitin\Maths\Maths\CBSE\5th\1 copy.jpg"/>
            <p:cNvPicPr>
              <a:picLocks noChangeAspect="1" noChangeArrowheads="1"/>
            </p:cNvPicPr>
            <p:nvPr/>
          </p:nvPicPr>
          <p:blipFill>
            <a:blip r:embed="rId4"/>
            <a:srcRect/>
            <a:stretch>
              <a:fillRect/>
            </a:stretch>
          </p:blipFill>
          <p:spPr bwMode="auto">
            <a:xfrm>
              <a:off x="852051" y="865028"/>
              <a:ext cx="4038812" cy="2419704"/>
            </a:xfrm>
            <a:prstGeom prst="rect">
              <a:avLst/>
            </a:prstGeom>
            <a:noFill/>
          </p:spPr>
        </p:pic>
        <p:sp>
          <p:nvSpPr>
            <p:cNvPr id="44" name="Rectangle 43"/>
            <p:cNvSpPr/>
            <p:nvPr/>
          </p:nvSpPr>
          <p:spPr>
            <a:xfrm>
              <a:off x="1037555" y="1261495"/>
              <a:ext cx="3682715" cy="1418999"/>
            </a:xfrm>
            <a:prstGeom prst="rect">
              <a:avLst/>
            </a:prstGeom>
            <a:noFill/>
          </p:spPr>
          <p:txBody>
            <a:bodyPr wrap="square">
              <a:spAutoFit/>
            </a:bodyPr>
            <a:lstStyle/>
            <a:p>
              <a:pPr algn="just">
                <a:defRPr/>
              </a:pPr>
              <a:r>
                <a:rPr lang="en-US" sz="1600" dirty="0" smtClean="0">
                  <a:solidFill>
                    <a:schemeClr val="bg1"/>
                  </a:solidFill>
                  <a:latin typeface="Bookman Old Style" pitchFamily="18" charset="0"/>
                </a:rPr>
                <a:t>Majority of the rays passes through the gold sheet, this shows that the part from which the positively charged alpha rays turns back is very small in size compared to the empty space.</a:t>
              </a:r>
              <a:endParaRPr lang="en-US" sz="1600" dirty="0">
                <a:solidFill>
                  <a:schemeClr val="bg1"/>
                </a:solidFill>
                <a:latin typeface="Bookman Old Style" pitchFamily="18" charset="0"/>
              </a:endParaRPr>
            </a:p>
          </p:txBody>
        </p:sp>
      </p:grpSp>
      <p:sp>
        <p:nvSpPr>
          <p:cNvPr id="55" name="Rectangle 54"/>
          <p:cNvSpPr/>
          <p:nvPr/>
        </p:nvSpPr>
        <p:spPr>
          <a:xfrm>
            <a:off x="3352800" y="361950"/>
            <a:ext cx="3151825" cy="369332"/>
          </a:xfrm>
          <a:prstGeom prst="rect">
            <a:avLst/>
          </a:prstGeom>
          <a:solidFill>
            <a:srgbClr val="FFFF00"/>
          </a:solidFill>
          <a:ln>
            <a:solidFill>
              <a:schemeClr val="tx1"/>
            </a:solidFill>
          </a:ln>
        </p:spPr>
        <p:style>
          <a:lnRef idx="3">
            <a:schemeClr val="lt1"/>
          </a:lnRef>
          <a:fillRef idx="1">
            <a:schemeClr val="accent2"/>
          </a:fillRef>
          <a:effectRef idx="1">
            <a:schemeClr val="accent2"/>
          </a:effectRef>
          <a:fontRef idx="minor">
            <a:schemeClr val="lt1"/>
          </a:fontRef>
        </p:style>
        <p:txBody>
          <a:bodyPr wrap="none">
            <a:spAutoFit/>
          </a:bodyPr>
          <a:lstStyle/>
          <a:p>
            <a:pPr marL="280988" indent="-280988" algn="ctr">
              <a:tabLst>
                <a:tab pos="280988" algn="l"/>
              </a:tabLst>
              <a:defRPr/>
            </a:pPr>
            <a:r>
              <a:rPr lang="en-US" dirty="0" smtClean="0">
                <a:solidFill>
                  <a:schemeClr val="tx1"/>
                </a:solidFill>
                <a:latin typeface="Bookman Old Style" pitchFamily="18" charset="0"/>
              </a:rPr>
              <a:t>GOLD FOIL EXPERIMENT</a:t>
            </a:r>
            <a:endParaRPr lang="en-US" dirty="0">
              <a:solidFill>
                <a:schemeClr val="tx1"/>
              </a:solidFill>
              <a:latin typeface="Bookman Old Style" pitchFamily="18" charset="0"/>
            </a:endParaRPr>
          </a:p>
        </p:txBody>
      </p:sp>
    </p:spTree>
    <p:extLst>
      <p:ext uri="{BB962C8B-B14F-4D97-AF65-F5344CB8AC3E}">
        <p14:creationId xmlns:p14="http://schemas.microsoft.com/office/powerpoint/2010/main" val="415978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down)">
                                      <p:cBhvr>
                                        <p:cTn id="7" dur="200"/>
                                        <p:tgtEl>
                                          <p:spTgt spid="111"/>
                                        </p:tgtEl>
                                      </p:cBhvr>
                                    </p:animEffect>
                                  </p:childTnLst>
                                </p:cTn>
                              </p:par>
                            </p:childTnLst>
                          </p:cTn>
                        </p:par>
                        <p:par>
                          <p:cTn id="8" fill="hold">
                            <p:stCondLst>
                              <p:cond delay="200"/>
                            </p:stCondLst>
                            <p:childTnLst>
                              <p:par>
                                <p:cTn id="9" presetID="22" presetClass="entr" presetSubtype="4"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down)">
                                      <p:cBhvr>
                                        <p:cTn id="11" dur="200"/>
                                        <p:tgtEl>
                                          <p:spTgt spid="59"/>
                                        </p:tgtEl>
                                      </p:cBhvr>
                                    </p:animEffect>
                                  </p:childTnLst>
                                </p:cTn>
                              </p:par>
                            </p:childTnLst>
                          </p:cTn>
                        </p:par>
                        <p:par>
                          <p:cTn id="12" fill="hold">
                            <p:stCondLst>
                              <p:cond delay="400"/>
                            </p:stCondLst>
                            <p:childTnLst>
                              <p:par>
                                <p:cTn id="13" presetID="22" presetClass="entr" presetSubtype="4"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00"/>
                                        <p:tgtEl>
                                          <p:spTgt spid="60"/>
                                        </p:tgtEl>
                                      </p:cBhvr>
                                    </p:animEffect>
                                  </p:childTnLst>
                                </p:cTn>
                              </p:par>
                            </p:childTnLst>
                          </p:cTn>
                        </p:par>
                        <p:par>
                          <p:cTn id="16" fill="hold">
                            <p:stCondLst>
                              <p:cond delay="600"/>
                            </p:stCondLst>
                            <p:childTnLst>
                              <p:par>
                                <p:cTn id="17" presetID="22" presetClass="entr" presetSubtype="4"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down)">
                                      <p:cBhvr>
                                        <p:cTn id="19" dur="200"/>
                                        <p:tgtEl>
                                          <p:spTgt spid="67"/>
                                        </p:tgtEl>
                                      </p:cBhvr>
                                    </p:animEffect>
                                  </p:childTnLst>
                                </p:cTn>
                              </p:par>
                            </p:childTnLst>
                          </p:cTn>
                        </p:par>
                        <p:par>
                          <p:cTn id="20" fill="hold">
                            <p:stCondLst>
                              <p:cond delay="800"/>
                            </p:stCondLst>
                            <p:childTnLst>
                              <p:par>
                                <p:cTn id="21" presetID="1" presetClass="entr" presetSubtype="0" fill="hold" grpId="0" nodeType="after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down)">
                                      <p:cBhvr>
                                        <p:cTn id="27" dur="200"/>
                                        <p:tgtEl>
                                          <p:spTgt spid="111"/>
                                        </p:tgtEl>
                                      </p:cBhvr>
                                    </p:animEffect>
                                  </p:childTnLst>
                                </p:cTn>
                              </p:par>
                            </p:childTnLst>
                          </p:cTn>
                        </p:par>
                        <p:par>
                          <p:cTn id="28" fill="hold">
                            <p:stCondLst>
                              <p:cond delay="200"/>
                            </p:stCondLst>
                            <p:childTnLst>
                              <p:par>
                                <p:cTn id="29" presetID="22" presetClass="entr" presetSubtype="4"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down)">
                                      <p:cBhvr>
                                        <p:cTn id="31" dur="200"/>
                                        <p:tgtEl>
                                          <p:spTgt spid="59"/>
                                        </p:tgtEl>
                                      </p:cBhvr>
                                    </p:animEffect>
                                  </p:childTnLst>
                                </p:cTn>
                              </p:par>
                            </p:childTnLst>
                          </p:cTn>
                        </p:par>
                        <p:par>
                          <p:cTn id="32" fill="hold">
                            <p:stCondLst>
                              <p:cond delay="400"/>
                            </p:stCondLst>
                            <p:childTnLst>
                              <p:par>
                                <p:cTn id="33" presetID="22" presetClass="entr" presetSubtype="4"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down)">
                                      <p:cBhvr>
                                        <p:cTn id="35" dur="200"/>
                                        <p:tgtEl>
                                          <p:spTgt spid="60"/>
                                        </p:tgtEl>
                                      </p:cBhvr>
                                    </p:animEffect>
                                  </p:childTnLst>
                                </p:cTn>
                              </p:par>
                            </p:childTnLst>
                          </p:cTn>
                        </p:par>
                        <p:par>
                          <p:cTn id="36" fill="hold">
                            <p:stCondLst>
                              <p:cond delay="600"/>
                            </p:stCondLst>
                            <p:childTnLst>
                              <p:par>
                                <p:cTn id="37" presetID="22" presetClass="entr" presetSubtype="4"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down)">
                                      <p:cBhvr>
                                        <p:cTn id="39" dur="200"/>
                                        <p:tgtEl>
                                          <p:spTgt spid="65"/>
                                        </p:tgtEl>
                                      </p:cBhvr>
                                    </p:animEffect>
                                  </p:childTnLst>
                                </p:cTn>
                              </p:par>
                            </p:childTnLst>
                          </p:cTn>
                        </p:par>
                        <p:par>
                          <p:cTn id="40" fill="hold">
                            <p:stCondLst>
                              <p:cond delay="800"/>
                            </p:stCondLst>
                            <p:childTnLst>
                              <p:par>
                                <p:cTn id="41" presetID="1"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wipe(down)">
                                      <p:cBhvr>
                                        <p:cTn id="47" dur="200"/>
                                        <p:tgtEl>
                                          <p:spTgt spid="111"/>
                                        </p:tgtEl>
                                      </p:cBhvr>
                                    </p:animEffect>
                                  </p:childTnLst>
                                </p:cTn>
                              </p:par>
                            </p:childTnLst>
                          </p:cTn>
                        </p:par>
                        <p:par>
                          <p:cTn id="48" fill="hold">
                            <p:stCondLst>
                              <p:cond delay="200"/>
                            </p:stCondLst>
                            <p:childTnLst>
                              <p:par>
                                <p:cTn id="49" presetID="22" presetClass="entr" presetSubtype="4" fill="hold"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down)">
                                      <p:cBhvr>
                                        <p:cTn id="51" dur="200"/>
                                        <p:tgtEl>
                                          <p:spTgt spid="59"/>
                                        </p:tgtEl>
                                      </p:cBhvr>
                                    </p:animEffect>
                                  </p:childTnLst>
                                </p:cTn>
                              </p:par>
                            </p:childTnLst>
                          </p:cTn>
                        </p:par>
                        <p:par>
                          <p:cTn id="52" fill="hold">
                            <p:stCondLst>
                              <p:cond delay="400"/>
                            </p:stCondLst>
                            <p:childTnLst>
                              <p:par>
                                <p:cTn id="53" presetID="22" presetClass="entr" presetSubtype="4" fill="hold" nodeType="after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down)">
                                      <p:cBhvr>
                                        <p:cTn id="55" dur="200"/>
                                        <p:tgtEl>
                                          <p:spTgt spid="60"/>
                                        </p:tgtEl>
                                      </p:cBhvr>
                                    </p:animEffect>
                                  </p:childTnLst>
                                </p:cTn>
                              </p:par>
                            </p:childTnLst>
                          </p:cTn>
                        </p:par>
                        <p:par>
                          <p:cTn id="56" fill="hold">
                            <p:stCondLst>
                              <p:cond delay="600"/>
                            </p:stCondLst>
                            <p:childTnLst>
                              <p:par>
                                <p:cTn id="57" presetID="22" presetClass="entr" presetSubtype="4"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down)">
                                      <p:cBhvr>
                                        <p:cTn id="59" dur="200"/>
                                        <p:tgtEl>
                                          <p:spTgt spid="70"/>
                                        </p:tgtEl>
                                      </p:cBhvr>
                                    </p:animEffect>
                                  </p:childTnLst>
                                </p:cTn>
                              </p:par>
                            </p:childTnLst>
                          </p:cTn>
                        </p:par>
                        <p:par>
                          <p:cTn id="60" fill="hold">
                            <p:stCondLst>
                              <p:cond delay="800"/>
                            </p:stCondLst>
                            <p:childTnLst>
                              <p:par>
                                <p:cTn id="61" presetID="1" presetClass="entr" presetSubtype="0" fill="hold" grpId="0" nodeType="afterEffect">
                                  <p:stCondLst>
                                    <p:cond delay="0"/>
                                  </p:stCondLst>
                                  <p:childTnLst>
                                    <p:set>
                                      <p:cBhvr>
                                        <p:cTn id="62" dur="1" fill="hold">
                                          <p:stCondLst>
                                            <p:cond delay="199"/>
                                          </p:stCondLst>
                                        </p:cTn>
                                        <p:tgtEl>
                                          <p:spTgt spid="10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wipe(down)">
                                      <p:cBhvr>
                                        <p:cTn id="67" dur="200"/>
                                        <p:tgtEl>
                                          <p:spTgt spid="111"/>
                                        </p:tgtEl>
                                      </p:cBhvr>
                                    </p:animEffect>
                                  </p:childTnLst>
                                </p:cTn>
                              </p:par>
                            </p:childTnLst>
                          </p:cTn>
                        </p:par>
                        <p:par>
                          <p:cTn id="68" fill="hold">
                            <p:stCondLst>
                              <p:cond delay="200"/>
                            </p:stCondLst>
                            <p:childTnLst>
                              <p:par>
                                <p:cTn id="69" presetID="22" presetClass="entr" presetSubtype="4" fill="hold"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down)">
                                      <p:cBhvr>
                                        <p:cTn id="71" dur="200"/>
                                        <p:tgtEl>
                                          <p:spTgt spid="59"/>
                                        </p:tgtEl>
                                      </p:cBhvr>
                                    </p:animEffect>
                                  </p:childTnLst>
                                </p:cTn>
                              </p:par>
                            </p:childTnLst>
                          </p:cTn>
                        </p:par>
                        <p:par>
                          <p:cTn id="72" fill="hold">
                            <p:stCondLst>
                              <p:cond delay="400"/>
                            </p:stCondLst>
                            <p:childTnLst>
                              <p:par>
                                <p:cTn id="73" presetID="22" presetClass="entr" presetSubtype="4"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wipe(down)">
                                      <p:cBhvr>
                                        <p:cTn id="75" dur="200"/>
                                        <p:tgtEl>
                                          <p:spTgt spid="60"/>
                                        </p:tgtEl>
                                      </p:cBhvr>
                                    </p:animEffect>
                                  </p:childTnLst>
                                </p:cTn>
                              </p:par>
                            </p:childTnLst>
                          </p:cTn>
                        </p:par>
                        <p:par>
                          <p:cTn id="76" fill="hold">
                            <p:stCondLst>
                              <p:cond delay="600"/>
                            </p:stCondLst>
                            <p:childTnLst>
                              <p:par>
                                <p:cTn id="77" presetID="22" presetClass="entr" presetSubtype="2" fill="hold" nodeType="after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wipe(right)">
                                      <p:cBhvr>
                                        <p:cTn id="79" dur="200"/>
                                        <p:tgtEl>
                                          <p:spTgt spid="75"/>
                                        </p:tgtEl>
                                      </p:cBhvr>
                                    </p:animEffect>
                                  </p:childTnLst>
                                </p:cTn>
                              </p:par>
                            </p:childTnLst>
                          </p:cTn>
                        </p:par>
                        <p:par>
                          <p:cTn id="80" fill="hold">
                            <p:stCondLst>
                              <p:cond delay="800"/>
                            </p:stCondLst>
                            <p:childTnLst>
                              <p:par>
                                <p:cTn id="81" presetID="22" presetClass="entr" presetSubtype="4" fill="hold" grpId="0" nodeType="afterEffect">
                                  <p:stCondLst>
                                    <p:cond delay="0"/>
                                  </p:stCondLst>
                                  <p:childTnLst>
                                    <p:set>
                                      <p:cBhvr>
                                        <p:cTn id="82" dur="1" fill="hold">
                                          <p:stCondLst>
                                            <p:cond delay="0"/>
                                          </p:stCondLst>
                                        </p:cTn>
                                        <p:tgtEl>
                                          <p:spTgt spid="84"/>
                                        </p:tgtEl>
                                        <p:attrNameLst>
                                          <p:attrName>style.visibility</p:attrName>
                                        </p:attrNameLst>
                                      </p:cBhvr>
                                      <p:to>
                                        <p:strVal val="visible"/>
                                      </p:to>
                                    </p:set>
                                    <p:animEffect transition="in" filter="wipe(down)">
                                      <p:cBhvr>
                                        <p:cTn id="83" dur="200"/>
                                        <p:tgtEl>
                                          <p:spTgt spid="8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11"/>
                                        </p:tgtEl>
                                        <p:attrNameLst>
                                          <p:attrName>style.visibility</p:attrName>
                                        </p:attrNameLst>
                                      </p:cBhvr>
                                      <p:to>
                                        <p:strVal val="visible"/>
                                      </p:to>
                                    </p:set>
                                    <p:animEffect transition="in" filter="wipe(down)">
                                      <p:cBhvr>
                                        <p:cTn id="88" dur="200"/>
                                        <p:tgtEl>
                                          <p:spTgt spid="111"/>
                                        </p:tgtEl>
                                      </p:cBhvr>
                                    </p:animEffect>
                                  </p:childTnLst>
                                </p:cTn>
                              </p:par>
                            </p:childTnLst>
                          </p:cTn>
                        </p:par>
                        <p:par>
                          <p:cTn id="89" fill="hold">
                            <p:stCondLst>
                              <p:cond delay="200"/>
                            </p:stCondLst>
                            <p:childTnLst>
                              <p:par>
                                <p:cTn id="90" presetID="22" presetClass="entr" presetSubtype="4" fill="hold"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down)">
                                      <p:cBhvr>
                                        <p:cTn id="92" dur="200"/>
                                        <p:tgtEl>
                                          <p:spTgt spid="59"/>
                                        </p:tgtEl>
                                      </p:cBhvr>
                                    </p:animEffect>
                                  </p:childTnLst>
                                </p:cTn>
                              </p:par>
                            </p:childTnLst>
                          </p:cTn>
                        </p:par>
                        <p:par>
                          <p:cTn id="93" fill="hold">
                            <p:stCondLst>
                              <p:cond delay="400"/>
                            </p:stCondLst>
                            <p:childTnLst>
                              <p:par>
                                <p:cTn id="94" presetID="22" presetClass="entr" presetSubtype="4" fill="hold" nodeType="after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wipe(down)">
                                      <p:cBhvr>
                                        <p:cTn id="96" dur="200"/>
                                        <p:tgtEl>
                                          <p:spTgt spid="60"/>
                                        </p:tgtEl>
                                      </p:cBhvr>
                                    </p:animEffect>
                                  </p:childTnLst>
                                </p:cTn>
                              </p:par>
                            </p:childTnLst>
                          </p:cTn>
                        </p:par>
                        <p:par>
                          <p:cTn id="97" fill="hold">
                            <p:stCondLst>
                              <p:cond delay="600"/>
                            </p:stCondLst>
                            <p:childTnLst>
                              <p:par>
                                <p:cTn id="98" presetID="22" presetClass="entr" presetSubtype="2" fill="hold" nodeType="after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right)">
                                      <p:cBhvr>
                                        <p:cTn id="100" dur="200"/>
                                        <p:tgtEl>
                                          <p:spTgt spid="82"/>
                                        </p:tgtEl>
                                      </p:cBhvr>
                                    </p:animEffect>
                                  </p:childTnLst>
                                </p:cTn>
                              </p:par>
                            </p:childTnLst>
                          </p:cTn>
                        </p:par>
                        <p:par>
                          <p:cTn id="101" fill="hold">
                            <p:stCondLst>
                              <p:cond delay="800"/>
                            </p:stCondLst>
                            <p:childTnLst>
                              <p:par>
                                <p:cTn id="102" presetID="22" presetClass="entr" presetSubtype="4" fill="hold" grpId="0" nodeType="afterEffect">
                                  <p:stCondLst>
                                    <p:cond delay="0"/>
                                  </p:stCondLst>
                                  <p:childTnLst>
                                    <p:set>
                                      <p:cBhvr>
                                        <p:cTn id="103" dur="1" fill="hold">
                                          <p:stCondLst>
                                            <p:cond delay="0"/>
                                          </p:stCondLst>
                                        </p:cTn>
                                        <p:tgtEl>
                                          <p:spTgt spid="99"/>
                                        </p:tgtEl>
                                        <p:attrNameLst>
                                          <p:attrName>style.visibility</p:attrName>
                                        </p:attrNameLst>
                                      </p:cBhvr>
                                      <p:to>
                                        <p:strVal val="visible"/>
                                      </p:to>
                                    </p:set>
                                    <p:animEffect transition="in" filter="wipe(down)">
                                      <p:cBhvr>
                                        <p:cTn id="104" dur="200"/>
                                        <p:tgtEl>
                                          <p:spTgt spid="99"/>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4" grpId="0" animBg="1"/>
      <p:bldP spid="99" grpId="0" animBg="1"/>
      <p:bldP spid="100" grpId="0" animBg="1"/>
      <p:bldP spid="1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209550"/>
            <a:ext cx="8229600" cy="4724400"/>
          </a:xfrm>
          <a:prstGeom prst="rect">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457200" y="209550"/>
            <a:ext cx="8258992" cy="646331"/>
          </a:xfrm>
          <a:prstGeom prst="rect">
            <a:avLst/>
          </a:prstGeom>
          <a:noFill/>
        </p:spPr>
        <p:txBody>
          <a:bodyPr wrap="none" rtlCol="0">
            <a:spAutoFit/>
          </a:bodyPr>
          <a:lstStyle/>
          <a:p>
            <a:r>
              <a:rPr lang="en-US" dirty="0" smtClean="0">
                <a:solidFill>
                  <a:srgbClr val="0000FF"/>
                </a:solidFill>
                <a:latin typeface="Bookman Old Style" panose="02050604050505020204" pitchFamily="18" charset="0"/>
              </a:rPr>
              <a:t>Conclusion of Rutherford’s alpha- particle scattering experiment  show </a:t>
            </a:r>
          </a:p>
          <a:p>
            <a:r>
              <a:rPr lang="en-US" dirty="0" smtClean="0">
                <a:solidFill>
                  <a:srgbClr val="0000FF"/>
                </a:solidFill>
                <a:latin typeface="Bookman Old Style" panose="02050604050505020204" pitchFamily="18" charset="0"/>
              </a:rPr>
              <a:t>the presence of a nucleus in the atom. </a:t>
            </a:r>
            <a:endParaRPr lang="en-US" dirty="0">
              <a:solidFill>
                <a:srgbClr val="0000FF"/>
              </a:solidFill>
              <a:latin typeface="Bookman Old Style" panose="02050604050505020204" pitchFamily="18" charset="0"/>
            </a:endParaRPr>
          </a:p>
        </p:txBody>
      </p:sp>
      <p:sp>
        <p:nvSpPr>
          <p:cNvPr id="3" name="TextBox 2"/>
          <p:cNvSpPr txBox="1"/>
          <p:nvPr/>
        </p:nvSpPr>
        <p:spPr>
          <a:xfrm>
            <a:off x="457200" y="1011019"/>
            <a:ext cx="7834196" cy="646331"/>
          </a:xfrm>
          <a:prstGeom prst="rect">
            <a:avLst/>
          </a:prstGeom>
          <a:noFill/>
        </p:spPr>
        <p:txBody>
          <a:bodyPr wrap="none" rtlCol="0">
            <a:spAutoFit/>
          </a:bodyPr>
          <a:lstStyle/>
          <a:p>
            <a:r>
              <a:rPr lang="en-US" dirty="0" smtClean="0">
                <a:solidFill>
                  <a:srgbClr val="0000FF"/>
                </a:solidFill>
                <a:latin typeface="Bookman Old Style" panose="02050604050505020204" pitchFamily="18" charset="0"/>
              </a:rPr>
              <a:t>It also given the following important information about the nucleus </a:t>
            </a:r>
          </a:p>
          <a:p>
            <a:r>
              <a:rPr lang="en-US" dirty="0" smtClean="0">
                <a:solidFill>
                  <a:srgbClr val="0000FF"/>
                </a:solidFill>
                <a:latin typeface="Bookman Old Style" panose="02050604050505020204" pitchFamily="18" charset="0"/>
              </a:rPr>
              <a:t>of an atom:</a:t>
            </a:r>
            <a:endParaRPr lang="en-US" dirty="0">
              <a:solidFill>
                <a:srgbClr val="0000FF"/>
              </a:solidFill>
              <a:latin typeface="Bookman Old Style" panose="02050604050505020204" pitchFamily="18" charset="0"/>
            </a:endParaRPr>
          </a:p>
        </p:txBody>
      </p:sp>
      <p:sp>
        <p:nvSpPr>
          <p:cNvPr id="4" name="TextBox 3"/>
          <p:cNvSpPr txBox="1"/>
          <p:nvPr/>
        </p:nvSpPr>
        <p:spPr>
          <a:xfrm>
            <a:off x="554182" y="1809750"/>
            <a:ext cx="5854488" cy="1754326"/>
          </a:xfrm>
          <a:prstGeom prst="rect">
            <a:avLst/>
          </a:prstGeom>
          <a:noFill/>
        </p:spPr>
        <p:txBody>
          <a:bodyPr wrap="none" rtlCol="0">
            <a:spAutoFit/>
          </a:bodyPr>
          <a:lstStyle/>
          <a:p>
            <a:pPr marL="400050" indent="-400050">
              <a:lnSpc>
                <a:spcPct val="150000"/>
              </a:lnSpc>
              <a:buAutoNum type="romanLcParenR"/>
            </a:pPr>
            <a:r>
              <a:rPr lang="en-US" dirty="0" smtClean="0">
                <a:latin typeface="Bookman Old Style" panose="02050604050505020204" pitchFamily="18" charset="0"/>
              </a:rPr>
              <a:t>Nucleus of an atom is positively charged.</a:t>
            </a:r>
          </a:p>
          <a:p>
            <a:pPr marL="400050" indent="-400050">
              <a:lnSpc>
                <a:spcPct val="150000"/>
              </a:lnSpc>
              <a:buAutoNum type="romanLcParenR"/>
            </a:pPr>
            <a:r>
              <a:rPr lang="en-US" dirty="0">
                <a:latin typeface="Bookman Old Style" panose="02050604050505020204" pitchFamily="18" charset="0"/>
              </a:rPr>
              <a:t>Nucleus of an atom </a:t>
            </a:r>
            <a:r>
              <a:rPr lang="en-US" dirty="0" smtClean="0">
                <a:latin typeface="Bookman Old Style" panose="02050604050505020204" pitchFamily="18" charset="0"/>
              </a:rPr>
              <a:t>is very dense and hard.</a:t>
            </a:r>
          </a:p>
          <a:p>
            <a:pPr marL="400050" indent="-400050">
              <a:lnSpc>
                <a:spcPct val="150000"/>
              </a:lnSpc>
              <a:buAutoNum type="romanLcParenR"/>
            </a:pPr>
            <a:r>
              <a:rPr lang="en-US" dirty="0">
                <a:latin typeface="Bookman Old Style" panose="02050604050505020204" pitchFamily="18" charset="0"/>
              </a:rPr>
              <a:t>Nucleus of an atom </a:t>
            </a:r>
            <a:r>
              <a:rPr lang="en-US" dirty="0" smtClean="0">
                <a:latin typeface="Bookman Old Style" panose="02050604050505020204" pitchFamily="18" charset="0"/>
              </a:rPr>
              <a:t>is very small as compared </a:t>
            </a:r>
          </a:p>
          <a:p>
            <a:pPr>
              <a:lnSpc>
                <a:spcPct val="150000"/>
              </a:lnSpc>
            </a:pPr>
            <a:r>
              <a:rPr lang="en-US" dirty="0" smtClean="0">
                <a:latin typeface="Bookman Old Style" panose="02050604050505020204" pitchFamily="18" charset="0"/>
              </a:rPr>
              <a:t>    to the size of the atom as a whole.</a:t>
            </a:r>
            <a:endParaRPr lang="en-US" dirty="0">
              <a:latin typeface="Bookman Old Style" panose="02050604050505020204" pitchFamily="18" charset="0"/>
            </a:endParaRPr>
          </a:p>
        </p:txBody>
      </p:sp>
      <p:grpSp>
        <p:nvGrpSpPr>
          <p:cNvPr id="11" name="Group 10"/>
          <p:cNvGrpSpPr/>
          <p:nvPr/>
        </p:nvGrpSpPr>
        <p:grpSpPr>
          <a:xfrm>
            <a:off x="4576533" y="3336456"/>
            <a:ext cx="4059683" cy="1616858"/>
            <a:chOff x="4576533" y="3336456"/>
            <a:chExt cx="4059683" cy="1616858"/>
          </a:xfrm>
        </p:grpSpPr>
        <p:sp>
          <p:nvSpPr>
            <p:cNvPr id="6" name="Cloud Callout 5"/>
            <p:cNvSpPr/>
            <p:nvPr/>
          </p:nvSpPr>
          <p:spPr>
            <a:xfrm>
              <a:off x="4576533" y="3336456"/>
              <a:ext cx="4059683" cy="1616858"/>
            </a:xfrm>
            <a:prstGeom prst="cloudCallout">
              <a:avLst>
                <a:gd name="adj1" fmla="val -47103"/>
                <a:gd name="adj2" fmla="val -46048"/>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4876800" y="3581221"/>
              <a:ext cx="3735318" cy="1200329"/>
              <a:chOff x="4876800" y="3581221"/>
              <a:chExt cx="3735318" cy="1200329"/>
            </a:xfrm>
          </p:grpSpPr>
          <p:sp>
            <p:nvSpPr>
              <p:cNvPr id="7" name="TextBox 6"/>
              <p:cNvSpPr txBox="1"/>
              <p:nvPr/>
            </p:nvSpPr>
            <p:spPr>
              <a:xfrm>
                <a:off x="4876800" y="3581221"/>
                <a:ext cx="3735318" cy="1200329"/>
              </a:xfrm>
              <a:prstGeom prst="rect">
                <a:avLst/>
              </a:prstGeom>
              <a:noFill/>
            </p:spPr>
            <p:txBody>
              <a:bodyPr wrap="none" rtlCol="0">
                <a:spAutoFit/>
              </a:bodyPr>
              <a:lstStyle/>
              <a:p>
                <a:pPr algn="ctr"/>
                <a:r>
                  <a:rPr lang="en-US" dirty="0" smtClean="0">
                    <a:solidFill>
                      <a:schemeClr val="bg1"/>
                    </a:solidFill>
                    <a:latin typeface="Bookman Old Style" panose="02050604050505020204" pitchFamily="18" charset="0"/>
                  </a:rPr>
                  <a:t>The radius of nucleus has been</a:t>
                </a:r>
              </a:p>
              <a:p>
                <a:pPr algn="ctr"/>
                <a:r>
                  <a:rPr lang="en-US" dirty="0" smtClean="0">
                    <a:solidFill>
                      <a:schemeClr val="bg1"/>
                    </a:solidFill>
                    <a:latin typeface="Bookman Old Style" panose="02050604050505020204" pitchFamily="18" charset="0"/>
                  </a:rPr>
                  <a:t> found to be about 10  times </a:t>
                </a:r>
              </a:p>
              <a:p>
                <a:pPr algn="ctr"/>
                <a:r>
                  <a:rPr lang="en-US" dirty="0" smtClean="0">
                    <a:solidFill>
                      <a:schemeClr val="bg1"/>
                    </a:solidFill>
                    <a:latin typeface="Bookman Old Style" panose="02050604050505020204" pitchFamily="18" charset="0"/>
                  </a:rPr>
                  <a:t>smaller than the radius of</a:t>
                </a:r>
              </a:p>
              <a:p>
                <a:pPr algn="ctr"/>
                <a:r>
                  <a:rPr lang="en-US" dirty="0" smtClean="0">
                    <a:solidFill>
                      <a:schemeClr val="bg1"/>
                    </a:solidFill>
                    <a:latin typeface="Bookman Old Style" panose="02050604050505020204" pitchFamily="18" charset="0"/>
                  </a:rPr>
                  <a:t> the atom.</a:t>
                </a:r>
                <a:endParaRPr lang="en-US" dirty="0">
                  <a:solidFill>
                    <a:schemeClr val="bg1"/>
                  </a:solidFill>
                  <a:latin typeface="Bookman Old Style" panose="02050604050505020204" pitchFamily="18" charset="0"/>
                </a:endParaRPr>
              </a:p>
            </p:txBody>
          </p:sp>
          <p:sp>
            <p:nvSpPr>
              <p:cNvPr id="9" name="TextBox 8"/>
              <p:cNvSpPr txBox="1"/>
              <p:nvPr/>
            </p:nvSpPr>
            <p:spPr>
              <a:xfrm>
                <a:off x="7423368" y="3834140"/>
                <a:ext cx="272832" cy="261610"/>
              </a:xfrm>
              <a:prstGeom prst="rect">
                <a:avLst/>
              </a:prstGeom>
              <a:noFill/>
            </p:spPr>
            <p:txBody>
              <a:bodyPr wrap="none" rtlCol="0">
                <a:spAutoFit/>
              </a:bodyPr>
              <a:lstStyle/>
              <a:p>
                <a:r>
                  <a:rPr lang="en-US" sz="1100" dirty="0" smtClean="0">
                    <a:solidFill>
                      <a:schemeClr val="bg1"/>
                    </a:solidFill>
                    <a:latin typeface="Bookman Old Style" panose="02050604050505020204" pitchFamily="18" charset="0"/>
                  </a:rPr>
                  <a:t>5</a:t>
                </a:r>
                <a:endParaRPr lang="en-US" dirty="0">
                  <a:solidFill>
                    <a:schemeClr val="bg1"/>
                  </a:solidFill>
                  <a:latin typeface="Bookman Old Style" panose="02050604050505020204" pitchFamily="18" charset="0"/>
                </a:endParaRPr>
              </a:p>
            </p:txBody>
          </p:sp>
        </p:gr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26" y="1612784"/>
            <a:ext cx="7139174" cy="3239831"/>
          </a:xfrm>
          <a:prstGeom prst="rect">
            <a:avLst/>
          </a:prstGeom>
        </p:spPr>
      </p:pic>
      <p:grpSp>
        <p:nvGrpSpPr>
          <p:cNvPr id="13" name="Group 12"/>
          <p:cNvGrpSpPr/>
          <p:nvPr/>
        </p:nvGrpSpPr>
        <p:grpSpPr>
          <a:xfrm>
            <a:off x="4368698" y="3317092"/>
            <a:ext cx="4472657" cy="1616858"/>
            <a:chOff x="4576533" y="3336456"/>
            <a:chExt cx="4066052" cy="1616858"/>
          </a:xfrm>
        </p:grpSpPr>
        <p:sp>
          <p:nvSpPr>
            <p:cNvPr id="14" name="Cloud Callout 13"/>
            <p:cNvSpPr/>
            <p:nvPr/>
          </p:nvSpPr>
          <p:spPr>
            <a:xfrm>
              <a:off x="4576533" y="3336456"/>
              <a:ext cx="4059683" cy="1616858"/>
            </a:xfrm>
            <a:prstGeom prst="cloudCallout">
              <a:avLst>
                <a:gd name="adj1" fmla="val -47103"/>
                <a:gd name="adj2" fmla="val -46048"/>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846353" y="3507727"/>
              <a:ext cx="3796232" cy="1200329"/>
            </a:xfrm>
            <a:prstGeom prst="rect">
              <a:avLst/>
            </a:prstGeom>
            <a:noFill/>
          </p:spPr>
          <p:txBody>
            <a:bodyPr wrap="none" rtlCol="0">
              <a:spAutoFit/>
            </a:bodyPr>
            <a:lstStyle/>
            <a:p>
              <a:pPr algn="ctr"/>
              <a:r>
                <a:rPr lang="en-US" dirty="0" smtClean="0">
                  <a:solidFill>
                    <a:schemeClr val="bg1"/>
                  </a:solidFill>
                  <a:latin typeface="Bookman Old Style" panose="02050604050505020204" pitchFamily="18" charset="0"/>
                </a:rPr>
                <a:t>The relative size of the nucleus </a:t>
              </a:r>
            </a:p>
            <a:p>
              <a:pPr algn="ctr"/>
              <a:r>
                <a:rPr lang="en-US" dirty="0" smtClean="0">
                  <a:solidFill>
                    <a:schemeClr val="bg1"/>
                  </a:solidFill>
                  <a:latin typeface="Bookman Old Style" panose="02050604050505020204" pitchFamily="18" charset="0"/>
                </a:rPr>
                <a:t>in an atom is roughly the same</a:t>
              </a:r>
            </a:p>
            <a:p>
              <a:pPr algn="ctr"/>
              <a:r>
                <a:rPr lang="en-US" dirty="0" smtClean="0">
                  <a:solidFill>
                    <a:schemeClr val="bg1"/>
                  </a:solidFill>
                  <a:latin typeface="Bookman Old Style" panose="02050604050505020204" pitchFamily="18" charset="0"/>
                </a:rPr>
                <a:t>As that of a pea in the middle of</a:t>
              </a:r>
            </a:p>
            <a:p>
              <a:pPr algn="ctr"/>
              <a:r>
                <a:rPr lang="en-US" dirty="0" smtClean="0">
                  <a:solidFill>
                    <a:schemeClr val="bg1"/>
                  </a:solidFill>
                  <a:latin typeface="Bookman Old Style" panose="02050604050505020204" pitchFamily="18" charset="0"/>
                </a:rPr>
                <a:t>this large stadium.  </a:t>
              </a:r>
              <a:endParaRPr lang="en-US" dirty="0">
                <a:solidFill>
                  <a:schemeClr val="bg1"/>
                </a:solidFill>
                <a:latin typeface="Bookman Old Style" panose="02050604050505020204" pitchFamily="18" charset="0"/>
              </a:endParaRPr>
            </a:p>
          </p:txBody>
        </p:sp>
      </p:grpSp>
      <p:pic>
        <p:nvPicPr>
          <p:cNvPr id="19" name="Picture 1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537" b="70732" l="17333" r="56000"/>
                    </a14:imgEffect>
                  </a14:imgLayer>
                </a14:imgProps>
              </a:ext>
              <a:ext uri="{28A0092B-C50C-407E-A947-70E740481C1C}">
                <a14:useLocalDpi xmlns:a14="http://schemas.microsoft.com/office/drawing/2010/main" val="0"/>
              </a:ext>
            </a:extLst>
          </a:blip>
          <a:srcRect l="18560" t="14801" r="41668" b="28104"/>
          <a:stretch/>
        </p:blipFill>
        <p:spPr>
          <a:xfrm>
            <a:off x="3738837" y="3068577"/>
            <a:ext cx="287306" cy="281834"/>
          </a:xfrm>
          <a:prstGeom prst="rect">
            <a:avLst/>
          </a:prstGeom>
        </p:spPr>
      </p:pic>
      <p:sp>
        <p:nvSpPr>
          <p:cNvPr id="20" name="Donut 19"/>
          <p:cNvSpPr/>
          <p:nvPr/>
        </p:nvSpPr>
        <p:spPr>
          <a:xfrm>
            <a:off x="3581400" y="2952750"/>
            <a:ext cx="602181" cy="547437"/>
          </a:xfrm>
          <a:prstGeom prst="donut">
            <a:avLst>
              <a:gd name="adj" fmla="val 10827"/>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9105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500"/>
                                        <p:tgtEl>
                                          <p:spTgt spid="4">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500"/>
                                        <p:tgtEl>
                                          <p:spTgt spid="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par>
                          <p:cTn id="54" fill="hold">
                            <p:stCondLst>
                              <p:cond delay="500"/>
                            </p:stCondLst>
                            <p:childTnLst>
                              <p:par>
                                <p:cTn id="55" presetID="21" presetClass="entr" presetSubtype="1"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heel(1)">
                                      <p:cBhvr>
                                        <p:cTn id="5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248400" y="3409950"/>
            <a:ext cx="1842171" cy="369332"/>
          </a:xfrm>
          <a:prstGeom prst="rect">
            <a:avLst/>
          </a:prstGeom>
          <a:noFill/>
        </p:spPr>
        <p:txBody>
          <a:bodyPr wrap="none" rtlCol="0">
            <a:spAutoFit/>
          </a:bodyPr>
          <a:lstStyle/>
          <a:p>
            <a:r>
              <a:rPr lang="en-US" b="1" dirty="0" smtClean="0">
                <a:solidFill>
                  <a:srgbClr val="0000FF"/>
                </a:solidFill>
                <a:latin typeface="Bookman Old Style" panose="02050604050505020204" pitchFamily="18" charset="0"/>
              </a:rPr>
              <a:t>Atoms of gold</a:t>
            </a:r>
            <a:endParaRPr lang="en-US" b="1" dirty="0">
              <a:solidFill>
                <a:srgbClr val="0000FF"/>
              </a:solidFill>
              <a:latin typeface="Bookman Old Style" panose="02050604050505020204" pitchFamily="18" charset="0"/>
            </a:endParaRPr>
          </a:p>
        </p:txBody>
      </p:sp>
      <p:sp>
        <p:nvSpPr>
          <p:cNvPr id="19" name="TextBox 18"/>
          <p:cNvSpPr txBox="1"/>
          <p:nvPr/>
        </p:nvSpPr>
        <p:spPr>
          <a:xfrm>
            <a:off x="3614889" y="3427876"/>
            <a:ext cx="1204176" cy="369332"/>
          </a:xfrm>
          <a:prstGeom prst="rect">
            <a:avLst/>
          </a:prstGeom>
          <a:noFill/>
        </p:spPr>
        <p:txBody>
          <a:bodyPr wrap="none" rtlCol="0">
            <a:spAutoFit/>
          </a:bodyPr>
          <a:lstStyle/>
          <a:p>
            <a:r>
              <a:rPr lang="en-US" b="1" dirty="0" smtClean="0">
                <a:solidFill>
                  <a:srgbClr val="0000FF"/>
                </a:solidFill>
                <a:latin typeface="Bookman Old Style" panose="02050604050505020204" pitchFamily="18" charset="0"/>
              </a:rPr>
              <a:t>Gold foil</a:t>
            </a:r>
            <a:endParaRPr lang="en-US" b="1" dirty="0">
              <a:solidFill>
                <a:srgbClr val="0000FF"/>
              </a:solidFill>
              <a:latin typeface="Bookman Old Style" panose="02050604050505020204" pitchFamily="18" charset="0"/>
            </a:endParaRPr>
          </a:p>
        </p:txBody>
      </p:sp>
      <p:grpSp>
        <p:nvGrpSpPr>
          <p:cNvPr id="14" name="Group 13"/>
          <p:cNvGrpSpPr/>
          <p:nvPr/>
        </p:nvGrpSpPr>
        <p:grpSpPr>
          <a:xfrm>
            <a:off x="4952998" y="3409950"/>
            <a:ext cx="3429002" cy="1448239"/>
            <a:chOff x="2497294" y="3316432"/>
            <a:chExt cx="3771901" cy="1160318"/>
          </a:xfrm>
        </p:grpSpPr>
        <p:sp>
          <p:nvSpPr>
            <p:cNvPr id="12" name="Cloud Callout 11"/>
            <p:cNvSpPr/>
            <p:nvPr/>
          </p:nvSpPr>
          <p:spPr>
            <a:xfrm>
              <a:off x="2497294" y="3316432"/>
              <a:ext cx="3771901" cy="1160318"/>
            </a:xfrm>
            <a:prstGeom prst="cloudCallout">
              <a:avLst>
                <a:gd name="adj1" fmla="val -29727"/>
                <a:gd name="adj2" fmla="val -68370"/>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3" name="TextBox 12"/>
            <p:cNvSpPr txBox="1"/>
            <p:nvPr/>
          </p:nvSpPr>
          <p:spPr>
            <a:xfrm>
              <a:off x="2969043" y="3438534"/>
              <a:ext cx="2874537" cy="961694"/>
            </a:xfrm>
            <a:prstGeom prst="rect">
              <a:avLst/>
            </a:prstGeom>
            <a:noFill/>
          </p:spPr>
          <p:txBody>
            <a:bodyPr wrap="none" rtlCol="0">
              <a:spAutoFit/>
            </a:bodyPr>
            <a:lstStyle/>
            <a:p>
              <a:pPr algn="ctr"/>
              <a:r>
                <a:rPr lang="en-US" dirty="0" smtClean="0">
                  <a:solidFill>
                    <a:schemeClr val="bg1"/>
                  </a:solidFill>
                  <a:latin typeface="Bookman Old Style" pitchFamily="18" charset="0"/>
                </a:rPr>
                <a:t>We shall find out the </a:t>
              </a:r>
            </a:p>
            <a:p>
              <a:pPr algn="ctr"/>
              <a:r>
                <a:rPr lang="en-US" dirty="0" smtClean="0">
                  <a:solidFill>
                    <a:schemeClr val="bg1"/>
                  </a:solidFill>
                  <a:latin typeface="Bookman Old Style" pitchFamily="18" charset="0"/>
                </a:rPr>
                <a:t>answers to these </a:t>
              </a:r>
              <a:endParaRPr lang="en-US" dirty="0">
                <a:solidFill>
                  <a:schemeClr val="bg1"/>
                </a:solidFill>
                <a:latin typeface="Bookman Old Style" pitchFamily="18" charset="0"/>
              </a:endParaRPr>
            </a:p>
            <a:p>
              <a:pPr algn="ctr"/>
              <a:r>
                <a:rPr lang="en-US" dirty="0" smtClean="0">
                  <a:solidFill>
                    <a:schemeClr val="bg1"/>
                  </a:solidFill>
                  <a:latin typeface="Bookman Old Style" pitchFamily="18" charset="0"/>
                </a:rPr>
                <a:t>questions in this</a:t>
              </a:r>
            </a:p>
            <a:p>
              <a:pPr algn="ctr"/>
              <a:r>
                <a:rPr lang="en-US" dirty="0" smtClean="0">
                  <a:solidFill>
                    <a:schemeClr val="bg1"/>
                  </a:solidFill>
                  <a:latin typeface="Bookman Old Style" pitchFamily="18" charset="0"/>
                </a:rPr>
                <a:t> chapter</a:t>
              </a:r>
              <a:endParaRPr lang="en-US" dirty="0">
                <a:solidFill>
                  <a:schemeClr val="bg1"/>
                </a:solidFill>
                <a:latin typeface="Bookman Old Style" pitchFamily="18" charset="0"/>
              </a:endParaRPr>
            </a:p>
          </p:txBody>
        </p:sp>
      </p:grpSp>
      <p:grpSp>
        <p:nvGrpSpPr>
          <p:cNvPr id="18" name="Group 17"/>
          <p:cNvGrpSpPr/>
          <p:nvPr/>
        </p:nvGrpSpPr>
        <p:grpSpPr>
          <a:xfrm>
            <a:off x="533400" y="285750"/>
            <a:ext cx="5916309" cy="762000"/>
            <a:chOff x="533400" y="285750"/>
            <a:chExt cx="5562600" cy="762000"/>
          </a:xfrm>
        </p:grpSpPr>
        <p:sp>
          <p:nvSpPr>
            <p:cNvPr id="17" name="Pentagon 16"/>
            <p:cNvSpPr/>
            <p:nvPr/>
          </p:nvSpPr>
          <p:spPr>
            <a:xfrm>
              <a:off x="533400" y="285750"/>
              <a:ext cx="5562600" cy="762000"/>
            </a:xfrm>
            <a:prstGeom prst="homePlate">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4" name="TextBox 3"/>
            <p:cNvSpPr txBox="1"/>
            <p:nvPr/>
          </p:nvSpPr>
          <p:spPr>
            <a:xfrm>
              <a:off x="533400" y="361950"/>
              <a:ext cx="5456245" cy="646331"/>
            </a:xfrm>
            <a:prstGeom prst="rect">
              <a:avLst/>
            </a:prstGeom>
            <a:noFill/>
          </p:spPr>
          <p:txBody>
            <a:bodyPr wrap="none" rtlCol="0">
              <a:spAutoFit/>
            </a:bodyPr>
            <a:lstStyle/>
            <a:p>
              <a:r>
                <a:rPr lang="en-US" dirty="0" smtClean="0">
                  <a:solidFill>
                    <a:schemeClr val="bg1"/>
                  </a:solidFill>
                  <a:latin typeface="Bookman Old Style" pitchFamily="18" charset="0"/>
                </a:rPr>
                <a:t>We have learnt that atoms and molecules are the </a:t>
              </a:r>
            </a:p>
            <a:p>
              <a:r>
                <a:rPr lang="en-US" dirty="0" smtClean="0">
                  <a:solidFill>
                    <a:schemeClr val="bg1"/>
                  </a:solidFill>
                  <a:latin typeface="Bookman Old Style" pitchFamily="18" charset="0"/>
                </a:rPr>
                <a:t>fundamental building blocks of matter</a:t>
              </a:r>
              <a:endParaRPr lang="en-US" dirty="0">
                <a:solidFill>
                  <a:schemeClr val="bg1"/>
                </a:solidFill>
                <a:latin typeface="Bookman Old Style" pitchFamily="18" charset="0"/>
              </a:endParaRPr>
            </a:p>
          </p:txBody>
        </p:sp>
      </p:grpSp>
      <p:pic>
        <p:nvPicPr>
          <p:cNvPr id="1026" name="Picture 2" descr="\\192.168.1.18\mt_school\Darshana\cbse chp 4r (3)\13_12.gif"/>
          <p:cNvPicPr>
            <a:picLocks noChangeAspect="1" noChangeArrowheads="1"/>
          </p:cNvPicPr>
          <p:nvPr/>
        </p:nvPicPr>
        <p:blipFill rotWithShape="1">
          <a:blip r:embed="rId3">
            <a:extLst>
              <a:ext uri="{28A0092B-C50C-407E-A947-70E740481C1C}">
                <a14:useLocalDpi xmlns:a14="http://schemas.microsoft.com/office/drawing/2010/main" val="0"/>
              </a:ext>
            </a:extLst>
          </a:blip>
          <a:srcRect l="9969" t="81151" r="3481" b="5247"/>
          <a:stretch/>
        </p:blipFill>
        <p:spPr bwMode="auto">
          <a:xfrm>
            <a:off x="5862638" y="3062986"/>
            <a:ext cx="2605087" cy="28243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192.168.1.18\mt_school\Darshana\cbse chp 4r (3)\gold-bar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1581150"/>
            <a:ext cx="2199706" cy="165253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0040" y="3233685"/>
            <a:ext cx="688009" cy="369332"/>
          </a:xfrm>
          <a:prstGeom prst="rect">
            <a:avLst/>
          </a:prstGeom>
          <a:noFill/>
        </p:spPr>
        <p:txBody>
          <a:bodyPr wrap="none" rtlCol="0">
            <a:spAutoFit/>
          </a:bodyPr>
          <a:lstStyle/>
          <a:p>
            <a:r>
              <a:rPr lang="en-US" b="1" dirty="0" smtClean="0">
                <a:solidFill>
                  <a:srgbClr val="0000FF"/>
                </a:solidFill>
                <a:latin typeface="Bookman Old Style" panose="02050604050505020204" pitchFamily="18" charset="0"/>
              </a:rPr>
              <a:t>gold</a:t>
            </a:r>
            <a:endParaRPr lang="en-US" b="1" dirty="0">
              <a:solidFill>
                <a:srgbClr val="0000FF"/>
              </a:solidFill>
              <a:latin typeface="Bookman Old Style" panose="02050604050505020204" pitchFamily="18" charset="0"/>
            </a:endParaRPr>
          </a:p>
        </p:txBody>
      </p:sp>
      <p:pic>
        <p:nvPicPr>
          <p:cNvPr id="22" name="Picture 2" descr="\\192.168.1.18\mt_school\Darshana\cbse chp 4r (3)\13_12.gif"/>
          <p:cNvPicPr>
            <a:picLocks noChangeAspect="1" noChangeArrowheads="1"/>
          </p:cNvPicPr>
          <p:nvPr/>
        </p:nvPicPr>
        <p:blipFill rotWithShape="1">
          <a:blip r:embed="rId3">
            <a:extLst>
              <a:ext uri="{28A0092B-C50C-407E-A947-70E740481C1C}">
                <a14:useLocalDpi xmlns:a14="http://schemas.microsoft.com/office/drawing/2010/main" val="0"/>
              </a:ext>
            </a:extLst>
          </a:blip>
          <a:srcRect l="9969" t="81151" r="3481" b="5247"/>
          <a:stretch/>
        </p:blipFill>
        <p:spPr bwMode="auto">
          <a:xfrm>
            <a:off x="5862638" y="2822718"/>
            <a:ext cx="2605087" cy="2824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192.168.1.18\mt_school\Darshana\cbse chp 4r (3)\13_12.gif"/>
          <p:cNvPicPr>
            <a:picLocks noChangeAspect="1" noChangeArrowheads="1"/>
          </p:cNvPicPr>
          <p:nvPr/>
        </p:nvPicPr>
        <p:blipFill rotWithShape="1">
          <a:blip r:embed="rId3">
            <a:extLst>
              <a:ext uri="{28A0092B-C50C-407E-A947-70E740481C1C}">
                <a14:useLocalDpi xmlns:a14="http://schemas.microsoft.com/office/drawing/2010/main" val="0"/>
              </a:ext>
            </a:extLst>
          </a:blip>
          <a:srcRect l="9969" t="81151" r="3481" b="5247"/>
          <a:stretch/>
        </p:blipFill>
        <p:spPr bwMode="auto">
          <a:xfrm>
            <a:off x="5867400" y="2571750"/>
            <a:ext cx="2605087" cy="2824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192.168.1.18\mt_school\Darshana\cbse chp 4r (3)\13_12.gif"/>
          <p:cNvPicPr>
            <a:picLocks noChangeAspect="1" noChangeArrowheads="1"/>
          </p:cNvPicPr>
          <p:nvPr/>
        </p:nvPicPr>
        <p:blipFill rotWithShape="1">
          <a:blip r:embed="rId3">
            <a:extLst>
              <a:ext uri="{28A0092B-C50C-407E-A947-70E740481C1C}">
                <a14:useLocalDpi xmlns:a14="http://schemas.microsoft.com/office/drawing/2010/main" val="0"/>
              </a:ext>
            </a:extLst>
          </a:blip>
          <a:srcRect l="9969" t="81151" r="3481" b="5247"/>
          <a:stretch/>
        </p:blipFill>
        <p:spPr bwMode="auto">
          <a:xfrm>
            <a:off x="5867400" y="2289318"/>
            <a:ext cx="2605087" cy="28243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838200" y="3345418"/>
            <a:ext cx="3365761" cy="1489472"/>
            <a:chOff x="1118848" y="1979684"/>
            <a:chExt cx="2781620" cy="1354065"/>
          </a:xfrm>
        </p:grpSpPr>
        <p:sp>
          <p:nvSpPr>
            <p:cNvPr id="7" name="Cloud Callout 6"/>
            <p:cNvSpPr/>
            <p:nvPr/>
          </p:nvSpPr>
          <p:spPr>
            <a:xfrm>
              <a:off x="1118848" y="1979684"/>
              <a:ext cx="2781620" cy="1354065"/>
            </a:xfrm>
            <a:prstGeom prst="cloudCallout">
              <a:avLst>
                <a:gd name="adj1" fmla="val 3694"/>
                <a:gd name="adj2" fmla="val -7531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6" name="TextBox 5"/>
            <p:cNvSpPr txBox="1"/>
            <p:nvPr/>
          </p:nvSpPr>
          <p:spPr>
            <a:xfrm>
              <a:off x="1452080" y="2107623"/>
              <a:ext cx="2346478" cy="1091208"/>
            </a:xfrm>
            <a:prstGeom prst="rect">
              <a:avLst/>
            </a:prstGeom>
            <a:noFill/>
          </p:spPr>
          <p:txBody>
            <a:bodyPr wrap="none" rtlCol="0">
              <a:spAutoFit/>
            </a:bodyPr>
            <a:lstStyle/>
            <a:p>
              <a:pPr algn="ctr"/>
              <a:r>
                <a:rPr lang="en-US" dirty="0" smtClean="0">
                  <a:latin typeface="Bookman Old Style" pitchFamily="18" charset="0"/>
                </a:rPr>
                <a:t>What makes the atom </a:t>
              </a:r>
            </a:p>
            <a:p>
              <a:pPr algn="ctr"/>
              <a:r>
                <a:rPr lang="en-US" dirty="0" smtClean="0">
                  <a:latin typeface="Bookman Old Style" pitchFamily="18" charset="0"/>
                </a:rPr>
                <a:t>of one element different</a:t>
              </a:r>
            </a:p>
            <a:p>
              <a:pPr algn="ctr"/>
              <a:r>
                <a:rPr lang="en-US" dirty="0" smtClean="0">
                  <a:latin typeface="Bookman Old Style" pitchFamily="18" charset="0"/>
                </a:rPr>
                <a:t>from the atom of </a:t>
              </a:r>
            </a:p>
            <a:p>
              <a:pPr algn="ctr"/>
              <a:r>
                <a:rPr lang="en-US" dirty="0" smtClean="0">
                  <a:latin typeface="Bookman Old Style" pitchFamily="18" charset="0"/>
                </a:rPr>
                <a:t>another element? </a:t>
              </a:r>
              <a:endParaRPr lang="en-US" dirty="0">
                <a:latin typeface="Bookman Old Style" pitchFamily="18" charset="0"/>
              </a:endParaRPr>
            </a:p>
          </p:txBody>
        </p:sp>
      </p:grpSp>
      <p:grpSp>
        <p:nvGrpSpPr>
          <p:cNvPr id="11" name="Group 10"/>
          <p:cNvGrpSpPr/>
          <p:nvPr/>
        </p:nvGrpSpPr>
        <p:grpSpPr>
          <a:xfrm>
            <a:off x="5690271" y="901513"/>
            <a:ext cx="2342054" cy="973253"/>
            <a:chOff x="4689102" y="2190750"/>
            <a:chExt cx="2342054" cy="973253"/>
          </a:xfrm>
        </p:grpSpPr>
        <p:sp>
          <p:nvSpPr>
            <p:cNvPr id="9" name="Cloud Callout 8"/>
            <p:cNvSpPr/>
            <p:nvPr/>
          </p:nvSpPr>
          <p:spPr>
            <a:xfrm>
              <a:off x="4689102" y="2190750"/>
              <a:ext cx="2342054" cy="973253"/>
            </a:xfrm>
            <a:prstGeom prst="cloudCallout">
              <a:avLst>
                <a:gd name="adj1" fmla="val -56157"/>
                <a:gd name="adj2" fmla="val 123644"/>
              </a:avLst>
            </a:prstGeom>
            <a:solidFill>
              <a:srgbClr val="00B0F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0" name="TextBox 9"/>
            <p:cNvSpPr txBox="1"/>
            <p:nvPr/>
          </p:nvSpPr>
          <p:spPr>
            <a:xfrm>
              <a:off x="4897556" y="2343150"/>
              <a:ext cx="2092239" cy="646331"/>
            </a:xfrm>
            <a:prstGeom prst="rect">
              <a:avLst/>
            </a:prstGeom>
            <a:noFill/>
          </p:spPr>
          <p:txBody>
            <a:bodyPr wrap="none" rtlCol="0">
              <a:spAutoFit/>
            </a:bodyPr>
            <a:lstStyle/>
            <a:p>
              <a:pPr algn="ctr"/>
              <a:r>
                <a:rPr lang="en-US" dirty="0" smtClean="0">
                  <a:latin typeface="Bookman Old Style" pitchFamily="18" charset="0"/>
                </a:rPr>
                <a:t>Are atoms really </a:t>
              </a:r>
            </a:p>
            <a:p>
              <a:pPr algn="ctr"/>
              <a:r>
                <a:rPr lang="en-US" dirty="0" smtClean="0">
                  <a:latin typeface="Bookman Old Style" pitchFamily="18" charset="0"/>
                </a:rPr>
                <a:t>indivisible?</a:t>
              </a:r>
              <a:endParaRPr lang="en-US" dirty="0">
                <a:latin typeface="Bookman Old Style" pitchFamily="18" charset="0"/>
              </a:endParaRPr>
            </a:p>
          </p:txBody>
        </p:sp>
      </p:grpSp>
      <p:pic>
        <p:nvPicPr>
          <p:cNvPr id="1028" name="Picture 4" descr="\\192.168.1.18\mt_school\Darshana\cbse chp 4r (3)\images510MOGF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9840" y="1320026"/>
            <a:ext cx="1974273" cy="191365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192.168.1.18\mt_school\Darshana\cbse chp 4r (3)\13_12.gif"/>
          <p:cNvPicPr>
            <a:picLocks noChangeAspect="1" noChangeArrowheads="1"/>
          </p:cNvPicPr>
          <p:nvPr/>
        </p:nvPicPr>
        <p:blipFill rotWithShape="1">
          <a:blip r:embed="rId3">
            <a:extLst>
              <a:ext uri="{28A0092B-C50C-407E-A947-70E740481C1C}">
                <a14:useLocalDpi xmlns:a14="http://schemas.microsoft.com/office/drawing/2010/main" val="0"/>
              </a:ext>
            </a:extLst>
          </a:blip>
          <a:srcRect l="9969" t="81151" r="3481" b="5247"/>
          <a:stretch/>
        </p:blipFill>
        <p:spPr bwMode="auto">
          <a:xfrm>
            <a:off x="5867400" y="2114550"/>
            <a:ext cx="2605087" cy="28243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192.168.1.18\mt_school\Darshana\cbse chp 4r (3)\13_12.gif"/>
          <p:cNvPicPr>
            <a:picLocks noChangeAspect="1" noChangeArrowheads="1"/>
          </p:cNvPicPr>
          <p:nvPr/>
        </p:nvPicPr>
        <p:blipFill rotWithShape="1">
          <a:blip r:embed="rId3">
            <a:extLst>
              <a:ext uri="{28A0092B-C50C-407E-A947-70E740481C1C}">
                <a14:useLocalDpi xmlns:a14="http://schemas.microsoft.com/office/drawing/2010/main" val="0"/>
              </a:ext>
            </a:extLst>
          </a:blip>
          <a:srcRect l="9969" t="81151" r="3481" b="5247"/>
          <a:stretch/>
        </p:blipFill>
        <p:spPr bwMode="auto">
          <a:xfrm>
            <a:off x="5867400" y="1885950"/>
            <a:ext cx="2605087" cy="282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014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500"/>
                                        <p:tgtEl>
                                          <p:spTgt spid="10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wipe(down)">
                                      <p:cBhvr>
                                        <p:cTn id="26" dur="500"/>
                                        <p:tgtEl>
                                          <p:spTgt spid="10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1500"/>
                            </p:stCondLst>
                            <p:childTnLst>
                              <p:par>
                                <p:cTn id="31" presetID="22" presetClass="entr" presetSubtype="4"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500"/>
                                        <p:tgtEl>
                                          <p:spTgt spid="22"/>
                                        </p:tgtEl>
                                      </p:cBhvr>
                                    </p:animEffect>
                                  </p:childTnLst>
                                </p:cTn>
                              </p:par>
                            </p:childTnLst>
                          </p:cTn>
                        </p:par>
                        <p:par>
                          <p:cTn id="34" fill="hold">
                            <p:stCondLst>
                              <p:cond delay="2000"/>
                            </p:stCondLst>
                            <p:childTnLst>
                              <p:par>
                                <p:cTn id="35" presetID="22" presetClass="entr" presetSubtype="4"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par>
                          <p:cTn id="38" fill="hold">
                            <p:stCondLst>
                              <p:cond delay="2500"/>
                            </p:stCondLst>
                            <p:childTnLst>
                              <p:par>
                                <p:cTn id="39" presetID="22" presetClass="entr" presetSubtype="4"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childTnLst>
                          </p:cTn>
                        </p:par>
                        <p:par>
                          <p:cTn id="42" fill="hold">
                            <p:stCondLst>
                              <p:cond delay="3000"/>
                            </p:stCondLst>
                            <p:childTnLst>
                              <p:par>
                                <p:cTn id="43" presetID="22" presetClass="entr" presetSubtype="4"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par>
                          <p:cTn id="46" fill="hold">
                            <p:stCondLst>
                              <p:cond delay="3500"/>
                            </p:stCondLst>
                            <p:childTnLst>
                              <p:par>
                                <p:cTn id="47" presetID="22" presetClass="entr" presetSubtype="4"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down)">
                                      <p:cBhvr>
                                        <p:cTn id="59" dur="500"/>
                                        <p:tgtEl>
                                          <p:spTgt spid="1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297418"/>
            <a:ext cx="5557932" cy="369332"/>
          </a:xfrm>
          <a:prstGeom prst="rect">
            <a:avLst/>
          </a:prstGeom>
          <a:noFill/>
        </p:spPr>
        <p:txBody>
          <a:bodyPr wrap="none" rtlCol="0">
            <a:spAutoFit/>
          </a:bodyPr>
          <a:lstStyle/>
          <a:p>
            <a:r>
              <a:rPr lang="en-US" b="1" dirty="0" smtClean="0">
                <a:solidFill>
                  <a:srgbClr val="C00000"/>
                </a:solidFill>
                <a:latin typeface="Bookman Old Style" panose="02050604050505020204" pitchFamily="18" charset="0"/>
              </a:rPr>
              <a:t>Drawback of Rutherford’s Model of the Atom</a:t>
            </a:r>
            <a:endParaRPr lang="en-US" b="1" dirty="0">
              <a:solidFill>
                <a:srgbClr val="C00000"/>
              </a:solidFill>
              <a:latin typeface="Bookman Old Style" panose="02050604050505020204" pitchFamily="18" charset="0"/>
            </a:endParaRPr>
          </a:p>
        </p:txBody>
      </p:sp>
      <p:grpSp>
        <p:nvGrpSpPr>
          <p:cNvPr id="37" name="Group 36"/>
          <p:cNvGrpSpPr/>
          <p:nvPr/>
        </p:nvGrpSpPr>
        <p:grpSpPr>
          <a:xfrm>
            <a:off x="533400" y="688776"/>
            <a:ext cx="8229600" cy="704935"/>
            <a:chOff x="533400" y="688776"/>
            <a:chExt cx="8229600" cy="704935"/>
          </a:xfrm>
        </p:grpSpPr>
        <p:sp>
          <p:nvSpPr>
            <p:cNvPr id="36" name="Rectangle 35"/>
            <p:cNvSpPr/>
            <p:nvPr/>
          </p:nvSpPr>
          <p:spPr>
            <a:xfrm>
              <a:off x="533400" y="704106"/>
              <a:ext cx="7710688" cy="689605"/>
            </a:xfrm>
            <a:prstGeom prst="rect">
              <a:avLst/>
            </a:prstGeom>
            <a:solidFill>
              <a:srgbClr val="FFFF00">
                <a:alpha val="51765"/>
              </a:srgbClr>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3400" y="688776"/>
              <a:ext cx="8229600" cy="646331"/>
            </a:xfrm>
            <a:prstGeom prst="rect">
              <a:avLst/>
            </a:prstGeom>
            <a:noFill/>
          </p:spPr>
          <p:txBody>
            <a:bodyPr wrap="square" rtlCol="0">
              <a:spAutoFit/>
            </a:bodyPr>
            <a:lstStyle/>
            <a:p>
              <a:pPr marL="285750" indent="-285750">
                <a:buFont typeface="Wingdings" panose="05000000000000000000" pitchFamily="2" charset="2"/>
                <a:buChar char="Ø"/>
                <a:tabLst>
                  <a:tab pos="747713" algn="l"/>
                  <a:tab pos="1028700" algn="l"/>
                </a:tabLst>
              </a:pPr>
              <a:r>
                <a:rPr lang="en-US" dirty="0" smtClean="0">
                  <a:latin typeface="Bookman Old Style" panose="02050604050505020204" pitchFamily="18" charset="0"/>
                </a:rPr>
                <a:t>A major drawback (or defect) of Rutherford’s model of the atom is that it does not explain the stability of the atom.</a:t>
              </a:r>
              <a:endParaRPr lang="en-US" dirty="0">
                <a:latin typeface="Bookman Old Style" panose="02050604050505020204" pitchFamily="18" charset="0"/>
              </a:endParaRPr>
            </a:p>
          </p:txBody>
        </p:sp>
      </p:grpSp>
      <p:grpSp>
        <p:nvGrpSpPr>
          <p:cNvPr id="48" name="Group 47"/>
          <p:cNvGrpSpPr/>
          <p:nvPr/>
        </p:nvGrpSpPr>
        <p:grpSpPr>
          <a:xfrm>
            <a:off x="533400" y="1501145"/>
            <a:ext cx="5622368" cy="689605"/>
            <a:chOff x="533400" y="1501145"/>
            <a:chExt cx="5622368" cy="689605"/>
          </a:xfrm>
        </p:grpSpPr>
        <p:sp>
          <p:nvSpPr>
            <p:cNvPr id="39" name="Rectangle 38"/>
            <p:cNvSpPr/>
            <p:nvPr/>
          </p:nvSpPr>
          <p:spPr>
            <a:xfrm>
              <a:off x="533400" y="1501145"/>
              <a:ext cx="4986803" cy="689605"/>
            </a:xfrm>
            <a:prstGeom prst="rect">
              <a:avLst/>
            </a:prstGeom>
            <a:solidFill>
              <a:srgbClr val="FFFF00">
                <a:alpha val="52000"/>
              </a:srgbClr>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3400" y="1544419"/>
              <a:ext cx="5622368"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latin typeface="Bookman Old Style" panose="02050604050505020204" pitchFamily="18" charset="0"/>
                </a:rPr>
                <a:t>Any particle in a circular orbit would </a:t>
              </a:r>
            </a:p>
            <a:p>
              <a:r>
                <a:rPr lang="en-US" dirty="0" smtClean="0">
                  <a:latin typeface="Bookman Old Style" panose="02050604050505020204" pitchFamily="18" charset="0"/>
                </a:rPr>
                <a:t>    undergo acceleration.</a:t>
              </a:r>
              <a:endParaRPr lang="en-US" dirty="0">
                <a:latin typeface="Bookman Old Style" panose="02050604050505020204" pitchFamily="18" charset="0"/>
              </a:endParaRPr>
            </a:p>
          </p:txBody>
        </p:sp>
      </p:grpSp>
      <p:grpSp>
        <p:nvGrpSpPr>
          <p:cNvPr id="42" name="Group 41"/>
          <p:cNvGrpSpPr/>
          <p:nvPr/>
        </p:nvGrpSpPr>
        <p:grpSpPr>
          <a:xfrm>
            <a:off x="457200" y="2288416"/>
            <a:ext cx="5063003" cy="689605"/>
            <a:chOff x="457200" y="2288416"/>
            <a:chExt cx="5063003" cy="689605"/>
          </a:xfrm>
        </p:grpSpPr>
        <p:sp>
          <p:nvSpPr>
            <p:cNvPr id="41" name="Rectangle 40"/>
            <p:cNvSpPr/>
            <p:nvPr/>
          </p:nvSpPr>
          <p:spPr>
            <a:xfrm>
              <a:off x="533400" y="2288416"/>
              <a:ext cx="4986803" cy="689605"/>
            </a:xfrm>
            <a:prstGeom prst="rect">
              <a:avLst/>
            </a:prstGeom>
            <a:solidFill>
              <a:srgbClr val="FFFF00">
                <a:alpha val="52000"/>
              </a:srgbClr>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57200" y="2306419"/>
              <a:ext cx="4908716" cy="646331"/>
            </a:xfrm>
            <a:prstGeom prst="rect">
              <a:avLst/>
            </a:prstGeom>
            <a:noFill/>
          </p:spPr>
          <p:txBody>
            <a:bodyPr wrap="none" rtlCol="0">
              <a:spAutoFit/>
            </a:bodyPr>
            <a:lstStyle/>
            <a:p>
              <a:pPr marL="342900" indent="-342900">
                <a:buFont typeface="Wingdings" panose="05000000000000000000" pitchFamily="2" charset="2"/>
                <a:buChar char="Ø"/>
              </a:pPr>
              <a:r>
                <a:rPr lang="en-US" dirty="0" smtClean="0">
                  <a:latin typeface="Bookman Old Style" panose="02050604050505020204" pitchFamily="18" charset="0"/>
                </a:rPr>
                <a:t>During acceleration, charged particles </a:t>
              </a:r>
            </a:p>
            <a:p>
              <a:r>
                <a:rPr lang="en-US" dirty="0">
                  <a:latin typeface="Bookman Old Style" panose="02050604050505020204" pitchFamily="18" charset="0"/>
                </a:rPr>
                <a:t> </a:t>
              </a:r>
              <a:r>
                <a:rPr lang="en-US" dirty="0" smtClean="0">
                  <a:latin typeface="Bookman Old Style" panose="02050604050505020204" pitchFamily="18" charset="0"/>
                </a:rPr>
                <a:t>    would radiate energy.</a:t>
              </a:r>
              <a:endParaRPr lang="en-US" dirty="0">
                <a:latin typeface="Bookman Old Style" panose="02050604050505020204" pitchFamily="18" charset="0"/>
              </a:endParaRPr>
            </a:p>
          </p:txBody>
        </p:sp>
      </p:grpSp>
      <p:grpSp>
        <p:nvGrpSpPr>
          <p:cNvPr id="45" name="Group 44"/>
          <p:cNvGrpSpPr/>
          <p:nvPr/>
        </p:nvGrpSpPr>
        <p:grpSpPr>
          <a:xfrm>
            <a:off x="533400" y="3101345"/>
            <a:ext cx="5035353" cy="689605"/>
            <a:chOff x="533400" y="3101345"/>
            <a:chExt cx="5035353" cy="689605"/>
          </a:xfrm>
        </p:grpSpPr>
        <p:sp>
          <p:nvSpPr>
            <p:cNvPr id="43" name="Rectangle 42"/>
            <p:cNvSpPr/>
            <p:nvPr/>
          </p:nvSpPr>
          <p:spPr>
            <a:xfrm>
              <a:off x="533400" y="3101345"/>
              <a:ext cx="4986803" cy="689605"/>
            </a:xfrm>
            <a:prstGeom prst="rect">
              <a:avLst/>
            </a:prstGeom>
            <a:solidFill>
              <a:srgbClr val="FFFF00">
                <a:alpha val="52000"/>
              </a:srgbClr>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33400" y="3105150"/>
              <a:ext cx="5035353" cy="646331"/>
            </a:xfrm>
            <a:prstGeom prst="rect">
              <a:avLst/>
            </a:prstGeom>
            <a:noFill/>
          </p:spPr>
          <p:txBody>
            <a:bodyPr wrap="none" rtlCol="0">
              <a:spAutoFit/>
            </a:bodyPr>
            <a:lstStyle/>
            <a:p>
              <a:pPr marL="285750" indent="-285750">
                <a:buFont typeface="Wingdings" panose="05000000000000000000" pitchFamily="2" charset="2"/>
                <a:buChar char="Ø"/>
              </a:pPr>
              <a:r>
                <a:rPr lang="en-US" dirty="0" smtClean="0">
                  <a:latin typeface="Bookman Old Style" panose="02050604050505020204" pitchFamily="18" charset="0"/>
                </a:rPr>
                <a:t>Thus, the revolving electron would lose </a:t>
              </a:r>
            </a:p>
            <a:p>
              <a:r>
                <a:rPr lang="en-US" dirty="0" smtClean="0">
                  <a:latin typeface="Bookman Old Style" panose="02050604050505020204" pitchFamily="18" charset="0"/>
                </a:rPr>
                <a:t>    energy and finally fall into the nucleus.</a:t>
              </a:r>
              <a:endParaRPr lang="en-US" dirty="0">
                <a:latin typeface="Bookman Old Style" panose="02050604050505020204" pitchFamily="18" charset="0"/>
              </a:endParaRPr>
            </a:p>
          </p:txBody>
        </p:sp>
      </p:grpSp>
      <p:grpSp>
        <p:nvGrpSpPr>
          <p:cNvPr id="47" name="Group 46"/>
          <p:cNvGrpSpPr/>
          <p:nvPr/>
        </p:nvGrpSpPr>
        <p:grpSpPr>
          <a:xfrm>
            <a:off x="533400" y="3939545"/>
            <a:ext cx="5105400" cy="927135"/>
            <a:chOff x="533400" y="3939545"/>
            <a:chExt cx="5105400" cy="927135"/>
          </a:xfrm>
        </p:grpSpPr>
        <p:sp>
          <p:nvSpPr>
            <p:cNvPr id="46" name="Rectangle 45"/>
            <p:cNvSpPr/>
            <p:nvPr/>
          </p:nvSpPr>
          <p:spPr>
            <a:xfrm>
              <a:off x="533400" y="3939545"/>
              <a:ext cx="4986803" cy="850935"/>
            </a:xfrm>
            <a:prstGeom prst="rect">
              <a:avLst/>
            </a:prstGeom>
            <a:solidFill>
              <a:srgbClr val="FFFF00">
                <a:alpha val="52000"/>
              </a:srgbClr>
            </a:soli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34518" y="3943350"/>
              <a:ext cx="5104282" cy="923330"/>
            </a:xfrm>
            <a:prstGeom prst="rect">
              <a:avLst/>
            </a:prstGeom>
            <a:noFill/>
          </p:spPr>
          <p:txBody>
            <a:bodyPr wrap="none" rtlCol="0">
              <a:spAutoFit/>
            </a:bodyPr>
            <a:lstStyle/>
            <a:p>
              <a:r>
                <a:rPr lang="en-US" dirty="0" smtClean="0">
                  <a:latin typeface="Bookman Old Style" panose="02050604050505020204" pitchFamily="18" charset="0"/>
                </a:rPr>
                <a:t>If this were so, the atom should be highly </a:t>
              </a:r>
            </a:p>
            <a:p>
              <a:r>
                <a:rPr lang="en-US" dirty="0" smtClean="0">
                  <a:latin typeface="Bookman Old Style" panose="02050604050505020204" pitchFamily="18" charset="0"/>
                </a:rPr>
                <a:t>unstable and hence matter would not exist </a:t>
              </a:r>
            </a:p>
            <a:p>
              <a:r>
                <a:rPr lang="en-US" dirty="0" smtClean="0">
                  <a:latin typeface="Bookman Old Style" panose="02050604050505020204" pitchFamily="18" charset="0"/>
                </a:rPr>
                <a:t>in the form that we know.</a:t>
              </a:r>
              <a:endParaRPr lang="en-US" dirty="0">
                <a:latin typeface="Bookman Old Style" panose="02050604050505020204" pitchFamily="18" charset="0"/>
              </a:endParaRPr>
            </a:p>
          </p:txBody>
        </p:sp>
      </p:grpSp>
      <p:grpSp>
        <p:nvGrpSpPr>
          <p:cNvPr id="35" name="Group 34"/>
          <p:cNvGrpSpPr/>
          <p:nvPr/>
        </p:nvGrpSpPr>
        <p:grpSpPr>
          <a:xfrm>
            <a:off x="2895866" y="3790950"/>
            <a:ext cx="2966600" cy="1068705"/>
            <a:chOff x="3736400" y="4099554"/>
            <a:chExt cx="2966600" cy="1068705"/>
          </a:xfrm>
        </p:grpSpPr>
        <p:sp>
          <p:nvSpPr>
            <p:cNvPr id="34" name="Cloud Callout 33"/>
            <p:cNvSpPr/>
            <p:nvPr/>
          </p:nvSpPr>
          <p:spPr>
            <a:xfrm>
              <a:off x="3736400" y="4099554"/>
              <a:ext cx="2966600" cy="1068705"/>
            </a:xfrm>
            <a:prstGeom prst="cloudCallout">
              <a:avLst>
                <a:gd name="adj1" fmla="val 61479"/>
                <a:gd name="adj2" fmla="val -27923"/>
              </a:avLst>
            </a:prstGeom>
            <a:solidFill>
              <a:srgbClr val="00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023757" y="4336018"/>
              <a:ext cx="2504212" cy="646331"/>
            </a:xfrm>
            <a:prstGeom prst="rect">
              <a:avLst/>
            </a:prstGeom>
            <a:noFill/>
          </p:spPr>
          <p:txBody>
            <a:bodyPr wrap="none" rtlCol="0">
              <a:spAutoFit/>
            </a:bodyPr>
            <a:lstStyle/>
            <a:p>
              <a:r>
                <a:rPr lang="en-US" dirty="0" smtClean="0">
                  <a:latin typeface="Bookman Old Style" panose="02050604050505020204" pitchFamily="18" charset="0"/>
                </a:rPr>
                <a:t>We know that atoms</a:t>
              </a:r>
            </a:p>
            <a:p>
              <a:r>
                <a:rPr lang="en-US" dirty="0" smtClean="0">
                  <a:latin typeface="Bookman Old Style" panose="02050604050505020204" pitchFamily="18" charset="0"/>
                </a:rPr>
                <a:t> are quite stable.</a:t>
              </a:r>
              <a:endParaRPr lang="en-US" dirty="0">
                <a:latin typeface="Bookman Old Style" panose="02050604050505020204" pitchFamily="18" charset="0"/>
              </a:endParaRPr>
            </a:p>
          </p:txBody>
        </p:sp>
      </p:grpSp>
      <p:grpSp>
        <p:nvGrpSpPr>
          <p:cNvPr id="44" name="Group 43"/>
          <p:cNvGrpSpPr/>
          <p:nvPr/>
        </p:nvGrpSpPr>
        <p:grpSpPr>
          <a:xfrm>
            <a:off x="5520203" y="1405920"/>
            <a:ext cx="3166597" cy="2613630"/>
            <a:chOff x="5520203" y="1329720"/>
            <a:chExt cx="3166597" cy="261363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416" t="715" r="54572" b="11083"/>
            <a:stretch/>
          </p:blipFill>
          <p:spPr>
            <a:xfrm>
              <a:off x="5520203" y="1397749"/>
              <a:ext cx="2282536" cy="2348001"/>
            </a:xfrm>
            <a:prstGeom prst="ellipse">
              <a:avLst/>
            </a:prstGeom>
          </p:spPr>
        </p:pic>
        <p:sp>
          <p:nvSpPr>
            <p:cNvPr id="12" name="TextBox 11"/>
            <p:cNvSpPr txBox="1"/>
            <p:nvPr/>
          </p:nvSpPr>
          <p:spPr>
            <a:xfrm>
              <a:off x="7159448" y="1329720"/>
              <a:ext cx="1298752" cy="784830"/>
            </a:xfrm>
            <a:prstGeom prst="rect">
              <a:avLst/>
            </a:prstGeom>
            <a:noFill/>
          </p:spPr>
          <p:txBody>
            <a:bodyPr wrap="none" rtlCol="0">
              <a:spAutoFit/>
            </a:bodyPr>
            <a:lstStyle/>
            <a:p>
              <a:pPr algn="ctr"/>
              <a:r>
                <a:rPr lang="en-US" sz="1500" b="1" dirty="0" smtClean="0">
                  <a:latin typeface="Bookman Old Style" panose="02050604050505020204" pitchFamily="18" charset="0"/>
                </a:rPr>
                <a:t>Negatively </a:t>
              </a:r>
            </a:p>
            <a:p>
              <a:pPr algn="ctr"/>
              <a:r>
                <a:rPr lang="en-US" sz="1500" b="1" dirty="0" smtClean="0">
                  <a:latin typeface="Bookman Old Style" panose="02050604050505020204" pitchFamily="18" charset="0"/>
                </a:rPr>
                <a:t>charged</a:t>
              </a:r>
            </a:p>
            <a:p>
              <a:pPr algn="ctr"/>
              <a:r>
                <a:rPr lang="en-US" sz="1500" b="1" dirty="0" smtClean="0">
                  <a:latin typeface="Bookman Old Style" panose="02050604050505020204" pitchFamily="18" charset="0"/>
                </a:rPr>
                <a:t> electron</a:t>
              </a:r>
              <a:endParaRPr lang="en-US" sz="1500" b="1" dirty="0">
                <a:latin typeface="Bookman Old Style" panose="02050604050505020204" pitchFamily="18" charset="0"/>
              </a:endParaRPr>
            </a:p>
          </p:txBody>
        </p:sp>
        <p:sp>
          <p:nvSpPr>
            <p:cNvPr id="13" name="TextBox 12"/>
            <p:cNvSpPr txBox="1"/>
            <p:nvPr/>
          </p:nvSpPr>
          <p:spPr>
            <a:xfrm>
              <a:off x="7453770" y="3158520"/>
              <a:ext cx="1233030" cy="784830"/>
            </a:xfrm>
            <a:prstGeom prst="rect">
              <a:avLst/>
            </a:prstGeom>
            <a:noFill/>
          </p:spPr>
          <p:txBody>
            <a:bodyPr wrap="none" rtlCol="0">
              <a:spAutoFit/>
            </a:bodyPr>
            <a:lstStyle/>
            <a:p>
              <a:pPr algn="ctr"/>
              <a:r>
                <a:rPr lang="en-US" sz="1500" b="1" dirty="0" smtClean="0">
                  <a:latin typeface="Bookman Old Style" panose="02050604050505020204" pitchFamily="18" charset="0"/>
                </a:rPr>
                <a:t>Positively </a:t>
              </a:r>
            </a:p>
            <a:p>
              <a:pPr algn="ctr"/>
              <a:r>
                <a:rPr lang="en-US" sz="1500" b="1" dirty="0" smtClean="0">
                  <a:latin typeface="Bookman Old Style" panose="02050604050505020204" pitchFamily="18" charset="0"/>
                </a:rPr>
                <a:t>charged </a:t>
              </a:r>
            </a:p>
            <a:p>
              <a:pPr algn="ctr"/>
              <a:r>
                <a:rPr lang="en-US" sz="1500" b="1" dirty="0" smtClean="0">
                  <a:latin typeface="Bookman Old Style" panose="02050604050505020204" pitchFamily="18" charset="0"/>
                </a:rPr>
                <a:t>nucleus</a:t>
              </a:r>
              <a:endParaRPr lang="en-US" sz="1500" b="1" dirty="0">
                <a:latin typeface="Bookman Old Style" panose="02050604050505020204" pitchFamily="18" charset="0"/>
              </a:endParaRPr>
            </a:p>
          </p:txBody>
        </p:sp>
      </p:grpSp>
      <p:grpSp>
        <p:nvGrpSpPr>
          <p:cNvPr id="20" name="Group 19"/>
          <p:cNvGrpSpPr/>
          <p:nvPr/>
        </p:nvGrpSpPr>
        <p:grpSpPr>
          <a:xfrm>
            <a:off x="7152465" y="514350"/>
            <a:ext cx="1458135" cy="292"/>
            <a:chOff x="6071200" y="472148"/>
            <a:chExt cx="2348341" cy="292"/>
          </a:xfrm>
        </p:grpSpPr>
        <p:cxnSp>
          <p:nvCxnSpPr>
            <p:cNvPr id="21" name="Straight Connector 20"/>
            <p:cNvCxnSpPr/>
            <p:nvPr/>
          </p:nvCxnSpPr>
          <p:spPr>
            <a:xfrm>
              <a:off x="6071200" y="472148"/>
              <a:ext cx="1180541" cy="0"/>
            </a:xfrm>
            <a:prstGeom prst="line">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239000" y="472440"/>
              <a:ext cx="1180541" cy="0"/>
            </a:xfrm>
            <a:prstGeom prst="line">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33400" y="514350"/>
            <a:ext cx="1095518" cy="292"/>
            <a:chOff x="6071200" y="472148"/>
            <a:chExt cx="2348341" cy="292"/>
          </a:xfrm>
        </p:grpSpPr>
        <p:cxnSp>
          <p:nvCxnSpPr>
            <p:cNvPr id="32" name="Straight Connector 31"/>
            <p:cNvCxnSpPr/>
            <p:nvPr/>
          </p:nvCxnSpPr>
          <p:spPr>
            <a:xfrm>
              <a:off x="6071200" y="472148"/>
              <a:ext cx="1180541" cy="0"/>
            </a:xfrm>
            <a:prstGeom prst="line">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239000" y="472440"/>
              <a:ext cx="1180541" cy="0"/>
            </a:xfrm>
            <a:prstGeom prst="line">
              <a:avLst/>
            </a:prstGeom>
            <a:ln w="38100">
              <a:solidFill>
                <a:schemeClr val="tx1"/>
              </a:solidFill>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479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47"/>
                                        </p:tgtEl>
                                        <p:attrNameLst>
                                          <p:attrName>style.visibility</p:attrName>
                                        </p:attrNameLst>
                                      </p:cBhvr>
                                      <p:to>
                                        <p:strVal val="hidden"/>
                                      </p:to>
                                    </p:set>
                                  </p:childTnLst>
                                </p:cTn>
                              </p:par>
                            </p:childTnLst>
                          </p:cTn>
                        </p:par>
                        <p:par>
                          <p:cTn id="36" fill="hold">
                            <p:stCondLst>
                              <p:cond delay="0"/>
                            </p:stCondLst>
                            <p:childTnLst>
                              <p:par>
                                <p:cTn id="37" presetID="22" presetClass="entr" presetSubtype="2"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right)">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6</a:t>
            </a:r>
            <a:endParaRPr lang="en-US" sz="2800" dirty="0">
              <a:latin typeface="Algerian" panose="04020705040A02060702" pitchFamily="82" charset="0"/>
            </a:endParaRPr>
          </a:p>
        </p:txBody>
      </p:sp>
      <p:sp>
        <p:nvSpPr>
          <p:cNvPr id="5" name="Title 7"/>
          <p:cNvSpPr txBox="1">
            <a:spLocks/>
          </p:cNvSpPr>
          <p:nvPr/>
        </p:nvSpPr>
        <p:spPr bwMode="auto">
          <a:xfrm>
            <a:off x="806019" y="2494497"/>
            <a:ext cx="5670981" cy="89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Electronic Configuration of first 18 elements</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2915123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9550"/>
            <a:ext cx="8229600" cy="3352799"/>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381000" y="3564462"/>
            <a:ext cx="8382000" cy="1338828"/>
          </a:xfrm>
          <a:prstGeom prst="rect">
            <a:avLst/>
          </a:prstGeom>
          <a:solidFill>
            <a:srgbClr val="008000"/>
          </a:solidFill>
          <a:effectLst>
            <a:glow rad="228600">
              <a:schemeClr val="accent3">
                <a:satMod val="175000"/>
                <a:alpha val="40000"/>
              </a:schemeClr>
            </a:glow>
          </a:effectLst>
        </p:spPr>
        <p:txBody>
          <a:bodyPr wrap="square" rtlCol="0">
            <a:spAutoFit/>
          </a:bodyPr>
          <a:lstStyle/>
          <a:p>
            <a:pPr algn="ctr">
              <a:lnSpc>
                <a:spcPct val="150000"/>
              </a:lnSpc>
            </a:pPr>
            <a:r>
              <a:rPr lang="en-US" dirty="0" smtClean="0">
                <a:solidFill>
                  <a:schemeClr val="bg1"/>
                </a:solidFill>
                <a:latin typeface="Bookman Old Style" panose="02050604050505020204" pitchFamily="18" charset="0"/>
              </a:rPr>
              <a:t>In order to explain the stability of atom and overcome the objection </a:t>
            </a:r>
          </a:p>
          <a:p>
            <a:pPr algn="ctr">
              <a:lnSpc>
                <a:spcPct val="150000"/>
              </a:lnSpc>
            </a:pPr>
            <a:r>
              <a:rPr lang="en-US" dirty="0" smtClean="0">
                <a:solidFill>
                  <a:schemeClr val="bg1"/>
                </a:solidFill>
                <a:latin typeface="Bookman Old Style" panose="02050604050505020204" pitchFamily="18" charset="0"/>
              </a:rPr>
              <a:t>against Rutherford’s model of atom, Neils Bohr gave a new arrangement of electrons in the atom in 1913.</a:t>
            </a:r>
            <a:endParaRPr lang="en-US" dirty="0">
              <a:solidFill>
                <a:schemeClr val="bg1"/>
              </a:solidFill>
              <a:latin typeface="Bookman Old Style" panose="02050604050505020204" pitchFamily="18" charset="0"/>
            </a:endParaRPr>
          </a:p>
        </p:txBody>
      </p:sp>
      <p:sp>
        <p:nvSpPr>
          <p:cNvPr id="6" name="Rectangle 5"/>
          <p:cNvSpPr/>
          <p:nvPr/>
        </p:nvSpPr>
        <p:spPr>
          <a:xfrm>
            <a:off x="533400" y="285750"/>
            <a:ext cx="3200400" cy="838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362200" y="285750"/>
            <a:ext cx="5270995" cy="369332"/>
          </a:xfrm>
          <a:prstGeom prst="rect">
            <a:avLst/>
          </a:prstGeom>
          <a:noFill/>
        </p:spPr>
        <p:txBody>
          <a:bodyPr wrap="none" rtlCol="0">
            <a:spAutoFit/>
          </a:bodyPr>
          <a:lstStyle/>
          <a:p>
            <a:r>
              <a:rPr lang="en-US" b="1" dirty="0" smtClean="0">
                <a:solidFill>
                  <a:schemeClr val="bg1"/>
                </a:solidFill>
                <a:latin typeface="Bookman Old Style" panose="02050604050505020204" pitchFamily="18" charset="0"/>
              </a:rPr>
              <a:t>Neils Bohr Explained the stability of Atom</a:t>
            </a:r>
            <a:endParaRPr lang="en-US" b="1"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371139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09550"/>
            <a:ext cx="8382000" cy="4724400"/>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534" y="133350"/>
            <a:ext cx="3012466" cy="3513079"/>
          </a:xfrm>
          <a:prstGeom prst="ellipse">
            <a:avLst/>
          </a:prstGeom>
          <a:ln>
            <a:noFill/>
          </a:ln>
          <a:effectLst>
            <a:softEdge rad="112500"/>
          </a:effectLst>
        </p:spPr>
      </p:pic>
      <p:sp>
        <p:nvSpPr>
          <p:cNvPr id="6" name="TextBox 5"/>
          <p:cNvSpPr txBox="1"/>
          <p:nvPr/>
        </p:nvSpPr>
        <p:spPr>
          <a:xfrm>
            <a:off x="991656" y="3714750"/>
            <a:ext cx="1633781" cy="646331"/>
          </a:xfrm>
          <a:prstGeom prst="rect">
            <a:avLst/>
          </a:prstGeom>
          <a:solidFill>
            <a:srgbClr val="EAEAEA">
              <a:alpha val="70000"/>
            </a:srgbClr>
          </a:solidFill>
        </p:spPr>
        <p:txBody>
          <a:bodyPr wrap="none" rtlCol="0">
            <a:spAutoFit/>
          </a:bodyPr>
          <a:lstStyle/>
          <a:p>
            <a:r>
              <a:rPr lang="en-US" b="1" dirty="0" smtClean="0">
                <a:solidFill>
                  <a:srgbClr val="0000FF"/>
                </a:solidFill>
                <a:effectLst>
                  <a:outerShdw blurRad="38100" dist="38100" dir="2700000" algn="tl">
                    <a:srgbClr val="000000">
                      <a:alpha val="43137"/>
                    </a:srgbClr>
                  </a:outerShdw>
                </a:effectLst>
                <a:latin typeface="Bookman Old Style" pitchFamily="18" charset="0"/>
              </a:rPr>
              <a:t>Neils Bohr </a:t>
            </a:r>
          </a:p>
          <a:p>
            <a:r>
              <a:rPr lang="en-US" b="1" dirty="0" smtClean="0">
                <a:solidFill>
                  <a:srgbClr val="0000FF"/>
                </a:solidFill>
                <a:effectLst>
                  <a:outerShdw blurRad="38100" dist="38100" dir="2700000" algn="tl">
                    <a:srgbClr val="000000">
                      <a:alpha val="43137"/>
                    </a:srgbClr>
                  </a:outerShdw>
                </a:effectLst>
                <a:latin typeface="Bookman Old Style" pitchFamily="18" charset="0"/>
              </a:rPr>
              <a:t>(1855-1962)</a:t>
            </a:r>
            <a:endParaRPr lang="en-US" b="1" dirty="0">
              <a:solidFill>
                <a:srgbClr val="0000FF"/>
              </a:solidFill>
              <a:effectLst>
                <a:outerShdw blurRad="38100" dist="38100" dir="2700000" algn="tl">
                  <a:srgbClr val="000000">
                    <a:alpha val="43137"/>
                  </a:srgbClr>
                </a:outerShdw>
              </a:effectLst>
              <a:latin typeface="Bookman Old Style" pitchFamily="18" charset="0"/>
            </a:endParaRPr>
          </a:p>
        </p:txBody>
      </p:sp>
      <p:sp>
        <p:nvSpPr>
          <p:cNvPr id="7" name="Round Diagonal Corner Rectangle 6"/>
          <p:cNvSpPr/>
          <p:nvPr/>
        </p:nvSpPr>
        <p:spPr>
          <a:xfrm>
            <a:off x="2971800" y="3638550"/>
            <a:ext cx="5791200" cy="1153418"/>
          </a:xfrm>
          <a:prstGeom prst="round2DiagRect">
            <a:avLst/>
          </a:prstGeom>
          <a:solidFill>
            <a:srgbClr val="FFCC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TextBox 7"/>
          <p:cNvSpPr txBox="1"/>
          <p:nvPr/>
        </p:nvSpPr>
        <p:spPr>
          <a:xfrm>
            <a:off x="3124200" y="3714750"/>
            <a:ext cx="5562600" cy="369332"/>
          </a:xfrm>
          <a:prstGeom prst="rect">
            <a:avLst/>
          </a:prstGeom>
          <a:noFill/>
        </p:spPr>
        <p:txBody>
          <a:bodyPr wrap="square" rtlCol="0">
            <a:spAutoFit/>
          </a:bodyPr>
          <a:lstStyle/>
          <a:p>
            <a:r>
              <a:rPr lang="en-US" dirty="0" smtClean="0">
                <a:solidFill>
                  <a:srgbClr val="0000FF"/>
                </a:solidFill>
                <a:latin typeface="Bookman Old Style" pitchFamily="18" charset="0"/>
              </a:rPr>
              <a:t>Was born in Copenhagen on 7 October 1885.</a:t>
            </a:r>
            <a:endParaRPr lang="en-US" dirty="0">
              <a:solidFill>
                <a:srgbClr val="0000FF"/>
              </a:solidFill>
              <a:latin typeface="Bookman Old Style" pitchFamily="18" charset="0"/>
            </a:endParaRPr>
          </a:p>
        </p:txBody>
      </p:sp>
      <p:sp>
        <p:nvSpPr>
          <p:cNvPr id="9" name="TextBox 8"/>
          <p:cNvSpPr txBox="1"/>
          <p:nvPr/>
        </p:nvSpPr>
        <p:spPr>
          <a:xfrm>
            <a:off x="3213100" y="3663375"/>
            <a:ext cx="5473700" cy="646331"/>
          </a:xfrm>
          <a:prstGeom prst="rect">
            <a:avLst/>
          </a:prstGeom>
          <a:noFill/>
        </p:spPr>
        <p:txBody>
          <a:bodyPr wrap="square" rtlCol="0">
            <a:spAutoFit/>
          </a:bodyPr>
          <a:lstStyle/>
          <a:p>
            <a:r>
              <a:rPr lang="en-US" dirty="0" smtClean="0">
                <a:solidFill>
                  <a:srgbClr val="0000FF"/>
                </a:solidFill>
                <a:latin typeface="Bookman Old Style" pitchFamily="18" charset="0"/>
              </a:rPr>
              <a:t>He was appointed professor of physics at Copenhagen University 1916.</a:t>
            </a:r>
            <a:endParaRPr lang="en-US" dirty="0">
              <a:solidFill>
                <a:srgbClr val="0000FF"/>
              </a:solidFill>
              <a:latin typeface="Bookman Old Style" pitchFamily="18" charset="0"/>
            </a:endParaRPr>
          </a:p>
        </p:txBody>
      </p:sp>
      <p:sp>
        <p:nvSpPr>
          <p:cNvPr id="10" name="Rectangle 9"/>
          <p:cNvSpPr/>
          <p:nvPr/>
        </p:nvSpPr>
        <p:spPr>
          <a:xfrm>
            <a:off x="3200400" y="3638550"/>
            <a:ext cx="5486400" cy="646331"/>
          </a:xfrm>
          <a:prstGeom prst="rect">
            <a:avLst/>
          </a:prstGeom>
        </p:spPr>
        <p:txBody>
          <a:bodyPr wrap="square">
            <a:spAutoFit/>
          </a:bodyPr>
          <a:lstStyle/>
          <a:p>
            <a:r>
              <a:rPr lang="en-US" dirty="0" smtClean="0">
                <a:solidFill>
                  <a:srgbClr val="0000FF"/>
                </a:solidFill>
                <a:latin typeface="Bookman Old Style" pitchFamily="18" charset="0"/>
              </a:rPr>
              <a:t>He got the Nobel prize for his work on the </a:t>
            </a:r>
          </a:p>
          <a:p>
            <a:r>
              <a:rPr lang="en-US" dirty="0" smtClean="0">
                <a:solidFill>
                  <a:srgbClr val="0000FF"/>
                </a:solidFill>
                <a:latin typeface="Bookman Old Style" pitchFamily="18" charset="0"/>
              </a:rPr>
              <a:t>structure of atom in 1922.</a:t>
            </a:r>
            <a:endParaRPr lang="en-US" dirty="0">
              <a:solidFill>
                <a:srgbClr val="0000FF"/>
              </a:solidFill>
            </a:endParaRPr>
          </a:p>
        </p:txBody>
      </p:sp>
      <p:sp>
        <p:nvSpPr>
          <p:cNvPr id="11" name="Rectangle 10"/>
          <p:cNvSpPr/>
          <p:nvPr/>
        </p:nvSpPr>
        <p:spPr>
          <a:xfrm>
            <a:off x="3200400" y="3714750"/>
            <a:ext cx="5591595" cy="646331"/>
          </a:xfrm>
          <a:prstGeom prst="rect">
            <a:avLst/>
          </a:prstGeom>
        </p:spPr>
        <p:txBody>
          <a:bodyPr wrap="none">
            <a:spAutoFit/>
          </a:bodyPr>
          <a:lstStyle/>
          <a:p>
            <a:r>
              <a:rPr lang="en-US" dirty="0" smtClean="0">
                <a:solidFill>
                  <a:srgbClr val="0000FF"/>
                </a:solidFill>
                <a:latin typeface="Bookman Old Style" pitchFamily="18" charset="0"/>
              </a:rPr>
              <a:t>Among the Professor Bohr’s numerous writings,</a:t>
            </a:r>
          </a:p>
          <a:p>
            <a:r>
              <a:rPr lang="en-US" dirty="0" smtClean="0">
                <a:solidFill>
                  <a:srgbClr val="0000FF"/>
                </a:solidFill>
                <a:latin typeface="Bookman Old Style" pitchFamily="18" charset="0"/>
              </a:rPr>
              <a:t>Three appearing as books are </a:t>
            </a:r>
            <a:endParaRPr lang="en-US" dirty="0">
              <a:solidFill>
                <a:srgbClr val="0000FF"/>
              </a:solidFill>
            </a:endParaRPr>
          </a:p>
        </p:txBody>
      </p:sp>
      <p:sp>
        <p:nvSpPr>
          <p:cNvPr id="12" name="Rectangle 11"/>
          <p:cNvSpPr/>
          <p:nvPr/>
        </p:nvSpPr>
        <p:spPr>
          <a:xfrm>
            <a:off x="2971800" y="3657421"/>
            <a:ext cx="5943600" cy="923330"/>
          </a:xfrm>
          <a:prstGeom prst="rect">
            <a:avLst/>
          </a:prstGeom>
        </p:spPr>
        <p:txBody>
          <a:bodyPr wrap="square">
            <a:spAutoFit/>
          </a:bodyPr>
          <a:lstStyle/>
          <a:p>
            <a:r>
              <a:rPr lang="en-US" dirty="0" err="1" smtClean="0">
                <a:solidFill>
                  <a:srgbClr val="0000FF"/>
                </a:solidFill>
                <a:latin typeface="Bookman Old Style" pitchFamily="18" charset="0"/>
              </a:rPr>
              <a:t>i</a:t>
            </a:r>
            <a:r>
              <a:rPr lang="en-US" dirty="0" smtClean="0">
                <a:solidFill>
                  <a:srgbClr val="0000FF"/>
                </a:solidFill>
                <a:latin typeface="Bookman Old Style" pitchFamily="18" charset="0"/>
              </a:rPr>
              <a:t>)  The Theory of Spectra and Atomic Constitution.</a:t>
            </a:r>
          </a:p>
          <a:p>
            <a:r>
              <a:rPr lang="en-US" dirty="0" smtClean="0">
                <a:solidFill>
                  <a:srgbClr val="0000FF"/>
                </a:solidFill>
                <a:latin typeface="Bookman Old Style" pitchFamily="18" charset="0"/>
              </a:rPr>
              <a:t>ii)  Atomic Theory and</a:t>
            </a:r>
          </a:p>
          <a:p>
            <a:r>
              <a:rPr lang="en-US" dirty="0" smtClean="0">
                <a:solidFill>
                  <a:srgbClr val="0000FF"/>
                </a:solidFill>
                <a:latin typeface="Bookman Old Style" pitchFamily="18" charset="0"/>
              </a:rPr>
              <a:t>iii) The Description of nature.</a:t>
            </a:r>
            <a:endParaRPr lang="en-US" dirty="0">
              <a:solidFill>
                <a:srgbClr val="0000FF"/>
              </a:solidFill>
            </a:endParaRPr>
          </a:p>
        </p:txBody>
      </p:sp>
    </p:spTree>
    <p:extLst>
      <p:ext uri="{BB962C8B-B14F-4D97-AF65-F5344CB8AC3E}">
        <p14:creationId xmlns:p14="http://schemas.microsoft.com/office/powerpoint/2010/main" val="58755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1"/>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8" grpId="1"/>
      <p:bldP spid="9" grpId="0"/>
      <p:bldP spid="9" grpId="1"/>
      <p:bldP spid="10" grpId="0"/>
      <p:bldP spid="10" grpId="1"/>
      <p:bldP spid="11" grpId="0"/>
      <p:bldP spid="11" grpId="1"/>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819150"/>
            <a:ext cx="3429000" cy="2937205"/>
          </a:xfrm>
          <a:prstGeom prst="rect">
            <a:avLst/>
          </a:prstGeom>
        </p:spPr>
      </p:pic>
      <p:sp>
        <p:nvSpPr>
          <p:cNvPr id="7" name="Horizontal Scroll 6"/>
          <p:cNvSpPr/>
          <p:nvPr/>
        </p:nvSpPr>
        <p:spPr>
          <a:xfrm rot="16200000">
            <a:off x="1209767" y="-390615"/>
            <a:ext cx="2685870" cy="4191002"/>
          </a:xfrm>
          <a:prstGeom prst="horizontalScroll">
            <a:avLst/>
          </a:prstGeom>
          <a:ln w="28575">
            <a:solidFill>
              <a:schemeClr val="bg1"/>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chemeClr val="tx1"/>
              </a:solidFill>
            </a:endParaRPr>
          </a:p>
        </p:txBody>
      </p:sp>
      <p:grpSp>
        <p:nvGrpSpPr>
          <p:cNvPr id="9" name="Group 8"/>
          <p:cNvGrpSpPr/>
          <p:nvPr/>
        </p:nvGrpSpPr>
        <p:grpSpPr>
          <a:xfrm>
            <a:off x="4989553" y="285750"/>
            <a:ext cx="3487626" cy="457201"/>
            <a:chOff x="2605914" y="275640"/>
            <a:chExt cx="3337686" cy="334364"/>
          </a:xfrm>
        </p:grpSpPr>
        <p:pic>
          <p:nvPicPr>
            <p:cNvPr id="2052" name="Picture 4" descr="\\192.168.1.18\mt_school\Darshana\images\clipart\wood_01_vector_181901.jpg"/>
            <p:cNvPicPr>
              <a:picLocks noChangeAspect="1" noChangeArrowheads="1"/>
            </p:cNvPicPr>
            <p:nvPr/>
          </p:nvPicPr>
          <p:blipFill rotWithShape="1">
            <a:blip r:embed="rId3">
              <a:extLst>
                <a:ext uri="{28A0092B-C50C-407E-A947-70E740481C1C}">
                  <a14:useLocalDpi xmlns:a14="http://schemas.microsoft.com/office/drawing/2010/main" val="0"/>
                </a:ext>
              </a:extLst>
            </a:blip>
            <a:srcRect b="87713"/>
            <a:stretch/>
          </p:blipFill>
          <p:spPr bwMode="auto">
            <a:xfrm>
              <a:off x="2605914" y="275640"/>
              <a:ext cx="3337686" cy="3343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67000" y="310410"/>
              <a:ext cx="3188139" cy="270103"/>
            </a:xfrm>
            <a:prstGeom prst="rect">
              <a:avLst/>
            </a:prstGeom>
            <a:noFill/>
          </p:spPr>
          <p:txBody>
            <a:bodyPr wrap="none" rtlCol="0">
              <a:spAutoFit/>
            </a:bodyPr>
            <a:lstStyle/>
            <a:p>
              <a:r>
                <a:rPr lang="en-US" b="1" dirty="0" smtClean="0">
                  <a:solidFill>
                    <a:schemeClr val="bg1"/>
                  </a:solidFill>
                  <a:latin typeface="Bookman Old Style" panose="02050604050505020204" pitchFamily="18" charset="0"/>
                </a:rPr>
                <a:t>BOHR’S MODEL OF ATOM</a:t>
              </a:r>
              <a:endParaRPr lang="en-US" b="1" dirty="0">
                <a:solidFill>
                  <a:schemeClr val="bg1"/>
                </a:solidFill>
                <a:latin typeface="Bookman Old Style" panose="02050604050505020204" pitchFamily="18" charset="0"/>
              </a:endParaRPr>
            </a:p>
          </p:txBody>
        </p:sp>
      </p:grpSp>
      <p:sp>
        <p:nvSpPr>
          <p:cNvPr id="5" name="TextBox 4"/>
          <p:cNvSpPr txBox="1"/>
          <p:nvPr/>
        </p:nvSpPr>
        <p:spPr>
          <a:xfrm>
            <a:off x="997526" y="464227"/>
            <a:ext cx="3117274" cy="2031325"/>
          </a:xfrm>
          <a:prstGeom prst="rect">
            <a:avLst/>
          </a:prstGeom>
          <a:noFill/>
        </p:spPr>
        <p:txBody>
          <a:bodyPr wrap="square" rtlCol="0">
            <a:spAutoFit/>
          </a:bodyPr>
          <a:lstStyle/>
          <a:p>
            <a:r>
              <a:rPr lang="en-US" dirty="0" smtClean="0">
                <a:solidFill>
                  <a:schemeClr val="bg1"/>
                </a:solidFill>
                <a:latin typeface="Bookman Old Style" panose="02050604050505020204" pitchFamily="18" charset="0"/>
              </a:rPr>
              <a:t>In order to overcome the objections raised against Rutherford’s model of the atom, Neils Bohr put forward the following postulates about the </a:t>
            </a:r>
          </a:p>
          <a:p>
            <a:r>
              <a:rPr lang="en-US" dirty="0" smtClean="0">
                <a:solidFill>
                  <a:schemeClr val="bg1"/>
                </a:solidFill>
                <a:latin typeface="Bookman Old Style" panose="02050604050505020204" pitchFamily="18" charset="0"/>
              </a:rPr>
              <a:t>model of an atom:</a:t>
            </a:r>
            <a:endParaRPr lang="en-US" dirty="0">
              <a:solidFill>
                <a:schemeClr val="bg1"/>
              </a:solidFill>
              <a:latin typeface="Bookman Old Style" panose="02050604050505020204" pitchFamily="18" charset="0"/>
            </a:endParaRPr>
          </a:p>
        </p:txBody>
      </p:sp>
      <p:sp>
        <p:nvSpPr>
          <p:cNvPr id="8" name="TextBox 7"/>
          <p:cNvSpPr txBox="1"/>
          <p:nvPr/>
        </p:nvSpPr>
        <p:spPr>
          <a:xfrm>
            <a:off x="774794" y="438152"/>
            <a:ext cx="3568606" cy="1200329"/>
          </a:xfrm>
          <a:prstGeom prst="rect">
            <a:avLst/>
          </a:prstGeom>
          <a:noFill/>
        </p:spPr>
        <p:txBody>
          <a:bodyPr wrap="none" rtlCol="0">
            <a:spAutoFit/>
          </a:bodyPr>
          <a:lstStyle/>
          <a:p>
            <a:pPr marL="342900" indent="-342900">
              <a:buFont typeface="+mj-lt"/>
              <a:buAutoNum type="arabicPeriod"/>
            </a:pPr>
            <a:r>
              <a:rPr lang="en-US" dirty="0" smtClean="0">
                <a:solidFill>
                  <a:schemeClr val="bg1"/>
                </a:solidFill>
                <a:latin typeface="Bookman Old Style" panose="02050604050505020204" pitchFamily="18" charset="0"/>
              </a:rPr>
              <a:t>Only certain special orbits </a:t>
            </a:r>
          </a:p>
          <a:p>
            <a:r>
              <a:rPr lang="en-US" dirty="0" smtClean="0">
                <a:solidFill>
                  <a:schemeClr val="bg1"/>
                </a:solidFill>
                <a:latin typeface="Bookman Old Style" panose="02050604050505020204" pitchFamily="18" charset="0"/>
              </a:rPr>
              <a:t>     known as discrete orbits </a:t>
            </a:r>
          </a:p>
          <a:p>
            <a:r>
              <a:rPr lang="en-US" dirty="0" smtClean="0">
                <a:solidFill>
                  <a:schemeClr val="bg1"/>
                </a:solidFill>
                <a:latin typeface="Bookman Old Style" panose="02050604050505020204" pitchFamily="18" charset="0"/>
              </a:rPr>
              <a:t>     of electrons, are allowed</a:t>
            </a:r>
          </a:p>
          <a:p>
            <a:r>
              <a:rPr lang="en-US" dirty="0" smtClean="0">
                <a:solidFill>
                  <a:schemeClr val="bg1"/>
                </a:solidFill>
                <a:latin typeface="Bookman Old Style" panose="02050604050505020204" pitchFamily="18" charset="0"/>
              </a:rPr>
              <a:t>     inside the atom.</a:t>
            </a:r>
            <a:endParaRPr lang="en-US" dirty="0">
              <a:solidFill>
                <a:schemeClr val="bg1"/>
              </a:solidFill>
              <a:latin typeface="Bookman Old Style" panose="02050604050505020204" pitchFamily="18" charset="0"/>
            </a:endParaRPr>
          </a:p>
        </p:txBody>
      </p:sp>
      <p:sp>
        <p:nvSpPr>
          <p:cNvPr id="11" name="TextBox 10"/>
          <p:cNvSpPr txBox="1"/>
          <p:nvPr/>
        </p:nvSpPr>
        <p:spPr>
          <a:xfrm>
            <a:off x="762000" y="1715477"/>
            <a:ext cx="3658374" cy="923330"/>
          </a:xfrm>
          <a:prstGeom prst="rect">
            <a:avLst/>
          </a:prstGeom>
          <a:noFill/>
        </p:spPr>
        <p:txBody>
          <a:bodyPr wrap="none" rtlCol="0">
            <a:spAutoFit/>
          </a:bodyPr>
          <a:lstStyle/>
          <a:p>
            <a:r>
              <a:rPr lang="en-US" dirty="0" smtClean="0">
                <a:solidFill>
                  <a:schemeClr val="bg1"/>
                </a:solidFill>
                <a:latin typeface="Bookman Old Style" panose="02050604050505020204" pitchFamily="18" charset="0"/>
              </a:rPr>
              <a:t>2.   While revolving in discrete </a:t>
            </a:r>
          </a:p>
          <a:p>
            <a:r>
              <a:rPr lang="en-US" dirty="0" smtClean="0">
                <a:solidFill>
                  <a:schemeClr val="bg1"/>
                </a:solidFill>
                <a:latin typeface="Bookman Old Style" panose="02050604050505020204" pitchFamily="18" charset="0"/>
              </a:rPr>
              <a:t>      orbits the electrons do not </a:t>
            </a:r>
          </a:p>
          <a:p>
            <a:r>
              <a:rPr lang="en-US" dirty="0" smtClean="0">
                <a:solidFill>
                  <a:schemeClr val="bg1"/>
                </a:solidFill>
                <a:latin typeface="Bookman Old Style" panose="02050604050505020204" pitchFamily="18" charset="0"/>
              </a:rPr>
              <a:t>      radiate energy.</a:t>
            </a:r>
            <a:endParaRPr lang="en-US" dirty="0">
              <a:solidFill>
                <a:schemeClr val="bg1"/>
              </a:solidFill>
              <a:latin typeface="Bookman Old Style" panose="02050604050505020204" pitchFamily="18" charset="0"/>
            </a:endParaRPr>
          </a:p>
        </p:txBody>
      </p:sp>
      <p:grpSp>
        <p:nvGrpSpPr>
          <p:cNvPr id="16" name="Group 15"/>
          <p:cNvGrpSpPr/>
          <p:nvPr/>
        </p:nvGrpSpPr>
        <p:grpSpPr>
          <a:xfrm>
            <a:off x="5627370" y="3583704"/>
            <a:ext cx="2907030" cy="1217997"/>
            <a:chOff x="4876800" y="3583704"/>
            <a:chExt cx="2907030" cy="1217997"/>
          </a:xfrm>
        </p:grpSpPr>
        <p:sp>
          <p:nvSpPr>
            <p:cNvPr id="14" name="Rounded Rectangular Callout 13"/>
            <p:cNvSpPr/>
            <p:nvPr/>
          </p:nvSpPr>
          <p:spPr>
            <a:xfrm>
              <a:off x="4876800" y="3583704"/>
              <a:ext cx="2907030" cy="1217997"/>
            </a:xfrm>
            <a:custGeom>
              <a:avLst/>
              <a:gdLst>
                <a:gd name="connsiteX0" fmla="*/ 0 w 2907030"/>
                <a:gd name="connsiteY0" fmla="*/ 104961 h 629752"/>
                <a:gd name="connsiteX1" fmla="*/ 104961 w 2907030"/>
                <a:gd name="connsiteY1" fmla="*/ 0 h 629752"/>
                <a:gd name="connsiteX2" fmla="*/ 484505 w 2907030"/>
                <a:gd name="connsiteY2" fmla="*/ 0 h 629752"/>
                <a:gd name="connsiteX3" fmla="*/ 1059322 w 2907030"/>
                <a:gd name="connsiteY3" fmla="*/ -588245 h 629752"/>
                <a:gd name="connsiteX4" fmla="*/ 1211263 w 2907030"/>
                <a:gd name="connsiteY4" fmla="*/ 0 h 629752"/>
                <a:gd name="connsiteX5" fmla="*/ 2802069 w 2907030"/>
                <a:gd name="connsiteY5" fmla="*/ 0 h 629752"/>
                <a:gd name="connsiteX6" fmla="*/ 2907030 w 2907030"/>
                <a:gd name="connsiteY6" fmla="*/ 104961 h 629752"/>
                <a:gd name="connsiteX7" fmla="*/ 2907030 w 2907030"/>
                <a:gd name="connsiteY7" fmla="*/ 104959 h 629752"/>
                <a:gd name="connsiteX8" fmla="*/ 2907030 w 2907030"/>
                <a:gd name="connsiteY8" fmla="*/ 104959 h 629752"/>
                <a:gd name="connsiteX9" fmla="*/ 2907030 w 2907030"/>
                <a:gd name="connsiteY9" fmla="*/ 262397 h 629752"/>
                <a:gd name="connsiteX10" fmla="*/ 2907030 w 2907030"/>
                <a:gd name="connsiteY10" fmla="*/ 524791 h 629752"/>
                <a:gd name="connsiteX11" fmla="*/ 2802069 w 2907030"/>
                <a:gd name="connsiteY11" fmla="*/ 629752 h 629752"/>
                <a:gd name="connsiteX12" fmla="*/ 1211263 w 2907030"/>
                <a:gd name="connsiteY12" fmla="*/ 629752 h 629752"/>
                <a:gd name="connsiteX13" fmla="*/ 484505 w 2907030"/>
                <a:gd name="connsiteY13" fmla="*/ 629752 h 629752"/>
                <a:gd name="connsiteX14" fmla="*/ 484505 w 2907030"/>
                <a:gd name="connsiteY14" fmla="*/ 629752 h 629752"/>
                <a:gd name="connsiteX15" fmla="*/ 104961 w 2907030"/>
                <a:gd name="connsiteY15" fmla="*/ 629752 h 629752"/>
                <a:gd name="connsiteX16" fmla="*/ 0 w 2907030"/>
                <a:gd name="connsiteY16" fmla="*/ 524791 h 629752"/>
                <a:gd name="connsiteX17" fmla="*/ 0 w 2907030"/>
                <a:gd name="connsiteY17" fmla="*/ 262397 h 629752"/>
                <a:gd name="connsiteX18" fmla="*/ 0 w 2907030"/>
                <a:gd name="connsiteY18" fmla="*/ 104959 h 629752"/>
                <a:gd name="connsiteX19" fmla="*/ 0 w 2907030"/>
                <a:gd name="connsiteY19" fmla="*/ 104959 h 629752"/>
                <a:gd name="connsiteX20" fmla="*/ 0 w 2907030"/>
                <a:gd name="connsiteY20" fmla="*/ 104961 h 629752"/>
                <a:gd name="connsiteX0" fmla="*/ 0 w 2907030"/>
                <a:gd name="connsiteY0" fmla="*/ 693206 h 1217997"/>
                <a:gd name="connsiteX1" fmla="*/ 104961 w 2907030"/>
                <a:gd name="connsiteY1" fmla="*/ 588245 h 1217997"/>
                <a:gd name="connsiteX2" fmla="*/ 912522 w 2907030"/>
                <a:gd name="connsiteY2" fmla="*/ 588245 h 1217997"/>
                <a:gd name="connsiteX3" fmla="*/ 1059322 w 2907030"/>
                <a:gd name="connsiteY3" fmla="*/ 0 h 1217997"/>
                <a:gd name="connsiteX4" fmla="*/ 1211263 w 2907030"/>
                <a:gd name="connsiteY4" fmla="*/ 588245 h 1217997"/>
                <a:gd name="connsiteX5" fmla="*/ 2802069 w 2907030"/>
                <a:gd name="connsiteY5" fmla="*/ 588245 h 1217997"/>
                <a:gd name="connsiteX6" fmla="*/ 2907030 w 2907030"/>
                <a:gd name="connsiteY6" fmla="*/ 693206 h 1217997"/>
                <a:gd name="connsiteX7" fmla="*/ 2907030 w 2907030"/>
                <a:gd name="connsiteY7" fmla="*/ 693204 h 1217997"/>
                <a:gd name="connsiteX8" fmla="*/ 2907030 w 2907030"/>
                <a:gd name="connsiteY8" fmla="*/ 693204 h 1217997"/>
                <a:gd name="connsiteX9" fmla="*/ 2907030 w 2907030"/>
                <a:gd name="connsiteY9" fmla="*/ 850642 h 1217997"/>
                <a:gd name="connsiteX10" fmla="*/ 2907030 w 2907030"/>
                <a:gd name="connsiteY10" fmla="*/ 1113036 h 1217997"/>
                <a:gd name="connsiteX11" fmla="*/ 2802069 w 2907030"/>
                <a:gd name="connsiteY11" fmla="*/ 1217997 h 1217997"/>
                <a:gd name="connsiteX12" fmla="*/ 1211263 w 2907030"/>
                <a:gd name="connsiteY12" fmla="*/ 1217997 h 1217997"/>
                <a:gd name="connsiteX13" fmla="*/ 484505 w 2907030"/>
                <a:gd name="connsiteY13" fmla="*/ 1217997 h 1217997"/>
                <a:gd name="connsiteX14" fmla="*/ 484505 w 2907030"/>
                <a:gd name="connsiteY14" fmla="*/ 1217997 h 1217997"/>
                <a:gd name="connsiteX15" fmla="*/ 104961 w 2907030"/>
                <a:gd name="connsiteY15" fmla="*/ 1217997 h 1217997"/>
                <a:gd name="connsiteX16" fmla="*/ 0 w 2907030"/>
                <a:gd name="connsiteY16" fmla="*/ 1113036 h 1217997"/>
                <a:gd name="connsiteX17" fmla="*/ 0 w 2907030"/>
                <a:gd name="connsiteY17" fmla="*/ 850642 h 1217997"/>
                <a:gd name="connsiteX18" fmla="*/ 0 w 2907030"/>
                <a:gd name="connsiteY18" fmla="*/ 693204 h 1217997"/>
                <a:gd name="connsiteX19" fmla="*/ 0 w 2907030"/>
                <a:gd name="connsiteY19" fmla="*/ 693204 h 1217997"/>
                <a:gd name="connsiteX20" fmla="*/ 0 w 2907030"/>
                <a:gd name="connsiteY20" fmla="*/ 693206 h 121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07030" h="1217997">
                  <a:moveTo>
                    <a:pt x="0" y="693206"/>
                  </a:moveTo>
                  <a:cubicBezTo>
                    <a:pt x="0" y="635238"/>
                    <a:pt x="46993" y="588245"/>
                    <a:pt x="104961" y="588245"/>
                  </a:cubicBezTo>
                  <a:lnTo>
                    <a:pt x="912522" y="588245"/>
                  </a:lnTo>
                  <a:lnTo>
                    <a:pt x="1059322" y="0"/>
                  </a:lnTo>
                  <a:lnTo>
                    <a:pt x="1211263" y="588245"/>
                  </a:lnTo>
                  <a:lnTo>
                    <a:pt x="2802069" y="588245"/>
                  </a:lnTo>
                  <a:cubicBezTo>
                    <a:pt x="2860037" y="588245"/>
                    <a:pt x="2907030" y="635238"/>
                    <a:pt x="2907030" y="693206"/>
                  </a:cubicBezTo>
                  <a:lnTo>
                    <a:pt x="2907030" y="693204"/>
                  </a:lnTo>
                  <a:lnTo>
                    <a:pt x="2907030" y="693204"/>
                  </a:lnTo>
                  <a:lnTo>
                    <a:pt x="2907030" y="850642"/>
                  </a:lnTo>
                  <a:lnTo>
                    <a:pt x="2907030" y="1113036"/>
                  </a:lnTo>
                  <a:cubicBezTo>
                    <a:pt x="2907030" y="1171004"/>
                    <a:pt x="2860037" y="1217997"/>
                    <a:pt x="2802069" y="1217997"/>
                  </a:cubicBezTo>
                  <a:lnTo>
                    <a:pt x="1211263" y="1217997"/>
                  </a:lnTo>
                  <a:lnTo>
                    <a:pt x="484505" y="1217997"/>
                  </a:lnTo>
                  <a:lnTo>
                    <a:pt x="484505" y="1217997"/>
                  </a:lnTo>
                  <a:lnTo>
                    <a:pt x="104961" y="1217997"/>
                  </a:lnTo>
                  <a:cubicBezTo>
                    <a:pt x="46993" y="1217997"/>
                    <a:pt x="0" y="1171004"/>
                    <a:pt x="0" y="1113036"/>
                  </a:cubicBezTo>
                  <a:lnTo>
                    <a:pt x="0" y="850642"/>
                  </a:lnTo>
                  <a:lnTo>
                    <a:pt x="0" y="693204"/>
                  </a:lnTo>
                  <a:lnTo>
                    <a:pt x="0" y="693204"/>
                  </a:lnTo>
                  <a:lnTo>
                    <a:pt x="0" y="693206"/>
                  </a:lnTo>
                  <a:close/>
                </a:path>
              </a:pathLst>
            </a:cu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25276" y="4183618"/>
              <a:ext cx="2670924" cy="584775"/>
            </a:xfrm>
            <a:prstGeom prst="rect">
              <a:avLst/>
            </a:prstGeom>
            <a:noFill/>
          </p:spPr>
          <p:txBody>
            <a:bodyPr wrap="none" rtlCol="0">
              <a:spAutoFit/>
            </a:bodyPr>
            <a:lstStyle/>
            <a:p>
              <a:pPr algn="ctr"/>
              <a:r>
                <a:rPr lang="en-US" sz="1600" dirty="0" smtClean="0">
                  <a:latin typeface="Bookman Old Style" panose="02050604050505020204" pitchFamily="18" charset="0"/>
                </a:rPr>
                <a:t>These orbits or shell are </a:t>
              </a:r>
            </a:p>
            <a:p>
              <a:pPr algn="ctr"/>
              <a:r>
                <a:rPr lang="en-US" sz="1600" dirty="0" smtClean="0">
                  <a:latin typeface="Bookman Old Style" panose="02050604050505020204" pitchFamily="18" charset="0"/>
                </a:rPr>
                <a:t>called energy level.</a:t>
              </a:r>
              <a:endParaRPr lang="en-US" sz="1600" dirty="0">
                <a:latin typeface="Bookman Old Style" panose="02050604050505020204" pitchFamily="18" charset="0"/>
              </a:endParaRPr>
            </a:p>
          </p:txBody>
        </p:sp>
      </p:grpSp>
      <p:grpSp>
        <p:nvGrpSpPr>
          <p:cNvPr id="19" name="Group 18"/>
          <p:cNvGrpSpPr/>
          <p:nvPr/>
        </p:nvGrpSpPr>
        <p:grpSpPr>
          <a:xfrm>
            <a:off x="1203652" y="3028950"/>
            <a:ext cx="3368348" cy="1828800"/>
            <a:chOff x="599209" y="3105151"/>
            <a:chExt cx="3368348" cy="1828800"/>
          </a:xfrm>
        </p:grpSpPr>
        <p:sp>
          <p:nvSpPr>
            <p:cNvPr id="17" name="Vertical Scroll 16"/>
            <p:cNvSpPr/>
            <p:nvPr/>
          </p:nvSpPr>
          <p:spPr>
            <a:xfrm rot="16200000">
              <a:off x="1328535" y="2375825"/>
              <a:ext cx="1828800" cy="3287451"/>
            </a:xfrm>
            <a:prstGeom prst="verticalScroll">
              <a:avLst/>
            </a:prstGeom>
            <a:solidFill>
              <a:srgbClr val="C00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8" name="TextBox 17"/>
            <p:cNvSpPr txBox="1"/>
            <p:nvPr/>
          </p:nvSpPr>
          <p:spPr>
            <a:xfrm>
              <a:off x="870234" y="3352621"/>
              <a:ext cx="3097323" cy="1200329"/>
            </a:xfrm>
            <a:prstGeom prst="rect">
              <a:avLst/>
            </a:prstGeom>
            <a:noFill/>
          </p:spPr>
          <p:txBody>
            <a:bodyPr wrap="none" rtlCol="0">
              <a:spAutoFit/>
            </a:bodyPr>
            <a:lstStyle/>
            <a:p>
              <a:r>
                <a:rPr lang="en-US" dirty="0" smtClean="0">
                  <a:solidFill>
                    <a:schemeClr val="bg1"/>
                  </a:solidFill>
                  <a:latin typeface="Bookman Old Style" panose="02050604050505020204" pitchFamily="18" charset="0"/>
                </a:rPr>
                <a:t>These orbits or shells are </a:t>
              </a:r>
            </a:p>
            <a:p>
              <a:r>
                <a:rPr lang="en-US" dirty="0" smtClean="0">
                  <a:solidFill>
                    <a:schemeClr val="bg1"/>
                  </a:solidFill>
                  <a:latin typeface="Bookman Old Style" panose="02050604050505020204" pitchFamily="18" charset="0"/>
                </a:rPr>
                <a:t>represented by the letters</a:t>
              </a:r>
            </a:p>
            <a:p>
              <a:r>
                <a:rPr lang="en-US" dirty="0" smtClean="0">
                  <a:solidFill>
                    <a:schemeClr val="bg1"/>
                  </a:solidFill>
                  <a:latin typeface="Bookman Old Style" panose="02050604050505020204" pitchFamily="18" charset="0"/>
                </a:rPr>
                <a:t>K,L,M,N,… or the </a:t>
              </a:r>
            </a:p>
            <a:p>
              <a:r>
                <a:rPr lang="en-US" dirty="0" smtClean="0">
                  <a:solidFill>
                    <a:schemeClr val="bg1"/>
                  </a:solidFill>
                  <a:latin typeface="Bookman Old Style" panose="02050604050505020204" pitchFamily="18" charset="0"/>
                </a:rPr>
                <a:t>numbers, n = 1,2,3,4,…</a:t>
              </a:r>
              <a:endParaRPr lang="en-US" dirty="0">
                <a:solidFill>
                  <a:schemeClr val="bg1"/>
                </a:solidFill>
                <a:latin typeface="Bookman Old Style" panose="02050604050505020204" pitchFamily="18" charset="0"/>
              </a:endParaRPr>
            </a:p>
          </p:txBody>
        </p:sp>
      </p:grpSp>
    </p:spTree>
    <p:extLst>
      <p:ext uri="{BB962C8B-B14F-4D97-AF65-F5344CB8AC3E}">
        <p14:creationId xmlns:p14="http://schemas.microsoft.com/office/powerpoint/2010/main" val="366894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5" grpId="1"/>
      <p:bldP spid="8" grpId="0"/>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3352800" y="305031"/>
            <a:ext cx="3925347" cy="971319"/>
            <a:chOff x="801825" y="841170"/>
            <a:chExt cx="3962400" cy="630647"/>
          </a:xfrm>
        </p:grpSpPr>
        <p:sp>
          <p:nvSpPr>
            <p:cNvPr id="31" name="Round Diagonal Corner Rectangle 30"/>
            <p:cNvSpPr/>
            <p:nvPr/>
          </p:nvSpPr>
          <p:spPr>
            <a:xfrm>
              <a:off x="835976" y="841170"/>
              <a:ext cx="3882811" cy="630647"/>
            </a:xfrm>
            <a:prstGeom prst="round2Diag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01825" y="841170"/>
              <a:ext cx="3962400" cy="630647"/>
            </a:xfrm>
            <a:prstGeom prst="rect">
              <a:avLst/>
            </a:prstGeom>
            <a:noFill/>
          </p:spPr>
          <p:txBody>
            <a:bodyPr wrap="square" rtlCol="0">
              <a:spAutoFit/>
            </a:bodyPr>
            <a:lstStyle/>
            <a:p>
              <a:pPr algn="ctr"/>
              <a:r>
                <a:rPr lang="en-US" dirty="0" smtClean="0">
                  <a:latin typeface="Bookman Old Style" panose="02050604050505020204" pitchFamily="18" charset="0"/>
                </a:rPr>
                <a:t>There is a limit to the number of</a:t>
              </a:r>
            </a:p>
            <a:p>
              <a:pPr algn="ctr"/>
              <a:r>
                <a:rPr lang="en-US" dirty="0" smtClean="0">
                  <a:latin typeface="Bookman Old Style" panose="02050604050505020204" pitchFamily="18" charset="0"/>
                </a:rPr>
                <a:t> electrons which is energy level </a:t>
              </a:r>
            </a:p>
            <a:p>
              <a:pPr algn="ctr"/>
              <a:r>
                <a:rPr lang="en-US" dirty="0" smtClean="0">
                  <a:latin typeface="Bookman Old Style" panose="02050604050505020204" pitchFamily="18" charset="0"/>
                </a:rPr>
                <a:t>(or shell) can hold</a:t>
              </a:r>
              <a:endParaRPr lang="en-US" dirty="0">
                <a:latin typeface="Bookman Old Style" panose="02050604050505020204" pitchFamily="18" charset="0"/>
              </a:endParaRPr>
            </a:p>
          </p:txBody>
        </p:sp>
      </p:grpSp>
      <p:grpSp>
        <p:nvGrpSpPr>
          <p:cNvPr id="37" name="Group 36"/>
          <p:cNvGrpSpPr/>
          <p:nvPr/>
        </p:nvGrpSpPr>
        <p:grpSpPr>
          <a:xfrm>
            <a:off x="533399" y="1504950"/>
            <a:ext cx="5158041" cy="1200329"/>
            <a:chOff x="533399" y="1387255"/>
            <a:chExt cx="5158041" cy="1320361"/>
          </a:xfrm>
        </p:grpSpPr>
        <p:sp>
          <p:nvSpPr>
            <p:cNvPr id="34" name="Rounded Rectangle 33"/>
            <p:cNvSpPr/>
            <p:nvPr/>
          </p:nvSpPr>
          <p:spPr>
            <a:xfrm>
              <a:off x="533399" y="1387255"/>
              <a:ext cx="5006645" cy="1279015"/>
            </a:xfrm>
            <a:prstGeom prst="round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9600" y="1387255"/>
              <a:ext cx="5081840" cy="1320361"/>
            </a:xfrm>
            <a:prstGeom prst="rect">
              <a:avLst/>
            </a:prstGeom>
            <a:noFill/>
          </p:spPr>
          <p:txBody>
            <a:bodyPr wrap="none" rtlCol="0">
              <a:spAutoFit/>
            </a:bodyPr>
            <a:lstStyle/>
            <a:p>
              <a:r>
                <a:rPr lang="en-US" dirty="0" smtClean="0">
                  <a:solidFill>
                    <a:schemeClr val="bg1"/>
                  </a:solidFill>
                  <a:latin typeface="Bookman Old Style" panose="02050604050505020204" pitchFamily="18" charset="0"/>
                </a:rPr>
                <a:t>The maximum number of electrons which</a:t>
              </a:r>
            </a:p>
            <a:p>
              <a:r>
                <a:rPr lang="en-US" dirty="0" smtClean="0">
                  <a:solidFill>
                    <a:schemeClr val="bg1"/>
                  </a:solidFill>
                  <a:latin typeface="Bookman Old Style" panose="02050604050505020204" pitchFamily="18" charset="0"/>
                </a:rPr>
                <a:t>can be accommodated in any energy level</a:t>
              </a:r>
            </a:p>
            <a:p>
              <a:r>
                <a:rPr lang="en-US" dirty="0" smtClean="0">
                  <a:solidFill>
                    <a:schemeClr val="bg1"/>
                  </a:solidFill>
                  <a:latin typeface="Bookman Old Style" panose="02050604050505020204" pitchFamily="18" charset="0"/>
                </a:rPr>
                <a:t> of the atom is given by 2n</a:t>
              </a:r>
              <a:r>
                <a:rPr lang="en-US" baseline="30000" dirty="0" smtClean="0">
                  <a:solidFill>
                    <a:schemeClr val="bg1"/>
                  </a:solidFill>
                  <a:latin typeface="Bookman Old Style" panose="02050604050505020204" pitchFamily="18" charset="0"/>
                </a:rPr>
                <a:t>2</a:t>
              </a:r>
              <a:r>
                <a:rPr lang="en-US" dirty="0" smtClean="0">
                  <a:solidFill>
                    <a:schemeClr val="bg1"/>
                  </a:solidFill>
                  <a:latin typeface="Bookman Old Style" panose="02050604050505020204" pitchFamily="18" charset="0"/>
                </a:rPr>
                <a:t> (where n is the </a:t>
              </a:r>
            </a:p>
            <a:p>
              <a:r>
                <a:rPr lang="en-US" dirty="0" smtClean="0">
                  <a:solidFill>
                    <a:schemeClr val="bg1"/>
                  </a:solidFill>
                  <a:latin typeface="Bookman Old Style" panose="02050604050505020204" pitchFamily="18" charset="0"/>
                </a:rPr>
                <a:t>number of that energy level).</a:t>
              </a:r>
            </a:p>
          </p:txBody>
        </p:sp>
      </p:grpSp>
      <p:sp>
        <p:nvSpPr>
          <p:cNvPr id="35" name="Cloud Callout 34"/>
          <p:cNvSpPr/>
          <p:nvPr/>
        </p:nvSpPr>
        <p:spPr>
          <a:xfrm>
            <a:off x="685800" y="2708261"/>
            <a:ext cx="3577285" cy="1997089"/>
          </a:xfrm>
          <a:prstGeom prst="cloudCallout">
            <a:avLst>
              <a:gd name="adj1" fmla="val 86932"/>
              <a:gd name="adj2" fmla="val 16316"/>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280018" y="3009912"/>
            <a:ext cx="2847254" cy="356105"/>
            <a:chOff x="4408333" y="2325529"/>
            <a:chExt cx="2847254" cy="430887"/>
          </a:xfrm>
        </p:grpSpPr>
        <p:grpSp>
          <p:nvGrpSpPr>
            <p:cNvPr id="10" name="Group 9"/>
            <p:cNvGrpSpPr/>
            <p:nvPr/>
          </p:nvGrpSpPr>
          <p:grpSpPr>
            <a:xfrm>
              <a:off x="4408333" y="2387084"/>
              <a:ext cx="2847254" cy="369332"/>
              <a:chOff x="4408333" y="2387084"/>
              <a:chExt cx="2847254" cy="369332"/>
            </a:xfrm>
          </p:grpSpPr>
          <mc:AlternateContent xmlns:mc="http://schemas.openxmlformats.org/markup-compatibility/2006" xmlns:a14="http://schemas.microsoft.com/office/drawing/2010/main">
            <mc:Choice Requires="a14">
              <p:sp>
                <p:nvSpPr>
                  <p:cNvPr id="8" name="Rectangle 7"/>
                  <p:cNvSpPr/>
                  <p:nvPr/>
                </p:nvSpPr>
                <p:spPr>
                  <a:xfrm>
                    <a:off x="4408333" y="2387084"/>
                    <a:ext cx="2847254" cy="369332"/>
                  </a:xfrm>
                  <a:prstGeom prst="rect">
                    <a:avLst/>
                  </a:prstGeom>
                </p:spPr>
                <p:txBody>
                  <a:bodyPr wrap="none">
                    <a:spAutoFit/>
                  </a:bodyPr>
                  <a:lstStyle/>
                  <a:p>
                    <a:r>
                      <a:rPr lang="en-US" dirty="0" smtClean="0">
                        <a:solidFill>
                          <a:schemeClr val="bg1"/>
                        </a:solidFill>
                        <a:latin typeface="Bookman Old Style" panose="02050604050505020204" pitchFamily="18" charset="0"/>
                      </a:rPr>
                      <a:t>K shell  2n  = 2</a:t>
                    </a:r>
                    <a14:m>
                      <m:oMath xmlns:m="http://schemas.openxmlformats.org/officeDocument/2006/math">
                        <m:r>
                          <a:rPr lang="en-US" i="1" smtClean="0">
                            <a:solidFill>
                              <a:schemeClr val="bg1"/>
                            </a:solidFill>
                            <a:latin typeface="Cambria Math"/>
                            <a:ea typeface="Cambria Math"/>
                          </a:rPr>
                          <m:t>×</m:t>
                        </m:r>
                        <m:r>
                          <a:rPr lang="en-US" b="0" i="1" smtClean="0">
                            <a:solidFill>
                              <a:schemeClr val="bg1"/>
                            </a:solidFill>
                            <a:latin typeface="Cambria Math"/>
                            <a:ea typeface="Cambria Math"/>
                          </a:rPr>
                          <m:t>(1)</m:t>
                        </m:r>
                      </m:oMath>
                    </a14:m>
                    <a:r>
                      <a:rPr lang="en-US" dirty="0" smtClean="0">
                        <a:solidFill>
                          <a:schemeClr val="bg1"/>
                        </a:solidFill>
                      </a:rPr>
                      <a:t>  = 2</a:t>
                    </a:r>
                    <a:endParaRPr lang="en-US"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4408333" y="2387084"/>
                    <a:ext cx="2847254" cy="369332"/>
                  </a:xfrm>
                  <a:prstGeom prst="rect">
                    <a:avLst/>
                  </a:prstGeom>
                  <a:blipFill rotWithShape="1">
                    <a:blip r:embed="rId3"/>
                    <a:stretch>
                      <a:fillRect l="-1927" t="-10000" b="-52000"/>
                    </a:stretch>
                  </a:blipFill>
                </p:spPr>
                <p:txBody>
                  <a:bodyPr/>
                  <a:lstStyle/>
                  <a:p>
                    <a:r>
                      <a:rPr lang="en-US">
                        <a:noFill/>
                      </a:rPr>
                      <a:t> </a:t>
                    </a:r>
                  </a:p>
                </p:txBody>
              </p:sp>
            </mc:Fallback>
          </mc:AlternateContent>
          <p:sp>
            <p:nvSpPr>
              <p:cNvPr id="9" name="Rectangle 8"/>
              <p:cNvSpPr/>
              <p:nvPr/>
            </p:nvSpPr>
            <p:spPr>
              <a:xfrm>
                <a:off x="5602757" y="2390923"/>
                <a:ext cx="269626" cy="246221"/>
              </a:xfrm>
              <a:prstGeom prst="rect">
                <a:avLst/>
              </a:prstGeom>
            </p:spPr>
            <p:txBody>
              <a:bodyPr wrap="none">
                <a:spAutoFit/>
              </a:bodyPr>
              <a:lstStyle/>
              <a:p>
                <a:r>
                  <a:rPr lang="en-US" sz="1000" b="1" dirty="0">
                    <a:solidFill>
                      <a:schemeClr val="bg1"/>
                    </a:solidFill>
                    <a:latin typeface="Bookman Old Style" panose="02050604050505020204" pitchFamily="18" charset="0"/>
                  </a:rPr>
                  <a:t>2</a:t>
                </a:r>
                <a:endParaRPr lang="en-US" sz="1000" b="1" dirty="0">
                  <a:solidFill>
                    <a:schemeClr val="bg1"/>
                  </a:solidFill>
                </a:endParaRPr>
              </a:p>
            </p:txBody>
          </p:sp>
        </p:grpSp>
        <p:sp>
          <p:nvSpPr>
            <p:cNvPr id="11" name="Rectangle 10"/>
            <p:cNvSpPr/>
            <p:nvPr/>
          </p:nvSpPr>
          <p:spPr>
            <a:xfrm>
              <a:off x="6614326" y="2325529"/>
              <a:ext cx="269626" cy="246220"/>
            </a:xfrm>
            <a:prstGeom prst="rect">
              <a:avLst/>
            </a:prstGeom>
          </p:spPr>
          <p:txBody>
            <a:bodyPr wrap="none">
              <a:spAutoFit/>
            </a:bodyPr>
            <a:lstStyle/>
            <a:p>
              <a:r>
                <a:rPr lang="en-US" sz="1000" b="1" dirty="0">
                  <a:solidFill>
                    <a:schemeClr val="bg1"/>
                  </a:solidFill>
                  <a:latin typeface="Bookman Old Style" panose="02050604050505020204" pitchFamily="18" charset="0"/>
                </a:rPr>
                <a:t>2</a:t>
              </a:r>
              <a:endParaRPr lang="en-US" sz="1000" b="1" dirty="0">
                <a:solidFill>
                  <a:schemeClr val="bg1"/>
                </a:solidFill>
              </a:endParaRPr>
            </a:p>
          </p:txBody>
        </p:sp>
      </p:grpSp>
      <p:grpSp>
        <p:nvGrpSpPr>
          <p:cNvPr id="13" name="Group 12"/>
          <p:cNvGrpSpPr/>
          <p:nvPr/>
        </p:nvGrpSpPr>
        <p:grpSpPr>
          <a:xfrm>
            <a:off x="1291285" y="3354348"/>
            <a:ext cx="2265364" cy="344224"/>
            <a:chOff x="4408333" y="2339905"/>
            <a:chExt cx="2265364" cy="416511"/>
          </a:xfrm>
        </p:grpSpPr>
        <mc:AlternateContent xmlns:mc="http://schemas.openxmlformats.org/markup-compatibility/2006" xmlns:a14="http://schemas.microsoft.com/office/drawing/2010/main">
          <mc:Choice Requires="a14">
            <p:sp>
              <p:nvSpPr>
                <p:cNvPr id="16" name="Rectangle 15"/>
                <p:cNvSpPr/>
                <p:nvPr/>
              </p:nvSpPr>
              <p:spPr>
                <a:xfrm>
                  <a:off x="4408333" y="2387084"/>
                  <a:ext cx="2265364" cy="369332"/>
                </a:xfrm>
                <a:prstGeom prst="rect">
                  <a:avLst/>
                </a:prstGeom>
              </p:spPr>
              <p:txBody>
                <a:bodyPr wrap="none">
                  <a:spAutoFit/>
                </a:bodyPr>
                <a:lstStyle/>
                <a:p>
                  <a:r>
                    <a:rPr lang="en-US" dirty="0" smtClean="0">
                      <a:solidFill>
                        <a:schemeClr val="bg1"/>
                      </a:solidFill>
                      <a:latin typeface="Bookman Old Style" panose="02050604050505020204" pitchFamily="18" charset="0"/>
                    </a:rPr>
                    <a:t>L shell  = 2</a:t>
                  </a:r>
                  <a14:m>
                    <m:oMath xmlns:m="http://schemas.openxmlformats.org/officeDocument/2006/math">
                      <m:r>
                        <a:rPr lang="en-US" b="0" i="0" smtClean="0">
                          <a:solidFill>
                            <a:schemeClr val="bg1"/>
                          </a:solidFill>
                          <a:latin typeface="Cambria Math"/>
                          <a:ea typeface="Cambria Math"/>
                        </a:rPr>
                        <m:t> </m:t>
                      </m:r>
                      <m:r>
                        <a:rPr lang="en-US" b="0" i="1" smtClean="0">
                          <a:solidFill>
                            <a:schemeClr val="bg1"/>
                          </a:solidFill>
                          <a:latin typeface="Cambria Math"/>
                          <a:ea typeface="Cambria Math"/>
                        </a:rPr>
                        <m:t>(2)</m:t>
                      </m:r>
                    </m:oMath>
                  </a14:m>
                  <a:r>
                    <a:rPr lang="en-US" dirty="0" smtClean="0">
                      <a:solidFill>
                        <a:schemeClr val="bg1"/>
                      </a:solidFill>
                    </a:rPr>
                    <a:t>  = 8</a:t>
                  </a:r>
                  <a:endParaRPr lang="en-US" dirty="0">
                    <a:solidFill>
                      <a:schemeClr val="bg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4408333" y="2387084"/>
                  <a:ext cx="2265364" cy="369332"/>
                </a:xfrm>
                <a:prstGeom prst="rect">
                  <a:avLst/>
                </a:prstGeom>
                <a:blipFill rotWithShape="1">
                  <a:blip r:embed="rId4"/>
                  <a:stretch>
                    <a:fillRect l="-2426" t="-10000" b="-52000"/>
                  </a:stretch>
                </a:blipFill>
              </p:spPr>
              <p:txBody>
                <a:bodyPr/>
                <a:lstStyle/>
                <a:p>
                  <a:r>
                    <a:rPr lang="en-US">
                      <a:noFill/>
                    </a:rPr>
                    <a:t> </a:t>
                  </a:r>
                </a:p>
              </p:txBody>
            </p:sp>
          </mc:Fallback>
        </mc:AlternateContent>
        <p:sp>
          <p:nvSpPr>
            <p:cNvPr id="15" name="Rectangle 14"/>
            <p:cNvSpPr/>
            <p:nvPr/>
          </p:nvSpPr>
          <p:spPr>
            <a:xfrm>
              <a:off x="5971622" y="2339905"/>
              <a:ext cx="269626" cy="246221"/>
            </a:xfrm>
            <a:prstGeom prst="rect">
              <a:avLst/>
            </a:prstGeom>
          </p:spPr>
          <p:txBody>
            <a:bodyPr wrap="none">
              <a:spAutoFit/>
            </a:bodyPr>
            <a:lstStyle/>
            <a:p>
              <a:r>
                <a:rPr lang="en-US" sz="1000" b="1" dirty="0">
                  <a:solidFill>
                    <a:schemeClr val="bg1"/>
                  </a:solidFill>
                  <a:latin typeface="Bookman Old Style" panose="02050604050505020204" pitchFamily="18" charset="0"/>
                </a:rPr>
                <a:t>2</a:t>
              </a:r>
              <a:endParaRPr lang="en-US" sz="1000" b="1" dirty="0">
                <a:solidFill>
                  <a:schemeClr val="bg1"/>
                </a:solidFill>
              </a:endParaRPr>
            </a:p>
          </p:txBody>
        </p:sp>
      </p:grpSp>
      <p:grpSp>
        <p:nvGrpSpPr>
          <p:cNvPr id="18" name="Group 17"/>
          <p:cNvGrpSpPr/>
          <p:nvPr/>
        </p:nvGrpSpPr>
        <p:grpSpPr>
          <a:xfrm>
            <a:off x="1291285" y="3650537"/>
            <a:ext cx="2255746" cy="356105"/>
            <a:chOff x="4408333" y="2325529"/>
            <a:chExt cx="2255746" cy="430887"/>
          </a:xfrm>
        </p:grpSpPr>
        <mc:AlternateContent xmlns:mc="http://schemas.openxmlformats.org/markup-compatibility/2006" xmlns:a14="http://schemas.microsoft.com/office/drawing/2010/main">
          <mc:Choice Requires="a14">
            <p:sp>
              <p:nvSpPr>
                <p:cNvPr id="21" name="Rectangle 20"/>
                <p:cNvSpPr/>
                <p:nvPr/>
              </p:nvSpPr>
              <p:spPr>
                <a:xfrm>
                  <a:off x="4408333" y="2387084"/>
                  <a:ext cx="2255746" cy="369332"/>
                </a:xfrm>
                <a:prstGeom prst="rect">
                  <a:avLst/>
                </a:prstGeom>
              </p:spPr>
              <p:txBody>
                <a:bodyPr wrap="none">
                  <a:spAutoFit/>
                </a:bodyPr>
                <a:lstStyle/>
                <a:p>
                  <a:r>
                    <a:rPr lang="en-US" dirty="0" smtClean="0">
                      <a:solidFill>
                        <a:schemeClr val="bg1"/>
                      </a:solidFill>
                      <a:latin typeface="Bookman Old Style" panose="02050604050505020204" pitchFamily="18" charset="0"/>
                    </a:rPr>
                    <a:t>M shell = 2</a:t>
                  </a:r>
                  <a14:m>
                    <m:oMath xmlns:m="http://schemas.openxmlformats.org/officeDocument/2006/math">
                      <m:r>
                        <a:rPr lang="en-US" b="0" i="0" smtClean="0">
                          <a:solidFill>
                            <a:schemeClr val="bg1"/>
                          </a:solidFill>
                          <a:latin typeface="Cambria Math"/>
                          <a:ea typeface="Cambria Math"/>
                        </a:rPr>
                        <m:t> </m:t>
                      </m:r>
                      <m:r>
                        <a:rPr lang="en-US" b="0" i="1" smtClean="0">
                          <a:solidFill>
                            <a:schemeClr val="bg1"/>
                          </a:solidFill>
                          <a:latin typeface="Cambria Math"/>
                          <a:ea typeface="Cambria Math"/>
                        </a:rPr>
                        <m:t>(3)</m:t>
                      </m:r>
                    </m:oMath>
                  </a14:m>
                  <a:r>
                    <a:rPr lang="en-US" dirty="0" smtClean="0">
                      <a:solidFill>
                        <a:schemeClr val="bg1"/>
                      </a:solidFill>
                    </a:rPr>
                    <a:t> = 18</a:t>
                  </a:r>
                  <a:endParaRPr lang="en-US" dirty="0">
                    <a:solidFill>
                      <a:schemeClr val="bg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4408333" y="2387084"/>
                  <a:ext cx="2255746" cy="369332"/>
                </a:xfrm>
                <a:prstGeom prst="rect">
                  <a:avLst/>
                </a:prstGeom>
                <a:blipFill rotWithShape="1">
                  <a:blip r:embed="rId5"/>
                  <a:stretch>
                    <a:fillRect l="-2432" t="-10000" r="-1081" b="-52000"/>
                  </a:stretch>
                </a:blipFill>
              </p:spPr>
              <p:txBody>
                <a:bodyPr/>
                <a:lstStyle/>
                <a:p>
                  <a:r>
                    <a:rPr lang="en-US">
                      <a:noFill/>
                    </a:rPr>
                    <a:t> </a:t>
                  </a:r>
                </a:p>
              </p:txBody>
            </p:sp>
          </mc:Fallback>
        </mc:AlternateContent>
        <p:sp>
          <p:nvSpPr>
            <p:cNvPr id="20" name="Rectangle 19"/>
            <p:cNvSpPr/>
            <p:nvPr/>
          </p:nvSpPr>
          <p:spPr>
            <a:xfrm>
              <a:off x="5971622" y="2325529"/>
              <a:ext cx="269626" cy="246220"/>
            </a:xfrm>
            <a:prstGeom prst="rect">
              <a:avLst/>
            </a:prstGeom>
          </p:spPr>
          <p:txBody>
            <a:bodyPr wrap="none">
              <a:spAutoFit/>
            </a:bodyPr>
            <a:lstStyle/>
            <a:p>
              <a:r>
                <a:rPr lang="en-US" sz="1000" b="1" dirty="0">
                  <a:solidFill>
                    <a:schemeClr val="bg1"/>
                  </a:solidFill>
                  <a:latin typeface="Bookman Old Style" panose="02050604050505020204" pitchFamily="18" charset="0"/>
                </a:rPr>
                <a:t>2</a:t>
              </a:r>
              <a:endParaRPr lang="en-US" sz="1000" b="1" dirty="0">
                <a:solidFill>
                  <a:schemeClr val="bg1"/>
                </a:solidFill>
              </a:endParaRPr>
            </a:p>
          </p:txBody>
        </p:sp>
      </p:grpSp>
      <p:grpSp>
        <p:nvGrpSpPr>
          <p:cNvPr id="28" name="Group 27"/>
          <p:cNvGrpSpPr/>
          <p:nvPr/>
        </p:nvGrpSpPr>
        <p:grpSpPr>
          <a:xfrm>
            <a:off x="1296635" y="3976286"/>
            <a:ext cx="2215671" cy="356105"/>
            <a:chOff x="4408333" y="2325529"/>
            <a:chExt cx="2215671" cy="430887"/>
          </a:xfrm>
        </p:grpSpPr>
        <mc:AlternateContent xmlns:mc="http://schemas.openxmlformats.org/markup-compatibility/2006" xmlns:a14="http://schemas.microsoft.com/office/drawing/2010/main">
          <mc:Choice Requires="a14">
            <p:sp>
              <p:nvSpPr>
                <p:cNvPr id="29" name="Rectangle 28"/>
                <p:cNvSpPr/>
                <p:nvPr/>
              </p:nvSpPr>
              <p:spPr>
                <a:xfrm>
                  <a:off x="4408333" y="2387084"/>
                  <a:ext cx="2215671" cy="369332"/>
                </a:xfrm>
                <a:prstGeom prst="rect">
                  <a:avLst/>
                </a:prstGeom>
              </p:spPr>
              <p:txBody>
                <a:bodyPr wrap="none">
                  <a:spAutoFit/>
                </a:bodyPr>
                <a:lstStyle/>
                <a:p>
                  <a:r>
                    <a:rPr lang="en-US" dirty="0" smtClean="0">
                      <a:solidFill>
                        <a:schemeClr val="bg1"/>
                      </a:solidFill>
                      <a:latin typeface="Bookman Old Style" panose="02050604050505020204" pitchFamily="18" charset="0"/>
                    </a:rPr>
                    <a:t>N shell = 2</a:t>
                  </a:r>
                  <a14:m>
                    <m:oMath xmlns:m="http://schemas.openxmlformats.org/officeDocument/2006/math">
                      <m:r>
                        <a:rPr lang="en-US" b="0" i="0" smtClean="0">
                          <a:solidFill>
                            <a:schemeClr val="bg1"/>
                          </a:solidFill>
                          <a:latin typeface="Cambria Math"/>
                          <a:ea typeface="Cambria Math"/>
                        </a:rPr>
                        <m:t> </m:t>
                      </m:r>
                      <m:r>
                        <a:rPr lang="en-US" b="0" i="1" smtClean="0">
                          <a:solidFill>
                            <a:schemeClr val="bg1"/>
                          </a:solidFill>
                          <a:latin typeface="Cambria Math"/>
                          <a:ea typeface="Cambria Math"/>
                        </a:rPr>
                        <m:t>(4)</m:t>
                      </m:r>
                    </m:oMath>
                  </a14:m>
                  <a:r>
                    <a:rPr lang="en-US" dirty="0" smtClean="0">
                      <a:solidFill>
                        <a:schemeClr val="bg1"/>
                      </a:solidFill>
                    </a:rPr>
                    <a:t> = 32</a:t>
                  </a:r>
                  <a:endParaRPr lang="en-US" dirty="0">
                    <a:solidFill>
                      <a:schemeClr val="bg1"/>
                    </a:solidFill>
                  </a:endParaRPr>
                </a:p>
              </p:txBody>
            </p:sp>
          </mc:Choice>
          <mc:Fallback xmlns="">
            <p:sp>
              <p:nvSpPr>
                <p:cNvPr id="29" name="Rectangle 28"/>
                <p:cNvSpPr>
                  <a:spLocks noRot="1" noChangeAspect="1" noMove="1" noResize="1" noEditPoints="1" noAdjustHandles="1" noChangeArrowheads="1" noChangeShapeType="1" noTextEdit="1"/>
                </p:cNvSpPr>
                <p:nvPr/>
              </p:nvSpPr>
              <p:spPr>
                <a:xfrm>
                  <a:off x="4408333" y="2387084"/>
                  <a:ext cx="2215671" cy="369332"/>
                </a:xfrm>
                <a:prstGeom prst="rect">
                  <a:avLst/>
                </a:prstGeom>
                <a:blipFill rotWithShape="1">
                  <a:blip r:embed="rId6"/>
                  <a:stretch>
                    <a:fillRect l="-2479" t="-10000" r="-1377" b="-52000"/>
                  </a:stretch>
                </a:blipFill>
              </p:spPr>
              <p:txBody>
                <a:bodyPr/>
                <a:lstStyle/>
                <a:p>
                  <a:r>
                    <a:rPr lang="en-US">
                      <a:noFill/>
                    </a:rPr>
                    <a:t> </a:t>
                  </a:r>
                </a:p>
              </p:txBody>
            </p:sp>
          </mc:Fallback>
        </mc:AlternateContent>
        <p:sp>
          <p:nvSpPr>
            <p:cNvPr id="30" name="Rectangle 29"/>
            <p:cNvSpPr/>
            <p:nvPr/>
          </p:nvSpPr>
          <p:spPr>
            <a:xfrm>
              <a:off x="5929313" y="2325529"/>
              <a:ext cx="269626" cy="246220"/>
            </a:xfrm>
            <a:prstGeom prst="rect">
              <a:avLst/>
            </a:prstGeom>
          </p:spPr>
          <p:txBody>
            <a:bodyPr wrap="none">
              <a:spAutoFit/>
            </a:bodyPr>
            <a:lstStyle/>
            <a:p>
              <a:r>
                <a:rPr lang="en-US" sz="1000" b="1" dirty="0">
                  <a:solidFill>
                    <a:schemeClr val="bg1"/>
                  </a:solidFill>
                  <a:latin typeface="Bookman Old Style" panose="02050604050505020204" pitchFamily="18" charset="0"/>
                </a:rPr>
                <a:t>2</a:t>
              </a:r>
              <a:endParaRPr lang="en-US" sz="1000" b="1" dirty="0">
                <a:solidFill>
                  <a:schemeClr val="bg1"/>
                </a:solidFill>
              </a:endParaRPr>
            </a:p>
          </p:txBody>
        </p:sp>
      </p:grpSp>
      <p:grpSp>
        <p:nvGrpSpPr>
          <p:cNvPr id="245" name="Group 244"/>
          <p:cNvGrpSpPr/>
          <p:nvPr/>
        </p:nvGrpSpPr>
        <p:grpSpPr>
          <a:xfrm>
            <a:off x="6270884" y="2478878"/>
            <a:ext cx="1617692" cy="1563574"/>
            <a:chOff x="6056128" y="2290455"/>
            <a:chExt cx="1957406" cy="1891924"/>
          </a:xfrm>
        </p:grpSpPr>
        <p:sp>
          <p:nvSpPr>
            <p:cNvPr id="246" name="Oval 245"/>
            <p:cNvSpPr/>
            <p:nvPr/>
          </p:nvSpPr>
          <p:spPr>
            <a:xfrm>
              <a:off x="6153610" y="2386938"/>
              <a:ext cx="1753985" cy="1757138"/>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p:cNvSpPr/>
            <p:nvPr/>
          </p:nvSpPr>
          <p:spPr>
            <a:xfrm>
              <a:off x="7095217" y="2290455"/>
              <a:ext cx="188924" cy="171749"/>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p:cNvSpPr/>
            <p:nvPr/>
          </p:nvSpPr>
          <p:spPr>
            <a:xfrm>
              <a:off x="6211844" y="3697820"/>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p:cNvSpPr/>
            <p:nvPr/>
          </p:nvSpPr>
          <p:spPr>
            <a:xfrm>
              <a:off x="7841783" y="3377602"/>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6056128" y="3079813"/>
              <a:ext cx="188924" cy="171749"/>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7466725" y="3897976"/>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6333217" y="2521991"/>
              <a:ext cx="188924" cy="171749"/>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6716502" y="4026242"/>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7658549" y="2646641"/>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5" name="Oval 254"/>
          <p:cNvSpPr/>
          <p:nvPr/>
        </p:nvSpPr>
        <p:spPr>
          <a:xfrm>
            <a:off x="7022886" y="3198866"/>
            <a:ext cx="117306" cy="96947"/>
          </a:xfrm>
          <a:prstGeom prst="ellipse">
            <a:avLst/>
          </a:prstGeom>
          <a:solidFill>
            <a:srgbClr val="0000FF"/>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6" name="Group 255"/>
          <p:cNvGrpSpPr/>
          <p:nvPr/>
        </p:nvGrpSpPr>
        <p:grpSpPr>
          <a:xfrm>
            <a:off x="6594246" y="2769428"/>
            <a:ext cx="974294" cy="974598"/>
            <a:chOff x="6376525" y="2689422"/>
            <a:chExt cx="1227208" cy="1179264"/>
          </a:xfrm>
        </p:grpSpPr>
        <p:sp>
          <p:nvSpPr>
            <p:cNvPr id="257" name="Oval 256"/>
            <p:cNvSpPr/>
            <p:nvPr/>
          </p:nvSpPr>
          <p:spPr>
            <a:xfrm>
              <a:off x="6376525" y="2689422"/>
              <a:ext cx="1227208" cy="11792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Oval 257"/>
            <p:cNvSpPr/>
            <p:nvPr/>
          </p:nvSpPr>
          <p:spPr>
            <a:xfrm>
              <a:off x="7374039" y="2854590"/>
              <a:ext cx="188924" cy="171749"/>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6417297" y="3463792"/>
              <a:ext cx="188924" cy="171749"/>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0" name="Group 259"/>
          <p:cNvGrpSpPr/>
          <p:nvPr/>
        </p:nvGrpSpPr>
        <p:grpSpPr>
          <a:xfrm>
            <a:off x="5951745" y="2230523"/>
            <a:ext cx="2210865" cy="2185916"/>
            <a:chOff x="5588303" y="1773025"/>
            <a:chExt cx="2942659" cy="2909454"/>
          </a:xfrm>
        </p:grpSpPr>
        <p:sp>
          <p:nvSpPr>
            <p:cNvPr id="261" name="Oval 260"/>
            <p:cNvSpPr/>
            <p:nvPr/>
          </p:nvSpPr>
          <p:spPr>
            <a:xfrm>
              <a:off x="5665558" y="1842298"/>
              <a:ext cx="2796131" cy="2793076"/>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7320121" y="1773026"/>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6211758" y="1980843"/>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6700700" y="4526342"/>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8359211" y="3184490"/>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8082121" y="2327208"/>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5588303" y="3141358"/>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7597212" y="4387797"/>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7205486" y="4526342"/>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p:cNvSpPr/>
            <p:nvPr/>
          </p:nvSpPr>
          <p:spPr>
            <a:xfrm>
              <a:off x="5865394" y="2327207"/>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p:cNvSpPr/>
            <p:nvPr/>
          </p:nvSpPr>
          <p:spPr>
            <a:xfrm>
              <a:off x="6716502" y="1773025"/>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p:cNvSpPr/>
            <p:nvPr/>
          </p:nvSpPr>
          <p:spPr>
            <a:xfrm>
              <a:off x="7735757" y="1980844"/>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p:cNvSpPr/>
            <p:nvPr/>
          </p:nvSpPr>
          <p:spPr>
            <a:xfrm>
              <a:off x="8289938" y="2753846"/>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p:cNvSpPr/>
            <p:nvPr/>
          </p:nvSpPr>
          <p:spPr>
            <a:xfrm>
              <a:off x="5657575" y="3565894"/>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p:cNvSpPr/>
            <p:nvPr/>
          </p:nvSpPr>
          <p:spPr>
            <a:xfrm>
              <a:off x="5847683" y="3948173"/>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6244963" y="4318524"/>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8289939" y="3556524"/>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8012848" y="4041433"/>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5657576" y="2702239"/>
              <a:ext cx="171751" cy="156137"/>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0" name="Group 279"/>
          <p:cNvGrpSpPr/>
          <p:nvPr/>
        </p:nvGrpSpPr>
        <p:grpSpPr>
          <a:xfrm>
            <a:off x="5596325" y="1850430"/>
            <a:ext cx="2938075" cy="2911040"/>
            <a:chOff x="2359013" y="346992"/>
            <a:chExt cx="4731798" cy="4262053"/>
          </a:xfrm>
        </p:grpSpPr>
        <p:sp>
          <p:nvSpPr>
            <p:cNvPr id="281" name="Oval 280"/>
            <p:cNvSpPr/>
            <p:nvPr/>
          </p:nvSpPr>
          <p:spPr>
            <a:xfrm>
              <a:off x="2473314" y="464581"/>
              <a:ext cx="4503197" cy="4029647"/>
            </a:xfrm>
            <a:prstGeom prst="ellipse">
              <a:avLst/>
            </a:prstGeom>
            <a:noFill/>
            <a:ln w="28575">
              <a:solidFill>
                <a:srgbClr val="15D9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4075107" y="4350528"/>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3657600" y="4192732"/>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5748834" y="4123510"/>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3276600" y="4019550"/>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6065022" y="3912146"/>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372512" y="4279134"/>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4530675" y="4401227"/>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4959157" y="4383043"/>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6348371" y="3667690"/>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6562642" y="3401966"/>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6724568" y="3117894"/>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6829260" y="2765654"/>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862210" y="2409265"/>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p:nvPr/>
          </p:nvSpPr>
          <p:spPr>
            <a:xfrm>
              <a:off x="6829259" y="1990674"/>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p:nvPr/>
          </p:nvSpPr>
          <p:spPr>
            <a:xfrm>
              <a:off x="6714876" y="1591115"/>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p:nvPr/>
          </p:nvSpPr>
          <p:spPr>
            <a:xfrm>
              <a:off x="6495967" y="1274738"/>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6257592" y="980397"/>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5921253" y="722356"/>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562599" y="514350"/>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5037240" y="382934"/>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4555992" y="346992"/>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038599" y="438150"/>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3505201" y="590752"/>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3007864" y="3788513"/>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2743200" y="3496500"/>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2514599" y="3213144"/>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2397468" y="2876550"/>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2359013" y="2492443"/>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2397112" y="2094583"/>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2547476" y="1617835"/>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2779263" y="1224162"/>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3047999" y="895350"/>
              <a:ext cx="228601" cy="207818"/>
            </a:xfrm>
            <a:prstGeom prst="ellipse">
              <a:avLst/>
            </a:prstGeom>
            <a:solidFill>
              <a:srgbClr val="FF0000"/>
            </a:solidFill>
            <a:ln w="28575">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4" name="TextBox 313"/>
          <p:cNvSpPr txBox="1"/>
          <p:nvPr/>
        </p:nvSpPr>
        <p:spPr>
          <a:xfrm>
            <a:off x="6770528" y="3264423"/>
            <a:ext cx="941344" cy="297927"/>
          </a:xfrm>
          <a:prstGeom prst="rect">
            <a:avLst/>
          </a:prstGeom>
          <a:noFill/>
        </p:spPr>
        <p:txBody>
          <a:bodyPr wrap="none" rtlCol="0">
            <a:spAutoFit/>
          </a:bodyPr>
          <a:lstStyle/>
          <a:p>
            <a:r>
              <a:rPr lang="en-US" sz="1000" b="1" dirty="0" smtClean="0">
                <a:latin typeface="Bookman Old Style" pitchFamily="18" charset="0"/>
              </a:rPr>
              <a:t>Nucleus</a:t>
            </a:r>
          </a:p>
        </p:txBody>
      </p:sp>
      <p:sp>
        <p:nvSpPr>
          <p:cNvPr id="315" name="TextBox 314"/>
          <p:cNvSpPr txBox="1"/>
          <p:nvPr/>
        </p:nvSpPr>
        <p:spPr>
          <a:xfrm>
            <a:off x="6701644" y="2571750"/>
            <a:ext cx="492443" cy="246221"/>
          </a:xfrm>
          <a:prstGeom prst="rect">
            <a:avLst/>
          </a:prstGeom>
          <a:noFill/>
        </p:spPr>
        <p:txBody>
          <a:bodyPr wrap="none" rtlCol="0">
            <a:spAutoFit/>
          </a:bodyPr>
          <a:lstStyle/>
          <a:p>
            <a:r>
              <a:rPr lang="en-US" sz="1000" b="1" dirty="0" smtClean="0">
                <a:latin typeface="Bookman Old Style" pitchFamily="18" charset="0"/>
              </a:rPr>
              <a:t>K= 2</a:t>
            </a:r>
          </a:p>
        </p:txBody>
      </p:sp>
      <p:sp>
        <p:nvSpPr>
          <p:cNvPr id="316" name="TextBox 315"/>
          <p:cNvSpPr txBox="1"/>
          <p:nvPr/>
        </p:nvSpPr>
        <p:spPr>
          <a:xfrm>
            <a:off x="6786987" y="2350023"/>
            <a:ext cx="428322" cy="246221"/>
          </a:xfrm>
          <a:prstGeom prst="rect">
            <a:avLst/>
          </a:prstGeom>
          <a:noFill/>
        </p:spPr>
        <p:txBody>
          <a:bodyPr wrap="none" rtlCol="0">
            <a:spAutoFit/>
          </a:bodyPr>
          <a:lstStyle/>
          <a:p>
            <a:r>
              <a:rPr lang="en-US" sz="1000" b="1" dirty="0" smtClean="0">
                <a:latin typeface="Bookman Old Style" pitchFamily="18" charset="0"/>
              </a:rPr>
              <a:t>L=8</a:t>
            </a:r>
          </a:p>
        </p:txBody>
      </p:sp>
      <p:sp>
        <p:nvSpPr>
          <p:cNvPr id="317" name="TextBox 316"/>
          <p:cNvSpPr txBox="1"/>
          <p:nvPr/>
        </p:nvSpPr>
        <p:spPr>
          <a:xfrm>
            <a:off x="6765815" y="1962150"/>
            <a:ext cx="551754" cy="246221"/>
          </a:xfrm>
          <a:prstGeom prst="rect">
            <a:avLst/>
          </a:prstGeom>
          <a:noFill/>
        </p:spPr>
        <p:txBody>
          <a:bodyPr wrap="none" rtlCol="0">
            <a:spAutoFit/>
          </a:bodyPr>
          <a:lstStyle/>
          <a:p>
            <a:r>
              <a:rPr lang="en-US" sz="1000" b="1" dirty="0" smtClean="0">
                <a:latin typeface="Bookman Old Style" pitchFamily="18" charset="0"/>
              </a:rPr>
              <a:t>M=18</a:t>
            </a:r>
          </a:p>
        </p:txBody>
      </p:sp>
      <p:sp>
        <p:nvSpPr>
          <p:cNvPr id="318" name="TextBox 317"/>
          <p:cNvSpPr txBox="1"/>
          <p:nvPr/>
        </p:nvSpPr>
        <p:spPr>
          <a:xfrm>
            <a:off x="6751630" y="1581150"/>
            <a:ext cx="526106" cy="246221"/>
          </a:xfrm>
          <a:prstGeom prst="rect">
            <a:avLst/>
          </a:prstGeom>
          <a:noFill/>
        </p:spPr>
        <p:txBody>
          <a:bodyPr wrap="none" rtlCol="0">
            <a:spAutoFit/>
          </a:bodyPr>
          <a:lstStyle/>
          <a:p>
            <a:r>
              <a:rPr lang="en-US" sz="1000" b="1" dirty="0" smtClean="0">
                <a:latin typeface="Bookman Old Style" pitchFamily="18" charset="0"/>
              </a:rPr>
              <a:t>N=32</a:t>
            </a:r>
          </a:p>
        </p:txBody>
      </p:sp>
    </p:spTree>
    <p:extLst>
      <p:ext uri="{BB962C8B-B14F-4D97-AF65-F5344CB8AC3E}">
        <p14:creationId xmlns:p14="http://schemas.microsoft.com/office/powerpoint/2010/main" val="26513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255"/>
                                        </p:tgtEl>
                                        <p:attrNameLst>
                                          <p:attrName>style.visibility</p:attrName>
                                        </p:attrNameLst>
                                      </p:cBhvr>
                                      <p:to>
                                        <p:strVal val="visible"/>
                                      </p:to>
                                    </p:set>
                                    <p:anim calcmode="lin" valueType="num">
                                      <p:cBhvr>
                                        <p:cTn id="26" dur="500" fill="hold"/>
                                        <p:tgtEl>
                                          <p:spTgt spid="255"/>
                                        </p:tgtEl>
                                        <p:attrNameLst>
                                          <p:attrName>ppt_w</p:attrName>
                                        </p:attrNameLst>
                                      </p:cBhvr>
                                      <p:tavLst>
                                        <p:tav tm="0">
                                          <p:val>
                                            <p:fltVal val="0"/>
                                          </p:val>
                                        </p:tav>
                                        <p:tav tm="100000">
                                          <p:val>
                                            <p:strVal val="#ppt_w"/>
                                          </p:val>
                                        </p:tav>
                                      </p:tavLst>
                                    </p:anim>
                                    <p:anim calcmode="lin" valueType="num">
                                      <p:cBhvr>
                                        <p:cTn id="27" dur="500" fill="hold"/>
                                        <p:tgtEl>
                                          <p:spTgt spid="255"/>
                                        </p:tgtEl>
                                        <p:attrNameLst>
                                          <p:attrName>ppt_h</p:attrName>
                                        </p:attrNameLst>
                                      </p:cBhvr>
                                      <p:tavLst>
                                        <p:tav tm="0">
                                          <p:val>
                                            <p:fltVal val="0"/>
                                          </p:val>
                                        </p:tav>
                                        <p:tav tm="100000">
                                          <p:val>
                                            <p:strVal val="#ppt_h"/>
                                          </p:val>
                                        </p:tav>
                                      </p:tavLst>
                                    </p:anim>
                                    <p:animEffect transition="in" filter="fade">
                                      <p:cBhvr>
                                        <p:cTn id="28" dur="500"/>
                                        <p:tgtEl>
                                          <p:spTgt spid="2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4"/>
                                        </p:tgtEl>
                                        <p:attrNameLst>
                                          <p:attrName>style.visibility</p:attrName>
                                        </p:attrNameLst>
                                      </p:cBhvr>
                                      <p:to>
                                        <p:strVal val="visible"/>
                                      </p:to>
                                    </p:set>
                                    <p:animEffect transition="in" filter="fade">
                                      <p:cBhvr>
                                        <p:cTn id="31" dur="500"/>
                                        <p:tgtEl>
                                          <p:spTgt spid="31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56"/>
                                        </p:tgtEl>
                                        <p:attrNameLst>
                                          <p:attrName>style.visibility</p:attrName>
                                        </p:attrNameLst>
                                      </p:cBhvr>
                                      <p:to>
                                        <p:strVal val="visible"/>
                                      </p:to>
                                    </p:set>
                                    <p:animEffect transition="in" filter="fade">
                                      <p:cBhvr>
                                        <p:cTn id="35" dur="500"/>
                                        <p:tgtEl>
                                          <p:spTgt spid="25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5"/>
                                        </p:tgtEl>
                                        <p:attrNameLst>
                                          <p:attrName>style.visibility</p:attrName>
                                        </p:attrNameLst>
                                      </p:cBhvr>
                                      <p:to>
                                        <p:strVal val="visible"/>
                                      </p:to>
                                    </p:set>
                                    <p:animEffect transition="in" filter="fade">
                                      <p:cBhvr>
                                        <p:cTn id="38" dur="500"/>
                                        <p:tgtEl>
                                          <p:spTgt spid="315"/>
                                        </p:tgtEl>
                                      </p:cBhvr>
                                    </p:animEffect>
                                  </p:childTnLst>
                                </p:cTn>
                              </p:par>
                            </p:childTnLst>
                          </p:cTn>
                        </p:par>
                        <p:par>
                          <p:cTn id="39" fill="hold">
                            <p:stCondLst>
                              <p:cond delay="1500"/>
                            </p:stCondLst>
                            <p:childTnLst>
                              <p:par>
                                <p:cTn id="40" presetID="8" presetClass="emph" presetSubtype="0" fill="hold" nodeType="afterEffect">
                                  <p:stCondLst>
                                    <p:cond delay="0"/>
                                  </p:stCondLst>
                                  <p:childTnLst>
                                    <p:animRot by="21600000">
                                      <p:cBhvr>
                                        <p:cTn id="41" dur="5000" fill="hold"/>
                                        <p:tgtEl>
                                          <p:spTgt spid="256"/>
                                        </p:tgtEl>
                                        <p:attrNameLst>
                                          <p:attrName>r</p:attrName>
                                        </p:attrNameLst>
                                      </p:cBhvr>
                                    </p:animRot>
                                  </p:childTnLst>
                                </p:cTn>
                              </p:par>
                            </p:childTnLst>
                          </p:cTn>
                        </p:par>
                        <p:par>
                          <p:cTn id="42" fill="hold">
                            <p:stCondLst>
                              <p:cond delay="6500"/>
                            </p:stCondLst>
                            <p:childTnLst>
                              <p:par>
                                <p:cTn id="43" presetID="22" presetClass="entr" presetSubtype="8"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7000"/>
                            </p:stCondLst>
                            <p:childTnLst>
                              <p:par>
                                <p:cTn id="47" presetID="10" presetClass="entr" presetSubtype="0" fill="hold" nodeType="afterEffect">
                                  <p:stCondLst>
                                    <p:cond delay="0"/>
                                  </p:stCondLst>
                                  <p:childTnLst>
                                    <p:set>
                                      <p:cBhvr>
                                        <p:cTn id="48" dur="1" fill="hold">
                                          <p:stCondLst>
                                            <p:cond delay="0"/>
                                          </p:stCondLst>
                                        </p:cTn>
                                        <p:tgtEl>
                                          <p:spTgt spid="245"/>
                                        </p:tgtEl>
                                        <p:attrNameLst>
                                          <p:attrName>style.visibility</p:attrName>
                                        </p:attrNameLst>
                                      </p:cBhvr>
                                      <p:to>
                                        <p:strVal val="visible"/>
                                      </p:to>
                                    </p:set>
                                    <p:animEffect transition="in" filter="fade">
                                      <p:cBhvr>
                                        <p:cTn id="49" dur="500"/>
                                        <p:tgtEl>
                                          <p:spTgt spid="2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6"/>
                                        </p:tgtEl>
                                        <p:attrNameLst>
                                          <p:attrName>style.visibility</p:attrName>
                                        </p:attrNameLst>
                                      </p:cBhvr>
                                      <p:to>
                                        <p:strVal val="visible"/>
                                      </p:to>
                                    </p:set>
                                    <p:animEffect transition="in" filter="fade">
                                      <p:cBhvr>
                                        <p:cTn id="52" dur="500"/>
                                        <p:tgtEl>
                                          <p:spTgt spid="316"/>
                                        </p:tgtEl>
                                      </p:cBhvr>
                                    </p:animEffect>
                                  </p:childTnLst>
                                </p:cTn>
                              </p:par>
                            </p:childTnLst>
                          </p:cTn>
                        </p:par>
                        <p:par>
                          <p:cTn id="53" fill="hold">
                            <p:stCondLst>
                              <p:cond delay="7500"/>
                            </p:stCondLst>
                            <p:childTnLst>
                              <p:par>
                                <p:cTn id="54" presetID="8" presetClass="emph" presetSubtype="0" fill="hold" nodeType="afterEffect">
                                  <p:stCondLst>
                                    <p:cond delay="0"/>
                                  </p:stCondLst>
                                  <p:childTnLst>
                                    <p:animRot by="21600000">
                                      <p:cBhvr>
                                        <p:cTn id="55" dur="5000" fill="hold"/>
                                        <p:tgtEl>
                                          <p:spTgt spid="245"/>
                                        </p:tgtEl>
                                        <p:attrNameLst>
                                          <p:attrName>r</p:attrName>
                                        </p:attrNameLst>
                                      </p:cBhvr>
                                    </p:animRot>
                                  </p:childTnLst>
                                </p:cTn>
                              </p:par>
                            </p:childTnLst>
                          </p:cTn>
                        </p:par>
                        <p:par>
                          <p:cTn id="56" fill="hold">
                            <p:stCondLst>
                              <p:cond delay="12500"/>
                            </p:stCondLst>
                            <p:childTnLst>
                              <p:par>
                                <p:cTn id="57" presetID="22" presetClass="entr" presetSubtype="8"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left)">
                                      <p:cBhvr>
                                        <p:cTn id="59" dur="500"/>
                                        <p:tgtEl>
                                          <p:spTgt spid="18"/>
                                        </p:tgtEl>
                                      </p:cBhvr>
                                    </p:animEffect>
                                  </p:childTnLst>
                                </p:cTn>
                              </p:par>
                            </p:childTnLst>
                          </p:cTn>
                        </p:par>
                        <p:par>
                          <p:cTn id="60" fill="hold">
                            <p:stCondLst>
                              <p:cond delay="13000"/>
                            </p:stCondLst>
                            <p:childTnLst>
                              <p:par>
                                <p:cTn id="61" presetID="10" presetClass="entr" presetSubtype="0" fill="hold" nodeType="afterEffect">
                                  <p:stCondLst>
                                    <p:cond delay="0"/>
                                  </p:stCondLst>
                                  <p:childTnLst>
                                    <p:set>
                                      <p:cBhvr>
                                        <p:cTn id="62" dur="1" fill="hold">
                                          <p:stCondLst>
                                            <p:cond delay="0"/>
                                          </p:stCondLst>
                                        </p:cTn>
                                        <p:tgtEl>
                                          <p:spTgt spid="260"/>
                                        </p:tgtEl>
                                        <p:attrNameLst>
                                          <p:attrName>style.visibility</p:attrName>
                                        </p:attrNameLst>
                                      </p:cBhvr>
                                      <p:to>
                                        <p:strVal val="visible"/>
                                      </p:to>
                                    </p:set>
                                    <p:animEffect transition="in" filter="fade">
                                      <p:cBhvr>
                                        <p:cTn id="63" dur="500"/>
                                        <p:tgtEl>
                                          <p:spTgt spid="26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7"/>
                                        </p:tgtEl>
                                        <p:attrNameLst>
                                          <p:attrName>style.visibility</p:attrName>
                                        </p:attrNameLst>
                                      </p:cBhvr>
                                      <p:to>
                                        <p:strVal val="visible"/>
                                      </p:to>
                                    </p:set>
                                    <p:animEffect transition="in" filter="fade">
                                      <p:cBhvr>
                                        <p:cTn id="66" dur="500"/>
                                        <p:tgtEl>
                                          <p:spTgt spid="317"/>
                                        </p:tgtEl>
                                      </p:cBhvr>
                                    </p:animEffect>
                                  </p:childTnLst>
                                </p:cTn>
                              </p:par>
                            </p:childTnLst>
                          </p:cTn>
                        </p:par>
                        <p:par>
                          <p:cTn id="67" fill="hold">
                            <p:stCondLst>
                              <p:cond delay="13500"/>
                            </p:stCondLst>
                            <p:childTnLst>
                              <p:par>
                                <p:cTn id="68" presetID="8" presetClass="emph" presetSubtype="0" fill="hold" nodeType="afterEffect">
                                  <p:stCondLst>
                                    <p:cond delay="0"/>
                                  </p:stCondLst>
                                  <p:childTnLst>
                                    <p:animRot by="21600000">
                                      <p:cBhvr>
                                        <p:cTn id="69" dur="5000" fill="hold"/>
                                        <p:tgtEl>
                                          <p:spTgt spid="260"/>
                                        </p:tgtEl>
                                        <p:attrNameLst>
                                          <p:attrName>r</p:attrName>
                                        </p:attrNameLst>
                                      </p:cBhvr>
                                    </p:animRot>
                                  </p:childTnLst>
                                </p:cTn>
                              </p:par>
                            </p:childTnLst>
                          </p:cTn>
                        </p:par>
                        <p:par>
                          <p:cTn id="70" fill="hold">
                            <p:stCondLst>
                              <p:cond delay="18500"/>
                            </p:stCondLst>
                            <p:childTnLst>
                              <p:par>
                                <p:cTn id="71" presetID="22" presetClass="entr" presetSubtype="8" fill="hold" nodeType="after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500"/>
                                        <p:tgtEl>
                                          <p:spTgt spid="28"/>
                                        </p:tgtEl>
                                      </p:cBhvr>
                                    </p:animEffect>
                                  </p:childTnLst>
                                </p:cTn>
                              </p:par>
                            </p:childTnLst>
                          </p:cTn>
                        </p:par>
                        <p:par>
                          <p:cTn id="74" fill="hold">
                            <p:stCondLst>
                              <p:cond delay="19000"/>
                            </p:stCondLst>
                            <p:childTnLst>
                              <p:par>
                                <p:cTn id="75" presetID="10" presetClass="entr" presetSubtype="0" fill="hold" nodeType="afterEffect">
                                  <p:stCondLst>
                                    <p:cond delay="0"/>
                                  </p:stCondLst>
                                  <p:childTnLst>
                                    <p:set>
                                      <p:cBhvr>
                                        <p:cTn id="76" dur="1" fill="hold">
                                          <p:stCondLst>
                                            <p:cond delay="0"/>
                                          </p:stCondLst>
                                        </p:cTn>
                                        <p:tgtEl>
                                          <p:spTgt spid="280"/>
                                        </p:tgtEl>
                                        <p:attrNameLst>
                                          <p:attrName>style.visibility</p:attrName>
                                        </p:attrNameLst>
                                      </p:cBhvr>
                                      <p:to>
                                        <p:strVal val="visible"/>
                                      </p:to>
                                    </p:set>
                                    <p:animEffect transition="in" filter="fade">
                                      <p:cBhvr>
                                        <p:cTn id="77" dur="500"/>
                                        <p:tgtEl>
                                          <p:spTgt spid="2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18"/>
                                        </p:tgtEl>
                                        <p:attrNameLst>
                                          <p:attrName>style.visibility</p:attrName>
                                        </p:attrNameLst>
                                      </p:cBhvr>
                                      <p:to>
                                        <p:strVal val="visible"/>
                                      </p:to>
                                    </p:set>
                                    <p:animEffect transition="in" filter="fade">
                                      <p:cBhvr>
                                        <p:cTn id="80" dur="500"/>
                                        <p:tgtEl>
                                          <p:spTgt spid="318"/>
                                        </p:tgtEl>
                                      </p:cBhvr>
                                    </p:animEffect>
                                  </p:childTnLst>
                                </p:cTn>
                              </p:par>
                            </p:childTnLst>
                          </p:cTn>
                        </p:par>
                        <p:par>
                          <p:cTn id="81" fill="hold">
                            <p:stCondLst>
                              <p:cond delay="19500"/>
                            </p:stCondLst>
                            <p:childTnLst>
                              <p:par>
                                <p:cTn id="82" presetID="8" presetClass="emph" presetSubtype="0" fill="hold" nodeType="afterEffect">
                                  <p:stCondLst>
                                    <p:cond delay="0"/>
                                  </p:stCondLst>
                                  <p:childTnLst>
                                    <p:animRot by="21600000">
                                      <p:cBhvr>
                                        <p:cTn id="83" dur="5000" fill="hold"/>
                                        <p:tgtEl>
                                          <p:spTgt spid="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55" grpId="0" animBg="1"/>
      <p:bldP spid="314" grpId="0"/>
      <p:bldP spid="315" grpId="0"/>
      <p:bldP spid="316" grpId="0"/>
      <p:bldP spid="317" grpId="0"/>
      <p:bldP spid="3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7</a:t>
            </a:r>
            <a:endParaRPr lang="en-US" sz="2800" dirty="0">
              <a:latin typeface="Algerian" panose="04020705040A02060702" pitchFamily="82" charset="0"/>
            </a:endParaRPr>
          </a:p>
        </p:txBody>
      </p:sp>
      <p:sp>
        <p:nvSpPr>
          <p:cNvPr id="5" name="Title 7"/>
          <p:cNvSpPr txBox="1">
            <a:spLocks/>
          </p:cNvSpPr>
          <p:nvPr/>
        </p:nvSpPr>
        <p:spPr bwMode="auto">
          <a:xfrm>
            <a:off x="806019" y="2494497"/>
            <a:ext cx="5670981" cy="89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Discovery of Neutrons &amp; characteristics</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34612771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79662684"/>
              </p:ext>
            </p:extLst>
          </p:nvPr>
        </p:nvGraphicFramePr>
        <p:xfrm>
          <a:off x="609600" y="1093708"/>
          <a:ext cx="6096000" cy="3606800"/>
        </p:xfrm>
        <a:graphic>
          <a:graphicData uri="http://schemas.openxmlformats.org/drawingml/2006/table">
            <a:tbl>
              <a:tblPr firstRow="1" bandRow="1">
                <a:tableStyleId>{125E5076-3810-47DD-B79F-674D7AD40C01}</a:tableStyleId>
              </a:tblPr>
              <a:tblGrid>
                <a:gridCol w="1524000"/>
                <a:gridCol w="1524000"/>
                <a:gridCol w="1524000"/>
                <a:gridCol w="1524000"/>
              </a:tblGrid>
              <a:tr h="370840">
                <a:tc>
                  <a:txBody>
                    <a:bodyPr/>
                    <a:lstStyle/>
                    <a:p>
                      <a:endParaRPr lang="en-US"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Rectangle 5"/>
          <p:cNvSpPr/>
          <p:nvPr/>
        </p:nvSpPr>
        <p:spPr>
          <a:xfrm>
            <a:off x="609600" y="1093708"/>
            <a:ext cx="1178528" cy="646331"/>
          </a:xfrm>
          <a:prstGeom prst="rect">
            <a:avLst/>
          </a:prstGeom>
        </p:spPr>
        <p:txBody>
          <a:bodyPr wrap="none">
            <a:spAutoFit/>
          </a:bodyPr>
          <a:lstStyle/>
          <a:p>
            <a:r>
              <a:rPr lang="en-US" dirty="0">
                <a:solidFill>
                  <a:schemeClr val="bg1"/>
                </a:solidFill>
                <a:latin typeface="Bookman Old Style" pitchFamily="18" charset="0"/>
              </a:rPr>
              <a:t>Name of </a:t>
            </a:r>
            <a:endParaRPr lang="en-US" dirty="0" smtClean="0">
              <a:solidFill>
                <a:schemeClr val="bg1"/>
              </a:solidFill>
              <a:latin typeface="Bookman Old Style" pitchFamily="18" charset="0"/>
            </a:endParaRPr>
          </a:p>
          <a:p>
            <a:r>
              <a:rPr lang="en-US" dirty="0" smtClean="0">
                <a:solidFill>
                  <a:schemeClr val="bg1"/>
                </a:solidFill>
                <a:latin typeface="Bookman Old Style" pitchFamily="18" charset="0"/>
              </a:rPr>
              <a:t>Element</a:t>
            </a:r>
            <a:endParaRPr lang="en-US" dirty="0">
              <a:solidFill>
                <a:schemeClr val="bg1"/>
              </a:solidFill>
              <a:latin typeface="Bookman Old Style" pitchFamily="18" charset="0"/>
            </a:endParaRPr>
          </a:p>
        </p:txBody>
      </p:sp>
      <p:sp>
        <p:nvSpPr>
          <p:cNvPr id="7" name="Rectangle 6"/>
          <p:cNvSpPr/>
          <p:nvPr/>
        </p:nvSpPr>
        <p:spPr>
          <a:xfrm>
            <a:off x="2286000" y="1181576"/>
            <a:ext cx="1019831" cy="369332"/>
          </a:xfrm>
          <a:prstGeom prst="rect">
            <a:avLst/>
          </a:prstGeom>
        </p:spPr>
        <p:txBody>
          <a:bodyPr wrap="none">
            <a:spAutoFit/>
          </a:bodyPr>
          <a:lstStyle/>
          <a:p>
            <a:r>
              <a:rPr lang="en-US" dirty="0">
                <a:solidFill>
                  <a:schemeClr val="bg1"/>
                </a:solidFill>
                <a:latin typeface="Bookman Old Style" pitchFamily="18" charset="0"/>
              </a:rPr>
              <a:t>Symbol</a:t>
            </a:r>
          </a:p>
        </p:txBody>
      </p:sp>
      <p:sp>
        <p:nvSpPr>
          <p:cNvPr id="8" name="Rectangle 7"/>
          <p:cNvSpPr/>
          <p:nvPr/>
        </p:nvSpPr>
        <p:spPr>
          <a:xfrm>
            <a:off x="3657600" y="1093708"/>
            <a:ext cx="1602459" cy="646331"/>
          </a:xfrm>
          <a:prstGeom prst="rect">
            <a:avLst/>
          </a:prstGeom>
        </p:spPr>
        <p:txBody>
          <a:bodyPr>
            <a:spAutoFit/>
          </a:bodyPr>
          <a:lstStyle/>
          <a:p>
            <a:r>
              <a:rPr lang="en-US" dirty="0" smtClean="0">
                <a:solidFill>
                  <a:schemeClr val="bg1"/>
                </a:solidFill>
                <a:latin typeface="Bookman Old Style" pitchFamily="18" charset="0"/>
              </a:rPr>
              <a:t>  Atomic </a:t>
            </a:r>
            <a:endParaRPr lang="en-US" dirty="0">
              <a:solidFill>
                <a:schemeClr val="bg1"/>
              </a:solidFill>
              <a:latin typeface="Bookman Old Style" pitchFamily="18" charset="0"/>
            </a:endParaRPr>
          </a:p>
          <a:p>
            <a:r>
              <a:rPr lang="en-US" dirty="0" smtClean="0">
                <a:solidFill>
                  <a:schemeClr val="bg1"/>
                </a:solidFill>
                <a:latin typeface="Bookman Old Style" pitchFamily="18" charset="0"/>
              </a:rPr>
              <a:t> Number</a:t>
            </a:r>
            <a:endParaRPr lang="en-US" dirty="0">
              <a:solidFill>
                <a:schemeClr val="bg1"/>
              </a:solidFill>
              <a:latin typeface="Bookman Old Style" pitchFamily="18" charset="0"/>
            </a:endParaRPr>
          </a:p>
        </p:txBody>
      </p:sp>
      <p:sp>
        <p:nvSpPr>
          <p:cNvPr id="9" name="Rectangle 8"/>
          <p:cNvSpPr/>
          <p:nvPr/>
        </p:nvSpPr>
        <p:spPr>
          <a:xfrm>
            <a:off x="5179341" y="1056977"/>
            <a:ext cx="1602459" cy="646331"/>
          </a:xfrm>
          <a:prstGeom prst="rect">
            <a:avLst/>
          </a:prstGeom>
        </p:spPr>
        <p:txBody>
          <a:bodyPr>
            <a:spAutoFit/>
          </a:bodyPr>
          <a:lstStyle/>
          <a:p>
            <a:r>
              <a:rPr lang="en-US" dirty="0">
                <a:solidFill>
                  <a:schemeClr val="bg1"/>
                </a:solidFill>
                <a:latin typeface="Bookman Old Style" pitchFamily="18" charset="0"/>
              </a:rPr>
              <a:t>Distribution </a:t>
            </a:r>
          </a:p>
          <a:p>
            <a:r>
              <a:rPr lang="en-US" dirty="0">
                <a:solidFill>
                  <a:schemeClr val="bg1"/>
                </a:solidFill>
                <a:latin typeface="Bookman Old Style" pitchFamily="18" charset="0"/>
              </a:rPr>
              <a:t>of Electrons</a:t>
            </a:r>
          </a:p>
        </p:txBody>
      </p:sp>
      <p:sp>
        <p:nvSpPr>
          <p:cNvPr id="10" name="Rectangle 9"/>
          <p:cNvSpPr/>
          <p:nvPr/>
        </p:nvSpPr>
        <p:spPr>
          <a:xfrm>
            <a:off x="685800" y="1779508"/>
            <a:ext cx="1265090" cy="369332"/>
          </a:xfrm>
          <a:prstGeom prst="rect">
            <a:avLst/>
          </a:prstGeom>
        </p:spPr>
        <p:txBody>
          <a:bodyPr wrap="none">
            <a:spAutoFit/>
          </a:bodyPr>
          <a:lstStyle/>
          <a:p>
            <a:r>
              <a:rPr lang="en-US" dirty="0">
                <a:solidFill>
                  <a:schemeClr val="bg1"/>
                </a:solidFill>
                <a:latin typeface="Bookman Old Style" pitchFamily="18" charset="0"/>
              </a:rPr>
              <a:t>Hydrogen</a:t>
            </a:r>
            <a:endParaRPr lang="en-US" dirty="0">
              <a:solidFill>
                <a:schemeClr val="bg1"/>
              </a:solidFill>
            </a:endParaRPr>
          </a:p>
        </p:txBody>
      </p:sp>
      <p:sp>
        <p:nvSpPr>
          <p:cNvPr id="11" name="Rectangle 10"/>
          <p:cNvSpPr/>
          <p:nvPr/>
        </p:nvSpPr>
        <p:spPr>
          <a:xfrm>
            <a:off x="2514600" y="1733550"/>
            <a:ext cx="369012" cy="369332"/>
          </a:xfrm>
          <a:prstGeom prst="rect">
            <a:avLst/>
          </a:prstGeom>
        </p:spPr>
        <p:txBody>
          <a:bodyPr wrap="none">
            <a:spAutoFit/>
          </a:bodyPr>
          <a:lstStyle/>
          <a:p>
            <a:r>
              <a:rPr lang="en-US" dirty="0">
                <a:solidFill>
                  <a:schemeClr val="bg1"/>
                </a:solidFill>
                <a:latin typeface="Bookman Old Style" pitchFamily="18" charset="0"/>
              </a:rPr>
              <a:t>H</a:t>
            </a:r>
          </a:p>
        </p:txBody>
      </p:sp>
      <p:sp>
        <p:nvSpPr>
          <p:cNvPr id="12" name="Rectangle 11"/>
          <p:cNvSpPr/>
          <p:nvPr/>
        </p:nvSpPr>
        <p:spPr>
          <a:xfrm>
            <a:off x="4274323" y="1733550"/>
            <a:ext cx="327334" cy="369332"/>
          </a:xfrm>
          <a:prstGeom prst="rect">
            <a:avLst/>
          </a:prstGeom>
        </p:spPr>
        <p:txBody>
          <a:bodyPr wrap="none">
            <a:spAutoFit/>
          </a:bodyPr>
          <a:lstStyle/>
          <a:p>
            <a:r>
              <a:rPr lang="en-US" dirty="0" smtClean="0">
                <a:solidFill>
                  <a:schemeClr val="bg1"/>
                </a:solidFill>
                <a:latin typeface="Bookman Old Style" pitchFamily="18" charset="0"/>
              </a:rPr>
              <a:t>1</a:t>
            </a:r>
            <a:endParaRPr lang="en-US" dirty="0">
              <a:solidFill>
                <a:schemeClr val="bg1"/>
              </a:solidFill>
              <a:latin typeface="Bookman Old Style" pitchFamily="18" charset="0"/>
            </a:endParaRPr>
          </a:p>
        </p:txBody>
      </p:sp>
      <p:sp>
        <p:nvSpPr>
          <p:cNvPr id="13" name="Rectangle 12"/>
          <p:cNvSpPr/>
          <p:nvPr/>
        </p:nvSpPr>
        <p:spPr>
          <a:xfrm>
            <a:off x="5715000" y="1733550"/>
            <a:ext cx="465192" cy="369332"/>
          </a:xfrm>
          <a:prstGeom prst="rect">
            <a:avLst/>
          </a:prstGeom>
        </p:spPr>
        <p:txBody>
          <a:bodyPr wrap="none">
            <a:spAutoFit/>
          </a:bodyPr>
          <a:lstStyle/>
          <a:p>
            <a:r>
              <a:rPr lang="en-US" dirty="0" smtClean="0">
                <a:solidFill>
                  <a:schemeClr val="bg1"/>
                </a:solidFill>
                <a:latin typeface="Bookman Old Style" pitchFamily="18" charset="0"/>
              </a:rPr>
              <a:t>(1)</a:t>
            </a:r>
            <a:endParaRPr lang="en-US" dirty="0">
              <a:solidFill>
                <a:schemeClr val="bg1"/>
              </a:solidFill>
              <a:latin typeface="Bookman Old Style" pitchFamily="18" charset="0"/>
            </a:endParaRPr>
          </a:p>
        </p:txBody>
      </p:sp>
      <p:grpSp>
        <p:nvGrpSpPr>
          <p:cNvPr id="14" name="Group 13"/>
          <p:cNvGrpSpPr/>
          <p:nvPr/>
        </p:nvGrpSpPr>
        <p:grpSpPr>
          <a:xfrm>
            <a:off x="7162800" y="1276350"/>
            <a:ext cx="535332" cy="711210"/>
            <a:chOff x="740221" y="1166396"/>
            <a:chExt cx="783779" cy="1041282"/>
          </a:xfrm>
        </p:grpSpPr>
        <p:grpSp>
          <p:nvGrpSpPr>
            <p:cNvPr id="15" name="Group 14"/>
            <p:cNvGrpSpPr/>
            <p:nvPr/>
          </p:nvGrpSpPr>
          <p:grpSpPr>
            <a:xfrm>
              <a:off x="740221" y="1166396"/>
              <a:ext cx="783779" cy="728639"/>
              <a:chOff x="1254293" y="1123950"/>
              <a:chExt cx="1147531" cy="1066800"/>
            </a:xfrm>
          </p:grpSpPr>
          <p:sp>
            <p:nvSpPr>
              <p:cNvPr id="18" name="Oval 17"/>
              <p:cNvSpPr/>
              <p:nvPr/>
            </p:nvSpPr>
            <p:spPr>
              <a:xfrm>
                <a:off x="1295400" y="1123950"/>
                <a:ext cx="1106424" cy="106680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254293" y="15811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893039" y="1835268"/>
              <a:ext cx="469819" cy="372410"/>
            </a:xfrm>
            <a:prstGeom prst="rect">
              <a:avLst/>
            </a:prstGeom>
            <a:noFill/>
          </p:spPr>
          <p:txBody>
            <a:bodyPr wrap="none" rtlCol="0">
              <a:spAutoFit/>
            </a:bodyPr>
            <a:lstStyle/>
            <a:p>
              <a:r>
                <a:rPr lang="en-US" sz="1600" b="1" dirty="0" smtClean="0">
                  <a:latin typeface="Bookman Old Style" pitchFamily="18" charset="0"/>
                </a:rPr>
                <a:t>H</a:t>
              </a:r>
              <a:endParaRPr lang="en-US" sz="1600" b="1" dirty="0">
                <a:latin typeface="Bookman Old Style" pitchFamily="18" charset="0"/>
              </a:endParaRPr>
            </a:p>
          </p:txBody>
        </p:sp>
        <p:sp>
          <p:nvSpPr>
            <p:cNvPr id="17" name="Oval 16"/>
            <p:cNvSpPr/>
            <p:nvPr/>
          </p:nvSpPr>
          <p:spPr>
            <a:xfrm>
              <a:off x="1100105" y="1483353"/>
              <a:ext cx="80122" cy="80122"/>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698566" y="2130266"/>
            <a:ext cx="1000595" cy="369332"/>
          </a:xfrm>
          <a:prstGeom prst="rect">
            <a:avLst/>
          </a:prstGeom>
        </p:spPr>
        <p:txBody>
          <a:bodyPr wrap="none">
            <a:spAutoFit/>
          </a:bodyPr>
          <a:lstStyle/>
          <a:p>
            <a:r>
              <a:rPr lang="en-US" dirty="0">
                <a:solidFill>
                  <a:schemeClr val="bg1"/>
                </a:solidFill>
                <a:latin typeface="Bookman Old Style" pitchFamily="18" charset="0"/>
              </a:rPr>
              <a:t>Helium</a:t>
            </a:r>
            <a:endParaRPr lang="en-US" dirty="0">
              <a:solidFill>
                <a:schemeClr val="bg1"/>
              </a:solidFill>
            </a:endParaRPr>
          </a:p>
        </p:txBody>
      </p:sp>
      <p:sp>
        <p:nvSpPr>
          <p:cNvPr id="30" name="Rectangle 29"/>
          <p:cNvSpPr/>
          <p:nvPr/>
        </p:nvSpPr>
        <p:spPr>
          <a:xfrm>
            <a:off x="2514600" y="2114550"/>
            <a:ext cx="489236" cy="369332"/>
          </a:xfrm>
          <a:prstGeom prst="rect">
            <a:avLst/>
          </a:prstGeom>
        </p:spPr>
        <p:txBody>
          <a:bodyPr wrap="none">
            <a:spAutoFit/>
          </a:bodyPr>
          <a:lstStyle/>
          <a:p>
            <a:r>
              <a:rPr lang="en-US" dirty="0">
                <a:solidFill>
                  <a:schemeClr val="bg1"/>
                </a:solidFill>
                <a:latin typeface="Bookman Old Style" pitchFamily="18" charset="0"/>
              </a:rPr>
              <a:t>He</a:t>
            </a:r>
          </a:p>
        </p:txBody>
      </p:sp>
      <p:sp>
        <p:nvSpPr>
          <p:cNvPr id="31" name="Rectangle 30"/>
          <p:cNvSpPr/>
          <p:nvPr/>
        </p:nvSpPr>
        <p:spPr>
          <a:xfrm>
            <a:off x="4267200" y="2114550"/>
            <a:ext cx="327334" cy="369332"/>
          </a:xfrm>
          <a:prstGeom prst="rect">
            <a:avLst/>
          </a:prstGeom>
        </p:spPr>
        <p:txBody>
          <a:bodyPr wrap="none">
            <a:spAutoFit/>
          </a:bodyPr>
          <a:lstStyle/>
          <a:p>
            <a:r>
              <a:rPr lang="en-US" dirty="0" smtClean="0">
                <a:solidFill>
                  <a:schemeClr val="bg1"/>
                </a:solidFill>
                <a:latin typeface="Bookman Old Style" pitchFamily="18" charset="0"/>
              </a:rPr>
              <a:t>2</a:t>
            </a:r>
            <a:endParaRPr lang="en-US" dirty="0">
              <a:solidFill>
                <a:schemeClr val="bg1"/>
              </a:solidFill>
              <a:latin typeface="Bookman Old Style" pitchFamily="18" charset="0"/>
            </a:endParaRPr>
          </a:p>
        </p:txBody>
      </p:sp>
      <p:sp>
        <p:nvSpPr>
          <p:cNvPr id="32" name="Rectangle 31"/>
          <p:cNvSpPr/>
          <p:nvPr/>
        </p:nvSpPr>
        <p:spPr>
          <a:xfrm>
            <a:off x="5715000" y="2114550"/>
            <a:ext cx="465192" cy="369332"/>
          </a:xfrm>
          <a:prstGeom prst="rect">
            <a:avLst/>
          </a:prstGeom>
        </p:spPr>
        <p:txBody>
          <a:bodyPr wrap="none">
            <a:spAutoFit/>
          </a:bodyPr>
          <a:lstStyle/>
          <a:p>
            <a:r>
              <a:rPr lang="en-US" dirty="0" smtClean="0">
                <a:solidFill>
                  <a:schemeClr val="bg1"/>
                </a:solidFill>
                <a:latin typeface="Bookman Old Style" pitchFamily="18" charset="0"/>
              </a:rPr>
              <a:t>(2)</a:t>
            </a:r>
            <a:endParaRPr lang="en-US" dirty="0">
              <a:solidFill>
                <a:schemeClr val="bg1"/>
              </a:solidFill>
              <a:latin typeface="Bookman Old Style" pitchFamily="18" charset="0"/>
            </a:endParaRPr>
          </a:p>
        </p:txBody>
      </p:sp>
      <p:grpSp>
        <p:nvGrpSpPr>
          <p:cNvPr id="33" name="Group 32"/>
          <p:cNvGrpSpPr/>
          <p:nvPr/>
        </p:nvGrpSpPr>
        <p:grpSpPr>
          <a:xfrm>
            <a:off x="7184470" y="1758960"/>
            <a:ext cx="516156" cy="720386"/>
            <a:chOff x="7543800" y="1123950"/>
            <a:chExt cx="755702" cy="1054717"/>
          </a:xfrm>
        </p:grpSpPr>
        <p:grpSp>
          <p:nvGrpSpPr>
            <p:cNvPr id="34" name="Group 33"/>
            <p:cNvGrpSpPr/>
            <p:nvPr/>
          </p:nvGrpSpPr>
          <p:grpSpPr>
            <a:xfrm>
              <a:off x="7543800" y="1123950"/>
              <a:ext cx="755702" cy="728639"/>
              <a:chOff x="1295400" y="1123950"/>
              <a:chExt cx="1106424" cy="1066800"/>
            </a:xfrm>
          </p:grpSpPr>
          <p:sp>
            <p:nvSpPr>
              <p:cNvPr id="37" name="Oval 36"/>
              <p:cNvSpPr/>
              <p:nvPr/>
            </p:nvSpPr>
            <p:spPr>
              <a:xfrm>
                <a:off x="1295400" y="1123950"/>
                <a:ext cx="1106424" cy="106680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780708" y="1602161"/>
                <a:ext cx="106643" cy="106643"/>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360115" y="1904901"/>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7668124" y="1840113"/>
              <a:ext cx="471604" cy="338554"/>
            </a:xfrm>
            <a:prstGeom prst="rect">
              <a:avLst/>
            </a:prstGeom>
            <a:noFill/>
          </p:spPr>
          <p:txBody>
            <a:bodyPr wrap="none" rtlCol="0">
              <a:spAutoFit/>
            </a:bodyPr>
            <a:lstStyle/>
            <a:p>
              <a:r>
                <a:rPr lang="en-US" sz="1600" b="1" dirty="0" smtClean="0">
                  <a:latin typeface="Bookman Old Style" pitchFamily="18" charset="0"/>
                </a:rPr>
                <a:t>He</a:t>
              </a:r>
              <a:endParaRPr lang="en-US" sz="1600" b="1" dirty="0">
                <a:latin typeface="Bookman Old Style" pitchFamily="18" charset="0"/>
              </a:endParaRPr>
            </a:p>
          </p:txBody>
        </p:sp>
        <p:sp>
          <p:nvSpPr>
            <p:cNvPr id="36" name="Oval 35"/>
            <p:cNvSpPr/>
            <p:nvPr/>
          </p:nvSpPr>
          <p:spPr>
            <a:xfrm>
              <a:off x="8149478" y="120015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685800" y="2511266"/>
            <a:ext cx="1074333" cy="369332"/>
          </a:xfrm>
          <a:prstGeom prst="rect">
            <a:avLst/>
          </a:prstGeom>
        </p:spPr>
        <p:txBody>
          <a:bodyPr wrap="none">
            <a:spAutoFit/>
          </a:bodyPr>
          <a:lstStyle/>
          <a:p>
            <a:r>
              <a:rPr lang="en-US" dirty="0" smtClean="0">
                <a:solidFill>
                  <a:schemeClr val="bg1"/>
                </a:solidFill>
                <a:latin typeface="Bookman Old Style" pitchFamily="18" charset="0"/>
              </a:rPr>
              <a:t>Lithium</a:t>
            </a:r>
            <a:endParaRPr lang="en-US" dirty="0">
              <a:solidFill>
                <a:schemeClr val="bg1"/>
              </a:solidFill>
            </a:endParaRPr>
          </a:p>
        </p:txBody>
      </p:sp>
      <p:sp>
        <p:nvSpPr>
          <p:cNvPr id="41" name="Rectangle 40"/>
          <p:cNvSpPr/>
          <p:nvPr/>
        </p:nvSpPr>
        <p:spPr>
          <a:xfrm>
            <a:off x="2530911" y="2495550"/>
            <a:ext cx="391454" cy="369332"/>
          </a:xfrm>
          <a:prstGeom prst="rect">
            <a:avLst/>
          </a:prstGeom>
        </p:spPr>
        <p:txBody>
          <a:bodyPr wrap="none">
            <a:spAutoFit/>
          </a:bodyPr>
          <a:lstStyle/>
          <a:p>
            <a:r>
              <a:rPr lang="en-US" dirty="0" smtClean="0">
                <a:solidFill>
                  <a:schemeClr val="bg1"/>
                </a:solidFill>
                <a:latin typeface="Bookman Old Style" pitchFamily="18" charset="0"/>
              </a:rPr>
              <a:t>Li</a:t>
            </a:r>
            <a:endParaRPr lang="en-US" dirty="0">
              <a:solidFill>
                <a:schemeClr val="bg1"/>
              </a:solidFill>
              <a:latin typeface="Bookman Old Style" pitchFamily="18" charset="0"/>
            </a:endParaRPr>
          </a:p>
        </p:txBody>
      </p:sp>
      <p:sp>
        <p:nvSpPr>
          <p:cNvPr id="42" name="Rectangle 41"/>
          <p:cNvSpPr/>
          <p:nvPr/>
        </p:nvSpPr>
        <p:spPr>
          <a:xfrm>
            <a:off x="4267200" y="2495550"/>
            <a:ext cx="327334" cy="369332"/>
          </a:xfrm>
          <a:prstGeom prst="rect">
            <a:avLst/>
          </a:prstGeom>
        </p:spPr>
        <p:txBody>
          <a:bodyPr wrap="none">
            <a:spAutoFit/>
          </a:bodyPr>
          <a:lstStyle/>
          <a:p>
            <a:r>
              <a:rPr lang="en-US" dirty="0" smtClean="0">
                <a:solidFill>
                  <a:schemeClr val="bg1"/>
                </a:solidFill>
                <a:latin typeface="Bookman Old Style" pitchFamily="18" charset="0"/>
              </a:rPr>
              <a:t>3</a:t>
            </a:r>
            <a:endParaRPr lang="en-US" dirty="0">
              <a:solidFill>
                <a:schemeClr val="bg1"/>
              </a:solidFill>
              <a:latin typeface="Bookman Old Style" pitchFamily="18" charset="0"/>
            </a:endParaRPr>
          </a:p>
        </p:txBody>
      </p:sp>
      <p:sp>
        <p:nvSpPr>
          <p:cNvPr id="43" name="Rectangle 42"/>
          <p:cNvSpPr/>
          <p:nvPr/>
        </p:nvSpPr>
        <p:spPr>
          <a:xfrm>
            <a:off x="5702234" y="2495550"/>
            <a:ext cx="681597" cy="369332"/>
          </a:xfrm>
          <a:prstGeom prst="rect">
            <a:avLst/>
          </a:prstGeom>
        </p:spPr>
        <p:txBody>
          <a:bodyPr wrap="none">
            <a:spAutoFit/>
          </a:bodyPr>
          <a:lstStyle/>
          <a:p>
            <a:r>
              <a:rPr lang="en-US" dirty="0" smtClean="0">
                <a:solidFill>
                  <a:schemeClr val="bg1"/>
                </a:solidFill>
                <a:latin typeface="Bookman Old Style" pitchFamily="18" charset="0"/>
              </a:rPr>
              <a:t>(2,1)</a:t>
            </a:r>
            <a:endParaRPr lang="en-US" dirty="0">
              <a:solidFill>
                <a:schemeClr val="bg1"/>
              </a:solidFill>
              <a:latin typeface="Bookman Old Style" pitchFamily="18" charset="0"/>
            </a:endParaRPr>
          </a:p>
        </p:txBody>
      </p:sp>
      <p:grpSp>
        <p:nvGrpSpPr>
          <p:cNvPr id="44" name="Group 43"/>
          <p:cNvGrpSpPr/>
          <p:nvPr/>
        </p:nvGrpSpPr>
        <p:grpSpPr>
          <a:xfrm>
            <a:off x="7169975" y="2041268"/>
            <a:ext cx="545145" cy="795765"/>
            <a:chOff x="707778" y="2285432"/>
            <a:chExt cx="798148" cy="1165078"/>
          </a:xfrm>
        </p:grpSpPr>
        <p:grpSp>
          <p:nvGrpSpPr>
            <p:cNvPr id="45" name="Group 44"/>
            <p:cNvGrpSpPr/>
            <p:nvPr/>
          </p:nvGrpSpPr>
          <p:grpSpPr>
            <a:xfrm>
              <a:off x="707778" y="2285432"/>
              <a:ext cx="798148" cy="819718"/>
              <a:chOff x="1219200" y="2866579"/>
              <a:chExt cx="1168568" cy="1200151"/>
            </a:xfrm>
          </p:grpSpPr>
          <p:sp>
            <p:nvSpPr>
              <p:cNvPr id="47" name="Oval 46"/>
              <p:cNvSpPr/>
              <p:nvPr/>
            </p:nvSpPr>
            <p:spPr>
              <a:xfrm>
                <a:off x="1219200" y="2866579"/>
                <a:ext cx="1168568" cy="1200151"/>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745615" y="3430961"/>
                <a:ext cx="106643" cy="106643"/>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981200" y="31402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371600" y="29527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489511" y="3671264"/>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p:cNvSpPr txBox="1"/>
            <p:nvPr/>
          </p:nvSpPr>
          <p:spPr>
            <a:xfrm>
              <a:off x="872402" y="3142734"/>
              <a:ext cx="389850" cy="307776"/>
            </a:xfrm>
            <a:prstGeom prst="rect">
              <a:avLst/>
            </a:prstGeom>
            <a:noFill/>
          </p:spPr>
          <p:txBody>
            <a:bodyPr wrap="none" rtlCol="0">
              <a:spAutoFit/>
            </a:bodyPr>
            <a:lstStyle/>
            <a:p>
              <a:r>
                <a:rPr lang="en-US" sz="1600" b="1" dirty="0" smtClean="0">
                  <a:latin typeface="Bookman Old Style" pitchFamily="18" charset="0"/>
                </a:rPr>
                <a:t>Li</a:t>
              </a:r>
              <a:endParaRPr lang="en-US" sz="1600" b="1" dirty="0">
                <a:latin typeface="Bookman Old Style" pitchFamily="18" charset="0"/>
              </a:endParaRPr>
            </a:p>
          </p:txBody>
        </p:sp>
      </p:grpSp>
      <p:sp>
        <p:nvSpPr>
          <p:cNvPr id="53" name="Rectangle 52"/>
          <p:cNvSpPr/>
          <p:nvPr/>
        </p:nvSpPr>
        <p:spPr>
          <a:xfrm>
            <a:off x="685800" y="2892266"/>
            <a:ext cx="1282723" cy="369332"/>
          </a:xfrm>
          <a:prstGeom prst="rect">
            <a:avLst/>
          </a:prstGeom>
        </p:spPr>
        <p:txBody>
          <a:bodyPr wrap="none">
            <a:spAutoFit/>
          </a:bodyPr>
          <a:lstStyle/>
          <a:p>
            <a:r>
              <a:rPr lang="en-US" dirty="0" smtClean="0">
                <a:solidFill>
                  <a:schemeClr val="bg1"/>
                </a:solidFill>
                <a:latin typeface="Bookman Old Style" pitchFamily="18" charset="0"/>
              </a:rPr>
              <a:t>Beryllium</a:t>
            </a:r>
            <a:endParaRPr lang="en-US" dirty="0">
              <a:solidFill>
                <a:schemeClr val="bg1"/>
              </a:solidFill>
            </a:endParaRPr>
          </a:p>
        </p:txBody>
      </p:sp>
      <p:sp>
        <p:nvSpPr>
          <p:cNvPr id="54" name="Rectangle 53"/>
          <p:cNvSpPr/>
          <p:nvPr/>
        </p:nvSpPr>
        <p:spPr>
          <a:xfrm>
            <a:off x="2530911" y="2876550"/>
            <a:ext cx="476412" cy="369332"/>
          </a:xfrm>
          <a:prstGeom prst="rect">
            <a:avLst/>
          </a:prstGeom>
        </p:spPr>
        <p:txBody>
          <a:bodyPr wrap="none">
            <a:spAutoFit/>
          </a:bodyPr>
          <a:lstStyle/>
          <a:p>
            <a:r>
              <a:rPr lang="en-US" dirty="0" smtClean="0">
                <a:solidFill>
                  <a:schemeClr val="bg1"/>
                </a:solidFill>
                <a:latin typeface="Bookman Old Style" pitchFamily="18" charset="0"/>
              </a:rPr>
              <a:t>Be</a:t>
            </a:r>
            <a:endParaRPr lang="en-US" dirty="0">
              <a:solidFill>
                <a:schemeClr val="bg1"/>
              </a:solidFill>
              <a:latin typeface="Bookman Old Style" pitchFamily="18" charset="0"/>
            </a:endParaRPr>
          </a:p>
        </p:txBody>
      </p:sp>
      <p:sp>
        <p:nvSpPr>
          <p:cNvPr id="55" name="Rectangle 54"/>
          <p:cNvSpPr/>
          <p:nvPr/>
        </p:nvSpPr>
        <p:spPr>
          <a:xfrm>
            <a:off x="4267200" y="2876550"/>
            <a:ext cx="327334" cy="369332"/>
          </a:xfrm>
          <a:prstGeom prst="rect">
            <a:avLst/>
          </a:prstGeom>
        </p:spPr>
        <p:txBody>
          <a:bodyPr wrap="none">
            <a:spAutoFit/>
          </a:bodyPr>
          <a:lstStyle/>
          <a:p>
            <a:r>
              <a:rPr lang="en-US" dirty="0" smtClean="0">
                <a:solidFill>
                  <a:schemeClr val="bg1"/>
                </a:solidFill>
                <a:latin typeface="Bookman Old Style" pitchFamily="18" charset="0"/>
              </a:rPr>
              <a:t>4</a:t>
            </a:r>
            <a:endParaRPr lang="en-US" dirty="0">
              <a:solidFill>
                <a:schemeClr val="bg1"/>
              </a:solidFill>
              <a:latin typeface="Bookman Old Style" pitchFamily="18" charset="0"/>
            </a:endParaRPr>
          </a:p>
        </p:txBody>
      </p:sp>
      <p:sp>
        <p:nvSpPr>
          <p:cNvPr id="56" name="Rectangle 55"/>
          <p:cNvSpPr/>
          <p:nvPr/>
        </p:nvSpPr>
        <p:spPr>
          <a:xfrm>
            <a:off x="5702234" y="2876550"/>
            <a:ext cx="681597" cy="369332"/>
          </a:xfrm>
          <a:prstGeom prst="rect">
            <a:avLst/>
          </a:prstGeom>
        </p:spPr>
        <p:txBody>
          <a:bodyPr wrap="none">
            <a:spAutoFit/>
          </a:bodyPr>
          <a:lstStyle/>
          <a:p>
            <a:r>
              <a:rPr lang="en-US" dirty="0" smtClean="0">
                <a:solidFill>
                  <a:schemeClr val="bg1"/>
                </a:solidFill>
                <a:latin typeface="Bookman Old Style" pitchFamily="18" charset="0"/>
              </a:rPr>
              <a:t>(2,2)</a:t>
            </a:r>
            <a:endParaRPr lang="en-US" dirty="0">
              <a:solidFill>
                <a:schemeClr val="bg1"/>
              </a:solidFill>
              <a:latin typeface="Bookman Old Style" pitchFamily="18" charset="0"/>
            </a:endParaRPr>
          </a:p>
        </p:txBody>
      </p:sp>
      <p:grpSp>
        <p:nvGrpSpPr>
          <p:cNvPr id="57" name="Group 56"/>
          <p:cNvGrpSpPr/>
          <p:nvPr/>
        </p:nvGrpSpPr>
        <p:grpSpPr>
          <a:xfrm>
            <a:off x="7162800" y="2454963"/>
            <a:ext cx="545145" cy="827997"/>
            <a:chOff x="1671553" y="2323021"/>
            <a:chExt cx="798148" cy="1212272"/>
          </a:xfrm>
        </p:grpSpPr>
        <p:grpSp>
          <p:nvGrpSpPr>
            <p:cNvPr id="58" name="Group 57"/>
            <p:cNvGrpSpPr/>
            <p:nvPr/>
          </p:nvGrpSpPr>
          <p:grpSpPr>
            <a:xfrm>
              <a:off x="1671553" y="2323021"/>
              <a:ext cx="798148" cy="819718"/>
              <a:chOff x="1925260" y="1779694"/>
              <a:chExt cx="1168568" cy="1200150"/>
            </a:xfrm>
          </p:grpSpPr>
          <p:grpSp>
            <p:nvGrpSpPr>
              <p:cNvPr id="60" name="Group 59"/>
              <p:cNvGrpSpPr/>
              <p:nvPr/>
            </p:nvGrpSpPr>
            <p:grpSpPr>
              <a:xfrm>
                <a:off x="1925260" y="1779694"/>
                <a:ext cx="1168568" cy="1200150"/>
                <a:chOff x="1265028" y="2922694"/>
                <a:chExt cx="1168568" cy="1200150"/>
              </a:xfrm>
            </p:grpSpPr>
            <p:sp>
              <p:nvSpPr>
                <p:cNvPr id="62" name="Oval 61"/>
                <p:cNvSpPr/>
                <p:nvPr/>
              </p:nvSpPr>
              <p:spPr>
                <a:xfrm>
                  <a:off x="1265028" y="2922694"/>
                  <a:ext cx="1168568" cy="120015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745615" y="3430961"/>
                  <a:ext cx="106643" cy="106643"/>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471260" y="3166328"/>
                  <a:ext cx="761999" cy="732231"/>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041861" y="3216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371600" y="3057987"/>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447800" y="3597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p:cNvSpPr/>
              <p:nvPr/>
            </p:nvSpPr>
            <p:spPr>
              <a:xfrm>
                <a:off x="2941357" y="2647950"/>
                <a:ext cx="106644" cy="106644"/>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TextBox 58"/>
            <p:cNvSpPr txBox="1"/>
            <p:nvPr/>
          </p:nvSpPr>
          <p:spPr>
            <a:xfrm>
              <a:off x="1828800" y="3196739"/>
              <a:ext cx="450764" cy="338554"/>
            </a:xfrm>
            <a:prstGeom prst="rect">
              <a:avLst/>
            </a:prstGeom>
            <a:noFill/>
          </p:spPr>
          <p:txBody>
            <a:bodyPr wrap="none" rtlCol="0">
              <a:spAutoFit/>
            </a:bodyPr>
            <a:lstStyle/>
            <a:p>
              <a:r>
                <a:rPr lang="en-US" sz="1600" b="1" dirty="0" smtClean="0">
                  <a:latin typeface="Bookman Old Style" pitchFamily="18" charset="0"/>
                </a:rPr>
                <a:t>Be</a:t>
              </a:r>
              <a:endParaRPr lang="en-US" sz="1600" b="1" dirty="0">
                <a:latin typeface="Bookman Old Style" pitchFamily="18" charset="0"/>
              </a:endParaRPr>
            </a:p>
          </p:txBody>
        </p:sp>
      </p:grpSp>
      <p:sp>
        <p:nvSpPr>
          <p:cNvPr id="68" name="Rectangle 67"/>
          <p:cNvSpPr/>
          <p:nvPr/>
        </p:nvSpPr>
        <p:spPr>
          <a:xfrm>
            <a:off x="685800" y="3273266"/>
            <a:ext cx="869149" cy="369332"/>
          </a:xfrm>
          <a:prstGeom prst="rect">
            <a:avLst/>
          </a:prstGeom>
        </p:spPr>
        <p:txBody>
          <a:bodyPr wrap="none">
            <a:spAutoFit/>
          </a:bodyPr>
          <a:lstStyle/>
          <a:p>
            <a:r>
              <a:rPr lang="en-US" dirty="0" smtClean="0">
                <a:solidFill>
                  <a:schemeClr val="bg1"/>
                </a:solidFill>
                <a:latin typeface="Bookman Old Style" pitchFamily="18" charset="0"/>
              </a:rPr>
              <a:t>Boron</a:t>
            </a:r>
            <a:endParaRPr lang="en-US" dirty="0">
              <a:solidFill>
                <a:schemeClr val="bg1"/>
              </a:solidFill>
            </a:endParaRPr>
          </a:p>
        </p:txBody>
      </p:sp>
      <p:sp>
        <p:nvSpPr>
          <p:cNvPr id="69" name="Rectangle 68"/>
          <p:cNvSpPr/>
          <p:nvPr/>
        </p:nvSpPr>
        <p:spPr>
          <a:xfrm>
            <a:off x="2514600" y="3193018"/>
            <a:ext cx="356188" cy="369332"/>
          </a:xfrm>
          <a:prstGeom prst="rect">
            <a:avLst/>
          </a:prstGeom>
        </p:spPr>
        <p:txBody>
          <a:bodyPr wrap="none">
            <a:spAutoFit/>
          </a:bodyPr>
          <a:lstStyle/>
          <a:p>
            <a:r>
              <a:rPr lang="en-US" dirty="0" smtClean="0">
                <a:solidFill>
                  <a:schemeClr val="bg1"/>
                </a:solidFill>
                <a:latin typeface="Bookman Old Style" pitchFamily="18" charset="0"/>
              </a:rPr>
              <a:t>B</a:t>
            </a:r>
            <a:endParaRPr lang="en-US" dirty="0">
              <a:solidFill>
                <a:schemeClr val="bg1"/>
              </a:solidFill>
              <a:latin typeface="Bookman Old Style" pitchFamily="18" charset="0"/>
            </a:endParaRPr>
          </a:p>
        </p:txBody>
      </p:sp>
      <p:sp>
        <p:nvSpPr>
          <p:cNvPr id="70" name="Rectangle 69"/>
          <p:cNvSpPr/>
          <p:nvPr/>
        </p:nvSpPr>
        <p:spPr>
          <a:xfrm>
            <a:off x="4267200" y="3193018"/>
            <a:ext cx="327334" cy="369332"/>
          </a:xfrm>
          <a:prstGeom prst="rect">
            <a:avLst/>
          </a:prstGeom>
        </p:spPr>
        <p:txBody>
          <a:bodyPr wrap="none">
            <a:spAutoFit/>
          </a:bodyPr>
          <a:lstStyle/>
          <a:p>
            <a:r>
              <a:rPr lang="en-US" dirty="0" smtClean="0">
                <a:solidFill>
                  <a:schemeClr val="bg1"/>
                </a:solidFill>
                <a:latin typeface="Bookman Old Style" pitchFamily="18" charset="0"/>
              </a:rPr>
              <a:t>5</a:t>
            </a:r>
            <a:endParaRPr lang="en-US" dirty="0">
              <a:solidFill>
                <a:schemeClr val="bg1"/>
              </a:solidFill>
              <a:latin typeface="Bookman Old Style" pitchFamily="18" charset="0"/>
            </a:endParaRPr>
          </a:p>
        </p:txBody>
      </p:sp>
      <p:sp>
        <p:nvSpPr>
          <p:cNvPr id="71" name="Rectangle 70"/>
          <p:cNvSpPr/>
          <p:nvPr/>
        </p:nvSpPr>
        <p:spPr>
          <a:xfrm>
            <a:off x="5702234" y="3181350"/>
            <a:ext cx="681597" cy="369332"/>
          </a:xfrm>
          <a:prstGeom prst="rect">
            <a:avLst/>
          </a:prstGeom>
        </p:spPr>
        <p:txBody>
          <a:bodyPr wrap="none">
            <a:spAutoFit/>
          </a:bodyPr>
          <a:lstStyle/>
          <a:p>
            <a:r>
              <a:rPr lang="en-US" dirty="0" smtClean="0">
                <a:solidFill>
                  <a:schemeClr val="bg1"/>
                </a:solidFill>
                <a:latin typeface="Bookman Old Style" pitchFamily="18" charset="0"/>
              </a:rPr>
              <a:t>(2,3)</a:t>
            </a:r>
            <a:endParaRPr lang="en-US" dirty="0">
              <a:solidFill>
                <a:schemeClr val="bg1"/>
              </a:solidFill>
              <a:latin typeface="Bookman Old Style" pitchFamily="18" charset="0"/>
            </a:endParaRPr>
          </a:p>
        </p:txBody>
      </p:sp>
      <p:grpSp>
        <p:nvGrpSpPr>
          <p:cNvPr id="72" name="Group 71"/>
          <p:cNvGrpSpPr/>
          <p:nvPr/>
        </p:nvGrpSpPr>
        <p:grpSpPr>
          <a:xfrm>
            <a:off x="7151055" y="2738535"/>
            <a:ext cx="545145" cy="812974"/>
            <a:chOff x="2554652" y="2482029"/>
            <a:chExt cx="798148" cy="1190275"/>
          </a:xfrm>
        </p:grpSpPr>
        <p:sp>
          <p:nvSpPr>
            <p:cNvPr id="73" name="TextBox 72"/>
            <p:cNvSpPr txBox="1"/>
            <p:nvPr/>
          </p:nvSpPr>
          <p:spPr>
            <a:xfrm>
              <a:off x="2743200" y="3333750"/>
              <a:ext cx="332142" cy="338554"/>
            </a:xfrm>
            <a:prstGeom prst="rect">
              <a:avLst/>
            </a:prstGeom>
            <a:noFill/>
          </p:spPr>
          <p:txBody>
            <a:bodyPr wrap="none" rtlCol="0">
              <a:spAutoFit/>
            </a:bodyPr>
            <a:lstStyle/>
            <a:p>
              <a:r>
                <a:rPr lang="en-US" sz="1600" b="1" dirty="0" smtClean="0">
                  <a:latin typeface="Bookman Old Style" pitchFamily="18" charset="0"/>
                </a:rPr>
                <a:t>B</a:t>
              </a:r>
              <a:endParaRPr lang="en-US" sz="1600" b="1" dirty="0">
                <a:latin typeface="Bookman Old Style" pitchFamily="18" charset="0"/>
              </a:endParaRPr>
            </a:p>
          </p:txBody>
        </p:sp>
        <p:grpSp>
          <p:nvGrpSpPr>
            <p:cNvPr id="74" name="Group 73"/>
            <p:cNvGrpSpPr/>
            <p:nvPr/>
          </p:nvGrpSpPr>
          <p:grpSpPr>
            <a:xfrm>
              <a:off x="2554652" y="2482029"/>
              <a:ext cx="798148" cy="823640"/>
              <a:chOff x="2554652" y="2437832"/>
              <a:chExt cx="798148" cy="823640"/>
            </a:xfrm>
          </p:grpSpPr>
          <p:grpSp>
            <p:nvGrpSpPr>
              <p:cNvPr id="75" name="Group 74"/>
              <p:cNvGrpSpPr/>
              <p:nvPr/>
            </p:nvGrpSpPr>
            <p:grpSpPr>
              <a:xfrm>
                <a:off x="2554652" y="2437832"/>
                <a:ext cx="798148" cy="819718"/>
                <a:chOff x="3174832" y="1733550"/>
                <a:chExt cx="1168568" cy="1200150"/>
              </a:xfrm>
            </p:grpSpPr>
            <p:grpSp>
              <p:nvGrpSpPr>
                <p:cNvPr id="77" name="Group 76"/>
                <p:cNvGrpSpPr/>
                <p:nvPr/>
              </p:nvGrpSpPr>
              <p:grpSpPr>
                <a:xfrm>
                  <a:off x="3174832" y="1733550"/>
                  <a:ext cx="1168568" cy="1200150"/>
                  <a:chOff x="1219200" y="2876550"/>
                  <a:chExt cx="1168568" cy="1200150"/>
                </a:xfrm>
              </p:grpSpPr>
              <p:sp>
                <p:nvSpPr>
                  <p:cNvPr id="79" name="Oval 78"/>
                  <p:cNvSpPr/>
                  <p:nvPr/>
                </p:nvSpPr>
                <p:spPr>
                  <a:xfrm>
                    <a:off x="1219200" y="2876550"/>
                    <a:ext cx="1168568" cy="120015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745615" y="3430961"/>
                    <a:ext cx="106643" cy="106643"/>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041861" y="3216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371600" y="29527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447800" y="3597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Oval 77"/>
                <p:cNvSpPr/>
                <p:nvPr/>
              </p:nvSpPr>
              <p:spPr>
                <a:xfrm>
                  <a:off x="4236757" y="2084107"/>
                  <a:ext cx="106643" cy="106643"/>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Oval 75"/>
              <p:cNvSpPr/>
              <p:nvPr/>
            </p:nvSpPr>
            <p:spPr>
              <a:xfrm>
                <a:off x="2743200" y="318135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8" name="Rectangle 97"/>
          <p:cNvSpPr/>
          <p:nvPr/>
        </p:nvSpPr>
        <p:spPr>
          <a:xfrm>
            <a:off x="685800" y="3654266"/>
            <a:ext cx="1016625" cy="369332"/>
          </a:xfrm>
          <a:prstGeom prst="rect">
            <a:avLst/>
          </a:prstGeom>
        </p:spPr>
        <p:txBody>
          <a:bodyPr wrap="none">
            <a:spAutoFit/>
          </a:bodyPr>
          <a:lstStyle/>
          <a:p>
            <a:r>
              <a:rPr lang="en-US" dirty="0" smtClean="0">
                <a:solidFill>
                  <a:schemeClr val="bg1"/>
                </a:solidFill>
                <a:latin typeface="Bookman Old Style" pitchFamily="18" charset="0"/>
              </a:rPr>
              <a:t>Carbon</a:t>
            </a:r>
            <a:endParaRPr lang="en-US" dirty="0">
              <a:solidFill>
                <a:schemeClr val="bg1"/>
              </a:solidFill>
            </a:endParaRPr>
          </a:p>
        </p:txBody>
      </p:sp>
      <p:sp>
        <p:nvSpPr>
          <p:cNvPr id="99" name="Rectangle 98"/>
          <p:cNvSpPr/>
          <p:nvPr/>
        </p:nvSpPr>
        <p:spPr>
          <a:xfrm>
            <a:off x="2530911" y="3562350"/>
            <a:ext cx="356188" cy="369332"/>
          </a:xfrm>
          <a:prstGeom prst="rect">
            <a:avLst/>
          </a:prstGeom>
        </p:spPr>
        <p:txBody>
          <a:bodyPr wrap="none">
            <a:spAutoFit/>
          </a:bodyPr>
          <a:lstStyle/>
          <a:p>
            <a:r>
              <a:rPr lang="en-US" dirty="0" smtClean="0">
                <a:solidFill>
                  <a:schemeClr val="bg1"/>
                </a:solidFill>
                <a:latin typeface="Bookman Old Style" pitchFamily="18" charset="0"/>
              </a:rPr>
              <a:t>C</a:t>
            </a:r>
            <a:endParaRPr lang="en-US" dirty="0">
              <a:solidFill>
                <a:schemeClr val="bg1"/>
              </a:solidFill>
              <a:latin typeface="Bookman Old Style" pitchFamily="18" charset="0"/>
            </a:endParaRPr>
          </a:p>
        </p:txBody>
      </p:sp>
      <p:sp>
        <p:nvSpPr>
          <p:cNvPr id="100" name="Rectangle 99"/>
          <p:cNvSpPr/>
          <p:nvPr/>
        </p:nvSpPr>
        <p:spPr>
          <a:xfrm>
            <a:off x="4267200" y="3562350"/>
            <a:ext cx="327334" cy="369332"/>
          </a:xfrm>
          <a:prstGeom prst="rect">
            <a:avLst/>
          </a:prstGeom>
        </p:spPr>
        <p:txBody>
          <a:bodyPr wrap="none">
            <a:spAutoFit/>
          </a:bodyPr>
          <a:lstStyle/>
          <a:p>
            <a:r>
              <a:rPr lang="en-US" dirty="0" smtClean="0">
                <a:solidFill>
                  <a:schemeClr val="bg1"/>
                </a:solidFill>
                <a:latin typeface="Bookman Old Style" pitchFamily="18" charset="0"/>
              </a:rPr>
              <a:t>6</a:t>
            </a:r>
            <a:endParaRPr lang="en-US" dirty="0">
              <a:solidFill>
                <a:schemeClr val="bg1"/>
              </a:solidFill>
              <a:latin typeface="Bookman Old Style" pitchFamily="18" charset="0"/>
            </a:endParaRPr>
          </a:p>
        </p:txBody>
      </p:sp>
      <p:sp>
        <p:nvSpPr>
          <p:cNvPr id="101" name="Rectangle 100"/>
          <p:cNvSpPr/>
          <p:nvPr/>
        </p:nvSpPr>
        <p:spPr>
          <a:xfrm>
            <a:off x="5702234" y="3562350"/>
            <a:ext cx="681597" cy="369332"/>
          </a:xfrm>
          <a:prstGeom prst="rect">
            <a:avLst/>
          </a:prstGeom>
        </p:spPr>
        <p:txBody>
          <a:bodyPr wrap="none">
            <a:spAutoFit/>
          </a:bodyPr>
          <a:lstStyle/>
          <a:p>
            <a:r>
              <a:rPr lang="en-US" dirty="0" smtClean="0">
                <a:solidFill>
                  <a:schemeClr val="bg1"/>
                </a:solidFill>
                <a:latin typeface="Bookman Old Style" pitchFamily="18" charset="0"/>
              </a:rPr>
              <a:t>(2,4)</a:t>
            </a:r>
            <a:endParaRPr lang="en-US" dirty="0">
              <a:solidFill>
                <a:schemeClr val="bg1"/>
              </a:solidFill>
              <a:latin typeface="Bookman Old Style" pitchFamily="18" charset="0"/>
            </a:endParaRPr>
          </a:p>
        </p:txBody>
      </p:sp>
      <p:grpSp>
        <p:nvGrpSpPr>
          <p:cNvPr id="102" name="Group 101"/>
          <p:cNvGrpSpPr/>
          <p:nvPr/>
        </p:nvGrpSpPr>
        <p:grpSpPr>
          <a:xfrm>
            <a:off x="7146785" y="3091221"/>
            <a:ext cx="604314" cy="835955"/>
            <a:chOff x="3458625" y="2295981"/>
            <a:chExt cx="884775" cy="1223923"/>
          </a:xfrm>
        </p:grpSpPr>
        <p:grpSp>
          <p:nvGrpSpPr>
            <p:cNvPr id="103" name="Group 102"/>
            <p:cNvGrpSpPr/>
            <p:nvPr/>
          </p:nvGrpSpPr>
          <p:grpSpPr>
            <a:xfrm>
              <a:off x="3510671" y="2295981"/>
              <a:ext cx="798147" cy="860806"/>
              <a:chOff x="1219200" y="2816393"/>
              <a:chExt cx="1168568" cy="1260307"/>
            </a:xfrm>
          </p:grpSpPr>
          <p:sp>
            <p:nvSpPr>
              <p:cNvPr id="109" name="Oval 108"/>
              <p:cNvSpPr/>
              <p:nvPr/>
            </p:nvSpPr>
            <p:spPr>
              <a:xfrm>
                <a:off x="1219200" y="2876550"/>
                <a:ext cx="1168568" cy="120015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2041861" y="31813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737061" y="281639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447800" y="3597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Oval 103"/>
            <p:cNvSpPr/>
            <p:nvPr/>
          </p:nvSpPr>
          <p:spPr>
            <a:xfrm>
              <a:off x="3874990" y="3135994"/>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4270561" y="268837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458625" y="2688377"/>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864376" y="2701388"/>
              <a:ext cx="80122" cy="80122"/>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3733800" y="3181350"/>
              <a:ext cx="336952" cy="338554"/>
            </a:xfrm>
            <a:prstGeom prst="rect">
              <a:avLst/>
            </a:prstGeom>
            <a:noFill/>
          </p:spPr>
          <p:txBody>
            <a:bodyPr wrap="none" rtlCol="0">
              <a:spAutoFit/>
            </a:bodyPr>
            <a:lstStyle/>
            <a:p>
              <a:r>
                <a:rPr lang="en-US" sz="1600" b="1" dirty="0" smtClean="0">
                  <a:latin typeface="Bookman Old Style" pitchFamily="18" charset="0"/>
                </a:rPr>
                <a:t>C</a:t>
              </a:r>
              <a:endParaRPr lang="en-US" sz="1600" b="1" dirty="0">
                <a:latin typeface="Bookman Old Style" pitchFamily="18" charset="0"/>
              </a:endParaRPr>
            </a:p>
          </p:txBody>
        </p:sp>
      </p:grpSp>
      <p:sp>
        <p:nvSpPr>
          <p:cNvPr id="114" name="Rectangle 113"/>
          <p:cNvSpPr/>
          <p:nvPr/>
        </p:nvSpPr>
        <p:spPr>
          <a:xfrm>
            <a:off x="685800" y="3989308"/>
            <a:ext cx="1141659" cy="369332"/>
          </a:xfrm>
          <a:prstGeom prst="rect">
            <a:avLst/>
          </a:prstGeom>
        </p:spPr>
        <p:txBody>
          <a:bodyPr wrap="none">
            <a:spAutoFit/>
          </a:bodyPr>
          <a:lstStyle/>
          <a:p>
            <a:r>
              <a:rPr lang="en-US" dirty="0" smtClean="0">
                <a:solidFill>
                  <a:schemeClr val="bg1"/>
                </a:solidFill>
                <a:latin typeface="Bookman Old Style" pitchFamily="18" charset="0"/>
              </a:rPr>
              <a:t>Nitrogen</a:t>
            </a:r>
            <a:endParaRPr lang="en-US" dirty="0">
              <a:solidFill>
                <a:schemeClr val="bg1"/>
              </a:solidFill>
            </a:endParaRPr>
          </a:p>
        </p:txBody>
      </p:sp>
      <p:sp>
        <p:nvSpPr>
          <p:cNvPr id="115" name="Rectangle 114"/>
          <p:cNvSpPr/>
          <p:nvPr/>
        </p:nvSpPr>
        <p:spPr>
          <a:xfrm>
            <a:off x="2530911" y="3943350"/>
            <a:ext cx="356188" cy="369332"/>
          </a:xfrm>
          <a:prstGeom prst="rect">
            <a:avLst/>
          </a:prstGeom>
        </p:spPr>
        <p:txBody>
          <a:bodyPr wrap="none">
            <a:spAutoFit/>
          </a:bodyPr>
          <a:lstStyle/>
          <a:p>
            <a:r>
              <a:rPr lang="en-US" dirty="0" smtClean="0">
                <a:solidFill>
                  <a:schemeClr val="bg1"/>
                </a:solidFill>
                <a:latin typeface="Bookman Old Style" pitchFamily="18" charset="0"/>
              </a:rPr>
              <a:t>N</a:t>
            </a:r>
            <a:endParaRPr lang="en-US" dirty="0">
              <a:solidFill>
                <a:schemeClr val="bg1"/>
              </a:solidFill>
              <a:latin typeface="Bookman Old Style" pitchFamily="18" charset="0"/>
            </a:endParaRPr>
          </a:p>
        </p:txBody>
      </p:sp>
      <p:sp>
        <p:nvSpPr>
          <p:cNvPr id="116" name="Rectangle 115"/>
          <p:cNvSpPr/>
          <p:nvPr/>
        </p:nvSpPr>
        <p:spPr>
          <a:xfrm>
            <a:off x="4267200" y="3943350"/>
            <a:ext cx="327334" cy="369332"/>
          </a:xfrm>
          <a:prstGeom prst="rect">
            <a:avLst/>
          </a:prstGeom>
        </p:spPr>
        <p:txBody>
          <a:bodyPr wrap="none">
            <a:spAutoFit/>
          </a:bodyPr>
          <a:lstStyle/>
          <a:p>
            <a:r>
              <a:rPr lang="en-US" dirty="0" smtClean="0">
                <a:solidFill>
                  <a:schemeClr val="bg1"/>
                </a:solidFill>
                <a:latin typeface="Bookman Old Style" pitchFamily="18" charset="0"/>
              </a:rPr>
              <a:t>7</a:t>
            </a:r>
            <a:endParaRPr lang="en-US" dirty="0">
              <a:solidFill>
                <a:schemeClr val="bg1"/>
              </a:solidFill>
              <a:latin typeface="Bookman Old Style" pitchFamily="18" charset="0"/>
            </a:endParaRPr>
          </a:p>
        </p:txBody>
      </p:sp>
      <p:sp>
        <p:nvSpPr>
          <p:cNvPr id="117" name="Rectangle 116"/>
          <p:cNvSpPr/>
          <p:nvPr/>
        </p:nvSpPr>
        <p:spPr>
          <a:xfrm>
            <a:off x="5702234" y="3943350"/>
            <a:ext cx="681597" cy="369332"/>
          </a:xfrm>
          <a:prstGeom prst="rect">
            <a:avLst/>
          </a:prstGeom>
        </p:spPr>
        <p:txBody>
          <a:bodyPr wrap="none">
            <a:spAutoFit/>
          </a:bodyPr>
          <a:lstStyle/>
          <a:p>
            <a:r>
              <a:rPr lang="en-US" dirty="0" smtClean="0">
                <a:solidFill>
                  <a:schemeClr val="bg1"/>
                </a:solidFill>
                <a:latin typeface="Bookman Old Style" pitchFamily="18" charset="0"/>
              </a:rPr>
              <a:t>(2,5)</a:t>
            </a:r>
            <a:endParaRPr lang="en-US" dirty="0">
              <a:solidFill>
                <a:schemeClr val="bg1"/>
              </a:solidFill>
              <a:latin typeface="Bookman Old Style" pitchFamily="18" charset="0"/>
            </a:endParaRPr>
          </a:p>
        </p:txBody>
      </p:sp>
      <p:grpSp>
        <p:nvGrpSpPr>
          <p:cNvPr id="118" name="Group 117"/>
          <p:cNvGrpSpPr/>
          <p:nvPr/>
        </p:nvGrpSpPr>
        <p:grpSpPr>
          <a:xfrm>
            <a:off x="7190162" y="3474655"/>
            <a:ext cx="587942" cy="865872"/>
            <a:chOff x="4473194" y="2282960"/>
            <a:chExt cx="860806" cy="1267722"/>
          </a:xfrm>
        </p:grpSpPr>
        <p:grpSp>
          <p:nvGrpSpPr>
            <p:cNvPr id="119" name="Group 118"/>
            <p:cNvGrpSpPr/>
            <p:nvPr/>
          </p:nvGrpSpPr>
          <p:grpSpPr>
            <a:xfrm>
              <a:off x="4473194" y="2282960"/>
              <a:ext cx="860806" cy="860806"/>
              <a:chOff x="4454693" y="1673393"/>
              <a:chExt cx="1260307" cy="1260307"/>
            </a:xfrm>
          </p:grpSpPr>
          <p:grpSp>
            <p:nvGrpSpPr>
              <p:cNvPr id="123" name="Group 122"/>
              <p:cNvGrpSpPr/>
              <p:nvPr/>
            </p:nvGrpSpPr>
            <p:grpSpPr>
              <a:xfrm>
                <a:off x="4495800" y="1673393"/>
                <a:ext cx="1168568" cy="1260307"/>
                <a:chOff x="1219200" y="2816393"/>
                <a:chExt cx="1168568" cy="1260307"/>
              </a:xfrm>
            </p:grpSpPr>
            <p:sp>
              <p:nvSpPr>
                <p:cNvPr id="127" name="Oval 126"/>
                <p:cNvSpPr/>
                <p:nvPr/>
              </p:nvSpPr>
              <p:spPr>
                <a:xfrm>
                  <a:off x="1219200" y="2876550"/>
                  <a:ext cx="1168568" cy="120015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2041861" y="31813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737061" y="281639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447800" y="3597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Oval 123"/>
              <p:cNvSpPr/>
              <p:nvPr/>
            </p:nvSpPr>
            <p:spPr>
              <a:xfrm>
                <a:off x="4541557" y="2628900"/>
                <a:ext cx="106643" cy="106643"/>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5608357" y="2247900"/>
                <a:ext cx="106643" cy="106643"/>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4454693" y="209550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Oval 119"/>
            <p:cNvSpPr/>
            <p:nvPr/>
          </p:nvSpPr>
          <p:spPr>
            <a:xfrm>
              <a:off x="4854976" y="2688367"/>
              <a:ext cx="80122" cy="80122"/>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052979" y="307092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4724400" y="3181350"/>
              <a:ext cx="356188" cy="369332"/>
            </a:xfrm>
            <a:prstGeom prst="rect">
              <a:avLst/>
            </a:prstGeom>
          </p:spPr>
          <p:txBody>
            <a:bodyPr wrap="none">
              <a:spAutoFit/>
            </a:bodyPr>
            <a:lstStyle/>
            <a:p>
              <a:r>
                <a:rPr lang="en-US" b="1" dirty="0" smtClean="0">
                  <a:latin typeface="Bookman Old Style" pitchFamily="18" charset="0"/>
                </a:rPr>
                <a:t>N</a:t>
              </a:r>
              <a:endParaRPr lang="en-US" dirty="0"/>
            </a:p>
          </p:txBody>
        </p:sp>
      </p:grpSp>
      <p:sp>
        <p:nvSpPr>
          <p:cNvPr id="132" name="Rectangle 131"/>
          <p:cNvSpPr/>
          <p:nvPr/>
        </p:nvSpPr>
        <p:spPr>
          <a:xfrm>
            <a:off x="685800" y="4370308"/>
            <a:ext cx="1021433" cy="369332"/>
          </a:xfrm>
          <a:prstGeom prst="rect">
            <a:avLst/>
          </a:prstGeom>
        </p:spPr>
        <p:txBody>
          <a:bodyPr wrap="none">
            <a:spAutoFit/>
          </a:bodyPr>
          <a:lstStyle/>
          <a:p>
            <a:r>
              <a:rPr lang="en-US" dirty="0" smtClean="0">
                <a:solidFill>
                  <a:schemeClr val="bg1"/>
                </a:solidFill>
                <a:latin typeface="Bookman Old Style" pitchFamily="18" charset="0"/>
              </a:rPr>
              <a:t>Oxygen</a:t>
            </a:r>
            <a:endParaRPr lang="en-US" dirty="0">
              <a:solidFill>
                <a:schemeClr val="bg1"/>
              </a:solidFill>
            </a:endParaRPr>
          </a:p>
        </p:txBody>
      </p:sp>
      <p:sp>
        <p:nvSpPr>
          <p:cNvPr id="133" name="Rectangle 132"/>
          <p:cNvSpPr/>
          <p:nvPr/>
        </p:nvSpPr>
        <p:spPr>
          <a:xfrm>
            <a:off x="2530911" y="4324350"/>
            <a:ext cx="369012" cy="369332"/>
          </a:xfrm>
          <a:prstGeom prst="rect">
            <a:avLst/>
          </a:prstGeom>
        </p:spPr>
        <p:txBody>
          <a:bodyPr wrap="none">
            <a:spAutoFit/>
          </a:bodyPr>
          <a:lstStyle/>
          <a:p>
            <a:r>
              <a:rPr lang="en-US" dirty="0" smtClean="0">
                <a:solidFill>
                  <a:schemeClr val="bg1"/>
                </a:solidFill>
                <a:latin typeface="Bookman Old Style" pitchFamily="18" charset="0"/>
              </a:rPr>
              <a:t>O</a:t>
            </a:r>
            <a:endParaRPr lang="en-US" dirty="0">
              <a:solidFill>
                <a:schemeClr val="bg1"/>
              </a:solidFill>
              <a:latin typeface="Bookman Old Style" pitchFamily="18" charset="0"/>
            </a:endParaRPr>
          </a:p>
        </p:txBody>
      </p:sp>
      <p:sp>
        <p:nvSpPr>
          <p:cNvPr id="134" name="Rectangle 133"/>
          <p:cNvSpPr/>
          <p:nvPr/>
        </p:nvSpPr>
        <p:spPr>
          <a:xfrm>
            <a:off x="4267200" y="4324350"/>
            <a:ext cx="327334" cy="369332"/>
          </a:xfrm>
          <a:prstGeom prst="rect">
            <a:avLst/>
          </a:prstGeom>
        </p:spPr>
        <p:txBody>
          <a:bodyPr wrap="none">
            <a:spAutoFit/>
          </a:bodyPr>
          <a:lstStyle/>
          <a:p>
            <a:r>
              <a:rPr lang="en-US" dirty="0" smtClean="0">
                <a:solidFill>
                  <a:schemeClr val="bg1"/>
                </a:solidFill>
                <a:latin typeface="Bookman Old Style" pitchFamily="18" charset="0"/>
              </a:rPr>
              <a:t>8</a:t>
            </a:r>
            <a:endParaRPr lang="en-US" dirty="0">
              <a:solidFill>
                <a:schemeClr val="bg1"/>
              </a:solidFill>
              <a:latin typeface="Bookman Old Style" pitchFamily="18" charset="0"/>
            </a:endParaRPr>
          </a:p>
        </p:txBody>
      </p:sp>
      <p:sp>
        <p:nvSpPr>
          <p:cNvPr id="135" name="Rectangle 134"/>
          <p:cNvSpPr/>
          <p:nvPr/>
        </p:nvSpPr>
        <p:spPr>
          <a:xfrm>
            <a:off x="5702234" y="4324350"/>
            <a:ext cx="681597" cy="369332"/>
          </a:xfrm>
          <a:prstGeom prst="rect">
            <a:avLst/>
          </a:prstGeom>
        </p:spPr>
        <p:txBody>
          <a:bodyPr wrap="none">
            <a:spAutoFit/>
          </a:bodyPr>
          <a:lstStyle/>
          <a:p>
            <a:r>
              <a:rPr lang="en-US" dirty="0" smtClean="0">
                <a:solidFill>
                  <a:schemeClr val="bg1"/>
                </a:solidFill>
                <a:latin typeface="Bookman Old Style" pitchFamily="18" charset="0"/>
              </a:rPr>
              <a:t>(2,6)</a:t>
            </a:r>
            <a:endParaRPr lang="en-US" dirty="0">
              <a:solidFill>
                <a:schemeClr val="bg1"/>
              </a:solidFill>
              <a:latin typeface="Bookman Old Style" pitchFamily="18" charset="0"/>
            </a:endParaRPr>
          </a:p>
        </p:txBody>
      </p:sp>
      <p:grpSp>
        <p:nvGrpSpPr>
          <p:cNvPr id="136" name="Group 135"/>
          <p:cNvGrpSpPr/>
          <p:nvPr/>
        </p:nvGrpSpPr>
        <p:grpSpPr>
          <a:xfrm>
            <a:off x="7168086" y="3892560"/>
            <a:ext cx="604314" cy="838200"/>
            <a:chOff x="5457254" y="2276930"/>
            <a:chExt cx="884775" cy="1227210"/>
          </a:xfrm>
        </p:grpSpPr>
        <p:sp>
          <p:nvSpPr>
            <p:cNvPr id="137" name="Oval 136"/>
            <p:cNvSpPr/>
            <p:nvPr/>
          </p:nvSpPr>
          <p:spPr>
            <a:xfrm>
              <a:off x="5509300" y="2318018"/>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5648146" y="2474155"/>
              <a:ext cx="520456" cy="500123"/>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6071188" y="252620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5863006" y="227693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5665437" y="2810397"/>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5540552" y="2929554"/>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6269190" y="266932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5457254" y="2641249"/>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5863005" y="2682337"/>
              <a:ext cx="80122" cy="80122"/>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061008" y="306489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5567885" y="2387051"/>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5672643" y="3134807"/>
              <a:ext cx="369011" cy="369333"/>
            </a:xfrm>
            <a:prstGeom prst="rect">
              <a:avLst/>
            </a:prstGeom>
          </p:spPr>
          <p:txBody>
            <a:bodyPr wrap="none">
              <a:spAutoFit/>
            </a:bodyPr>
            <a:lstStyle/>
            <a:p>
              <a:r>
                <a:rPr lang="en-US" b="1" dirty="0" smtClean="0">
                  <a:latin typeface="Bookman Old Style" pitchFamily="18" charset="0"/>
                </a:rPr>
                <a:t>O</a:t>
              </a:r>
              <a:endParaRPr lang="en-US" dirty="0"/>
            </a:p>
          </p:txBody>
        </p:sp>
      </p:grpSp>
      <p:grpSp>
        <p:nvGrpSpPr>
          <p:cNvPr id="173" name="Group 172"/>
          <p:cNvGrpSpPr/>
          <p:nvPr/>
        </p:nvGrpSpPr>
        <p:grpSpPr>
          <a:xfrm>
            <a:off x="533400" y="325219"/>
            <a:ext cx="6751370" cy="707291"/>
            <a:chOff x="406513" y="325219"/>
            <a:chExt cx="7023561" cy="707291"/>
          </a:xfrm>
        </p:grpSpPr>
        <p:sp>
          <p:nvSpPr>
            <p:cNvPr id="172" name="Rectangle 171"/>
            <p:cNvSpPr/>
            <p:nvPr/>
          </p:nvSpPr>
          <p:spPr>
            <a:xfrm>
              <a:off x="454127" y="361950"/>
              <a:ext cx="6452699" cy="67056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406513" y="325219"/>
              <a:ext cx="7023561" cy="646331"/>
            </a:xfrm>
            <a:prstGeom prst="rect">
              <a:avLst/>
            </a:prstGeom>
          </p:spPr>
          <p:txBody>
            <a:bodyPr wrap="square">
              <a:spAutoFit/>
            </a:bodyPr>
            <a:lstStyle/>
            <a:p>
              <a:pPr>
                <a:tabLst>
                  <a:tab pos="2293938" algn="l"/>
                </a:tabLst>
              </a:pPr>
              <a:r>
                <a:rPr lang="en-US" dirty="0" smtClean="0">
                  <a:solidFill>
                    <a:schemeClr val="bg1"/>
                  </a:solidFill>
                  <a:latin typeface="Bookman Old Style" pitchFamily="18" charset="0"/>
                </a:rPr>
                <a:t>Composition </a:t>
              </a:r>
              <a:r>
                <a:rPr lang="en-US" dirty="0">
                  <a:solidFill>
                    <a:schemeClr val="bg1"/>
                  </a:solidFill>
                  <a:latin typeface="Bookman Old Style" pitchFamily="18" charset="0"/>
                </a:rPr>
                <a:t>of Atoms of </a:t>
              </a:r>
              <a:r>
                <a:rPr lang="en-US" dirty="0" smtClean="0">
                  <a:solidFill>
                    <a:schemeClr val="bg1"/>
                  </a:solidFill>
                  <a:latin typeface="Bookman Old Style" pitchFamily="18" charset="0"/>
                </a:rPr>
                <a:t>the first </a:t>
              </a:r>
              <a:r>
                <a:rPr lang="en-US" dirty="0">
                  <a:solidFill>
                    <a:schemeClr val="bg1"/>
                  </a:solidFill>
                  <a:latin typeface="Bookman Old Style" pitchFamily="18" charset="0"/>
                </a:rPr>
                <a:t>Eighteen </a:t>
              </a:r>
              <a:r>
                <a:rPr lang="en-US" dirty="0" smtClean="0">
                  <a:solidFill>
                    <a:schemeClr val="bg1"/>
                  </a:solidFill>
                  <a:latin typeface="Bookman Old Style" pitchFamily="18" charset="0"/>
                </a:rPr>
                <a:t>Elements </a:t>
              </a:r>
            </a:p>
            <a:p>
              <a:pPr>
                <a:tabLst>
                  <a:tab pos="2293938" algn="l"/>
                </a:tabLst>
              </a:pPr>
              <a:r>
                <a:rPr lang="en-US" dirty="0" smtClean="0">
                  <a:solidFill>
                    <a:schemeClr val="bg1"/>
                  </a:solidFill>
                  <a:latin typeface="Bookman Old Style" pitchFamily="18" charset="0"/>
                </a:rPr>
                <a:t>with </a:t>
              </a:r>
              <a:r>
                <a:rPr lang="en-US" dirty="0">
                  <a:solidFill>
                    <a:schemeClr val="bg1"/>
                  </a:solidFill>
                  <a:latin typeface="Bookman Old Style" pitchFamily="18" charset="0"/>
                </a:rPr>
                <a:t>Electron Distribution in </a:t>
              </a:r>
              <a:r>
                <a:rPr lang="en-US" dirty="0" smtClean="0">
                  <a:solidFill>
                    <a:schemeClr val="bg1"/>
                  </a:solidFill>
                  <a:latin typeface="Bookman Old Style" pitchFamily="18" charset="0"/>
                </a:rPr>
                <a:t>Various Shells</a:t>
              </a:r>
              <a:endParaRPr lang="en-US" dirty="0">
                <a:solidFill>
                  <a:schemeClr val="bg1"/>
                </a:solidFill>
                <a:latin typeface="Bookman Old Style" pitchFamily="18" charset="0"/>
              </a:endParaRPr>
            </a:p>
          </p:txBody>
        </p:sp>
      </p:grpSp>
      <p:grpSp>
        <p:nvGrpSpPr>
          <p:cNvPr id="28" name="Group 27" hidden="1"/>
          <p:cNvGrpSpPr/>
          <p:nvPr/>
        </p:nvGrpSpPr>
        <p:grpSpPr>
          <a:xfrm>
            <a:off x="4941592" y="209550"/>
            <a:ext cx="3440408" cy="1709614"/>
            <a:chOff x="4941592" y="285750"/>
            <a:chExt cx="3440408" cy="1709614"/>
          </a:xfrm>
        </p:grpSpPr>
        <p:sp>
          <p:nvSpPr>
            <p:cNvPr id="20" name="Oval Callout 19"/>
            <p:cNvSpPr/>
            <p:nvPr/>
          </p:nvSpPr>
          <p:spPr>
            <a:xfrm>
              <a:off x="4941592" y="285750"/>
              <a:ext cx="3440408" cy="1709614"/>
            </a:xfrm>
            <a:prstGeom prst="wedgeEllipseCallout">
              <a:avLst>
                <a:gd name="adj1" fmla="val -69910"/>
                <a:gd name="adj2" fmla="val 22368"/>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105400" y="611522"/>
              <a:ext cx="3134868" cy="1198228"/>
            </a:xfrm>
            <a:prstGeom prst="rect">
              <a:avLst/>
            </a:prstGeom>
          </p:spPr>
          <p:txBody>
            <a:bodyPr wrap="square">
              <a:spAutoFit/>
            </a:bodyPr>
            <a:lstStyle/>
            <a:p>
              <a:pPr algn="ctr"/>
              <a:r>
                <a:rPr lang="en-US" dirty="0" smtClean="0">
                  <a:solidFill>
                    <a:srgbClr val="0000FF"/>
                  </a:solidFill>
                  <a:latin typeface="Bookman Old Style" pitchFamily="18" charset="0"/>
                </a:rPr>
                <a:t>The number of protons in one atom of an element is</a:t>
              </a:r>
            </a:p>
            <a:p>
              <a:pPr algn="ctr"/>
              <a:r>
                <a:rPr lang="en-US" dirty="0" smtClean="0">
                  <a:solidFill>
                    <a:srgbClr val="0000FF"/>
                  </a:solidFill>
                  <a:latin typeface="Bookman Old Style" pitchFamily="18" charset="0"/>
                </a:rPr>
                <a:t>known as atomic number of that element.</a:t>
              </a:r>
              <a:endParaRPr lang="en-US" dirty="0">
                <a:solidFill>
                  <a:srgbClr val="0000FF"/>
                </a:solidFill>
                <a:latin typeface="Bookman Old Style" pitchFamily="18" charset="0"/>
              </a:endParaRPr>
            </a:p>
          </p:txBody>
        </p:sp>
      </p:grpSp>
    </p:spTree>
    <p:extLst>
      <p:ext uri="{BB962C8B-B14F-4D97-AF65-F5344CB8AC3E}">
        <p14:creationId xmlns:p14="http://schemas.microsoft.com/office/powerpoint/2010/main" val="36676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500"/>
                            </p:stCondLst>
                            <p:childTnLst>
                              <p:par>
                                <p:cTn id="26" presetID="1" presetClass="exit" presetSubtype="0" fill="hold" nodeType="afterEffect">
                                  <p:stCondLst>
                                    <p:cond delay="0"/>
                                  </p:stCondLst>
                                  <p:childTnLst>
                                    <p:set>
                                      <p:cBhvr>
                                        <p:cTn id="27" dur="1" fill="hold">
                                          <p:stCondLst>
                                            <p:cond delay="0"/>
                                          </p:stCondLst>
                                        </p:cTn>
                                        <p:tgtEl>
                                          <p:spTgt spid="28"/>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1500"/>
                            </p:stCondLst>
                            <p:childTnLst>
                              <p:par>
                                <p:cTn id="37" presetID="2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par>
                          <p:cTn id="40" fill="hold">
                            <p:stCondLst>
                              <p:cond delay="2000"/>
                            </p:stCondLst>
                            <p:childTnLst>
                              <p:par>
                                <p:cTn id="41" presetID="22" presetClass="entr" presetSubtype="4"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childTnLst>
                          </p:cTn>
                        </p:par>
                        <p:par>
                          <p:cTn id="59" fill="hold">
                            <p:stCondLst>
                              <p:cond delay="0"/>
                            </p:stCondLst>
                            <p:childTnLst>
                              <p:par>
                                <p:cTn id="60" presetID="22" presetClass="entr" presetSubtype="8"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par>
                          <p:cTn id="63" fill="hold">
                            <p:stCondLst>
                              <p:cond delay="500"/>
                            </p:stCondLst>
                            <p:childTnLst>
                              <p:par>
                                <p:cTn id="64" presetID="22" presetClass="entr" presetSubtype="4"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down)">
                                      <p:cBhvr>
                                        <p:cTn id="66" dur="500"/>
                                        <p:tgtEl>
                                          <p:spTgt spid="30"/>
                                        </p:tgtEl>
                                      </p:cBhvr>
                                    </p:animEffect>
                                  </p:childTnLst>
                                </p:cTn>
                              </p:par>
                            </p:childTnLst>
                          </p:cTn>
                        </p:par>
                        <p:par>
                          <p:cTn id="67" fill="hold">
                            <p:stCondLst>
                              <p:cond delay="1000"/>
                            </p:stCondLst>
                            <p:childTnLst>
                              <p:par>
                                <p:cTn id="68" presetID="22" presetClass="entr" presetSubtype="4" fill="hold" grpId="0" nodeType="after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down)">
                                      <p:cBhvr>
                                        <p:cTn id="70" dur="500"/>
                                        <p:tgtEl>
                                          <p:spTgt spid="31"/>
                                        </p:tgtEl>
                                      </p:cBhvr>
                                    </p:animEffect>
                                  </p:childTnLst>
                                </p:cTn>
                              </p:par>
                            </p:childTnLst>
                          </p:cTn>
                        </p:par>
                        <p:par>
                          <p:cTn id="71" fill="hold">
                            <p:stCondLst>
                              <p:cond delay="1500"/>
                            </p:stCondLst>
                            <p:childTnLst>
                              <p:par>
                                <p:cTn id="72" presetID="22" presetClass="entr" presetSubtype="4"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down)">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p:cTn id="79" dur="500" fill="hold"/>
                                        <p:tgtEl>
                                          <p:spTgt spid="33"/>
                                        </p:tgtEl>
                                        <p:attrNameLst>
                                          <p:attrName>ppt_w</p:attrName>
                                        </p:attrNameLst>
                                      </p:cBhvr>
                                      <p:tavLst>
                                        <p:tav tm="0">
                                          <p:val>
                                            <p:fltVal val="0"/>
                                          </p:val>
                                        </p:tav>
                                        <p:tav tm="100000">
                                          <p:val>
                                            <p:strVal val="#ppt_w"/>
                                          </p:val>
                                        </p:tav>
                                      </p:tavLst>
                                    </p:anim>
                                    <p:anim calcmode="lin" valueType="num">
                                      <p:cBhvr>
                                        <p:cTn id="80" dur="500" fill="hold"/>
                                        <p:tgtEl>
                                          <p:spTgt spid="33"/>
                                        </p:tgtEl>
                                        <p:attrNameLst>
                                          <p:attrName>ppt_h</p:attrName>
                                        </p:attrNameLst>
                                      </p:cBhvr>
                                      <p:tavLst>
                                        <p:tav tm="0">
                                          <p:val>
                                            <p:fltVal val="0"/>
                                          </p:val>
                                        </p:tav>
                                        <p:tav tm="100000">
                                          <p:val>
                                            <p:strVal val="#ppt_h"/>
                                          </p:val>
                                        </p:tav>
                                      </p:tavLst>
                                    </p:anim>
                                    <p:animEffect transition="in" filter="fade">
                                      <p:cBhvr>
                                        <p:cTn id="81" dur="500"/>
                                        <p:tgtEl>
                                          <p:spTgt spid="33"/>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33"/>
                                        </p:tgtEl>
                                        <p:attrNameLst>
                                          <p:attrName>style.visibility</p:attrName>
                                        </p:attrNameLst>
                                      </p:cBhvr>
                                      <p:to>
                                        <p:strVal val="hidden"/>
                                      </p:to>
                                    </p:set>
                                  </p:childTnLst>
                                </p:cTn>
                              </p:par>
                            </p:childTnLst>
                          </p:cTn>
                        </p:par>
                        <p:par>
                          <p:cTn id="86" fill="hold">
                            <p:stCondLst>
                              <p:cond delay="0"/>
                            </p:stCondLst>
                            <p:childTnLst>
                              <p:par>
                                <p:cTn id="87" presetID="22" presetClass="entr" presetSubtype="8" fill="hold" grpId="0"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left)">
                                      <p:cBhvr>
                                        <p:cTn id="89" dur="500"/>
                                        <p:tgtEl>
                                          <p:spTgt spid="40"/>
                                        </p:tgtEl>
                                      </p:cBhvr>
                                    </p:animEffect>
                                  </p:childTnLst>
                                </p:cTn>
                              </p:par>
                            </p:childTnLst>
                          </p:cTn>
                        </p:par>
                        <p:par>
                          <p:cTn id="90" fill="hold">
                            <p:stCondLst>
                              <p:cond delay="500"/>
                            </p:stCondLst>
                            <p:childTnLst>
                              <p:par>
                                <p:cTn id="91" presetID="22" presetClass="entr" presetSubtype="4" fill="hold" grpId="0" nodeType="after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down)">
                                      <p:cBhvr>
                                        <p:cTn id="93" dur="500"/>
                                        <p:tgtEl>
                                          <p:spTgt spid="41"/>
                                        </p:tgtEl>
                                      </p:cBhvr>
                                    </p:animEffect>
                                  </p:childTnLst>
                                </p:cTn>
                              </p:par>
                            </p:childTnLst>
                          </p:cTn>
                        </p:par>
                        <p:par>
                          <p:cTn id="94" fill="hold">
                            <p:stCondLst>
                              <p:cond delay="1000"/>
                            </p:stCondLst>
                            <p:childTnLst>
                              <p:par>
                                <p:cTn id="95" presetID="22" presetClass="entr" presetSubtype="4" fill="hold" grpId="0" nodeType="after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wipe(down)">
                                      <p:cBhvr>
                                        <p:cTn id="97" dur="500"/>
                                        <p:tgtEl>
                                          <p:spTgt spid="42"/>
                                        </p:tgtEl>
                                      </p:cBhvr>
                                    </p:animEffect>
                                  </p:childTnLst>
                                </p:cTn>
                              </p:par>
                            </p:childTnLst>
                          </p:cTn>
                        </p:par>
                        <p:par>
                          <p:cTn id="98" fill="hold">
                            <p:stCondLst>
                              <p:cond delay="1500"/>
                            </p:stCondLst>
                            <p:childTnLst>
                              <p:par>
                                <p:cTn id="99" presetID="22" presetClass="entr" presetSubtype="4"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down)">
                                      <p:cBhvr>
                                        <p:cTn id="101" dur="500"/>
                                        <p:tgtEl>
                                          <p:spTgt spid="43"/>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44"/>
                                        </p:tgtEl>
                                        <p:attrNameLst>
                                          <p:attrName>style.visibility</p:attrName>
                                        </p:attrNameLst>
                                      </p:cBhvr>
                                      <p:to>
                                        <p:strVal val="visible"/>
                                      </p:to>
                                    </p:set>
                                    <p:anim calcmode="lin" valueType="num">
                                      <p:cBhvr>
                                        <p:cTn id="106" dur="500" fill="hold"/>
                                        <p:tgtEl>
                                          <p:spTgt spid="44"/>
                                        </p:tgtEl>
                                        <p:attrNameLst>
                                          <p:attrName>ppt_w</p:attrName>
                                        </p:attrNameLst>
                                      </p:cBhvr>
                                      <p:tavLst>
                                        <p:tav tm="0">
                                          <p:val>
                                            <p:fltVal val="0"/>
                                          </p:val>
                                        </p:tav>
                                        <p:tav tm="100000">
                                          <p:val>
                                            <p:strVal val="#ppt_w"/>
                                          </p:val>
                                        </p:tav>
                                      </p:tavLst>
                                    </p:anim>
                                    <p:anim calcmode="lin" valueType="num">
                                      <p:cBhvr>
                                        <p:cTn id="107" dur="500" fill="hold"/>
                                        <p:tgtEl>
                                          <p:spTgt spid="44"/>
                                        </p:tgtEl>
                                        <p:attrNameLst>
                                          <p:attrName>ppt_h</p:attrName>
                                        </p:attrNameLst>
                                      </p:cBhvr>
                                      <p:tavLst>
                                        <p:tav tm="0">
                                          <p:val>
                                            <p:fltVal val="0"/>
                                          </p:val>
                                        </p:tav>
                                        <p:tav tm="100000">
                                          <p:val>
                                            <p:strVal val="#ppt_h"/>
                                          </p:val>
                                        </p:tav>
                                      </p:tavLst>
                                    </p:anim>
                                    <p:animEffect transition="in" filter="fade">
                                      <p:cBhvr>
                                        <p:cTn id="108" dur="500"/>
                                        <p:tgtEl>
                                          <p:spTgt spid="44"/>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44"/>
                                        </p:tgtEl>
                                        <p:attrNameLst>
                                          <p:attrName>style.visibility</p:attrName>
                                        </p:attrNameLst>
                                      </p:cBhvr>
                                      <p:to>
                                        <p:strVal val="hidden"/>
                                      </p:to>
                                    </p:set>
                                  </p:childTnLst>
                                </p:cTn>
                              </p:par>
                            </p:childTnLst>
                          </p:cTn>
                        </p:par>
                        <p:par>
                          <p:cTn id="113" fill="hold">
                            <p:stCondLst>
                              <p:cond delay="0"/>
                            </p:stCondLst>
                            <p:childTnLst>
                              <p:par>
                                <p:cTn id="114" presetID="22" presetClass="entr" presetSubtype="8" fill="hold" grpId="0" nodeType="afterEffect">
                                  <p:stCondLst>
                                    <p:cond delay="0"/>
                                  </p:stCondLst>
                                  <p:childTnLst>
                                    <p:set>
                                      <p:cBhvr>
                                        <p:cTn id="115" dur="1" fill="hold">
                                          <p:stCondLst>
                                            <p:cond delay="0"/>
                                          </p:stCondLst>
                                        </p:cTn>
                                        <p:tgtEl>
                                          <p:spTgt spid="53"/>
                                        </p:tgtEl>
                                        <p:attrNameLst>
                                          <p:attrName>style.visibility</p:attrName>
                                        </p:attrNameLst>
                                      </p:cBhvr>
                                      <p:to>
                                        <p:strVal val="visible"/>
                                      </p:to>
                                    </p:set>
                                    <p:animEffect transition="in" filter="wipe(left)">
                                      <p:cBhvr>
                                        <p:cTn id="116" dur="500"/>
                                        <p:tgtEl>
                                          <p:spTgt spid="53"/>
                                        </p:tgtEl>
                                      </p:cBhvr>
                                    </p:animEffect>
                                  </p:childTnLst>
                                </p:cTn>
                              </p:par>
                            </p:childTnLst>
                          </p:cTn>
                        </p:par>
                        <p:par>
                          <p:cTn id="117" fill="hold">
                            <p:stCondLst>
                              <p:cond delay="500"/>
                            </p:stCondLst>
                            <p:childTnLst>
                              <p:par>
                                <p:cTn id="118" presetID="22" presetClass="entr" presetSubtype="4" fill="hold" grpId="0" nodeType="after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wipe(down)">
                                      <p:cBhvr>
                                        <p:cTn id="120" dur="500"/>
                                        <p:tgtEl>
                                          <p:spTgt spid="54"/>
                                        </p:tgtEl>
                                      </p:cBhvr>
                                    </p:animEffect>
                                  </p:childTnLst>
                                </p:cTn>
                              </p:par>
                            </p:childTnLst>
                          </p:cTn>
                        </p:par>
                        <p:par>
                          <p:cTn id="121" fill="hold">
                            <p:stCondLst>
                              <p:cond delay="1000"/>
                            </p:stCondLst>
                            <p:childTnLst>
                              <p:par>
                                <p:cTn id="122" presetID="22" presetClass="entr" presetSubtype="4" fill="hold" grpId="0" nodeType="afterEffect">
                                  <p:stCondLst>
                                    <p:cond delay="0"/>
                                  </p:stCondLst>
                                  <p:childTnLst>
                                    <p:set>
                                      <p:cBhvr>
                                        <p:cTn id="123" dur="1" fill="hold">
                                          <p:stCondLst>
                                            <p:cond delay="0"/>
                                          </p:stCondLst>
                                        </p:cTn>
                                        <p:tgtEl>
                                          <p:spTgt spid="55"/>
                                        </p:tgtEl>
                                        <p:attrNameLst>
                                          <p:attrName>style.visibility</p:attrName>
                                        </p:attrNameLst>
                                      </p:cBhvr>
                                      <p:to>
                                        <p:strVal val="visible"/>
                                      </p:to>
                                    </p:set>
                                    <p:animEffect transition="in" filter="wipe(down)">
                                      <p:cBhvr>
                                        <p:cTn id="124" dur="500"/>
                                        <p:tgtEl>
                                          <p:spTgt spid="55"/>
                                        </p:tgtEl>
                                      </p:cBhvr>
                                    </p:animEffect>
                                  </p:childTnLst>
                                </p:cTn>
                              </p:par>
                            </p:childTnLst>
                          </p:cTn>
                        </p:par>
                        <p:par>
                          <p:cTn id="125" fill="hold">
                            <p:stCondLst>
                              <p:cond delay="1500"/>
                            </p:stCondLst>
                            <p:childTnLst>
                              <p:par>
                                <p:cTn id="126" presetID="22" presetClass="entr" presetSubtype="4" fill="hold" grpId="0" nodeType="after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wipe(down)">
                                      <p:cBhvr>
                                        <p:cTn id="128" dur="500"/>
                                        <p:tgtEl>
                                          <p:spTgt spid="56"/>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nodeType="clickEffect">
                                  <p:stCondLst>
                                    <p:cond delay="0"/>
                                  </p:stCondLst>
                                  <p:childTnLst>
                                    <p:set>
                                      <p:cBhvr>
                                        <p:cTn id="132" dur="1" fill="hold">
                                          <p:stCondLst>
                                            <p:cond delay="0"/>
                                          </p:stCondLst>
                                        </p:cTn>
                                        <p:tgtEl>
                                          <p:spTgt spid="57"/>
                                        </p:tgtEl>
                                        <p:attrNameLst>
                                          <p:attrName>style.visibility</p:attrName>
                                        </p:attrNameLst>
                                      </p:cBhvr>
                                      <p:to>
                                        <p:strVal val="visible"/>
                                      </p:to>
                                    </p:set>
                                    <p:anim calcmode="lin" valueType="num">
                                      <p:cBhvr>
                                        <p:cTn id="133" dur="500" fill="hold"/>
                                        <p:tgtEl>
                                          <p:spTgt spid="57"/>
                                        </p:tgtEl>
                                        <p:attrNameLst>
                                          <p:attrName>ppt_w</p:attrName>
                                        </p:attrNameLst>
                                      </p:cBhvr>
                                      <p:tavLst>
                                        <p:tav tm="0">
                                          <p:val>
                                            <p:fltVal val="0"/>
                                          </p:val>
                                        </p:tav>
                                        <p:tav tm="100000">
                                          <p:val>
                                            <p:strVal val="#ppt_w"/>
                                          </p:val>
                                        </p:tav>
                                      </p:tavLst>
                                    </p:anim>
                                    <p:anim calcmode="lin" valueType="num">
                                      <p:cBhvr>
                                        <p:cTn id="134" dur="500" fill="hold"/>
                                        <p:tgtEl>
                                          <p:spTgt spid="57"/>
                                        </p:tgtEl>
                                        <p:attrNameLst>
                                          <p:attrName>ppt_h</p:attrName>
                                        </p:attrNameLst>
                                      </p:cBhvr>
                                      <p:tavLst>
                                        <p:tav tm="0">
                                          <p:val>
                                            <p:fltVal val="0"/>
                                          </p:val>
                                        </p:tav>
                                        <p:tav tm="100000">
                                          <p:val>
                                            <p:strVal val="#ppt_h"/>
                                          </p:val>
                                        </p:tav>
                                      </p:tavLst>
                                    </p:anim>
                                    <p:animEffect transition="in" filter="fade">
                                      <p:cBhvr>
                                        <p:cTn id="135" dur="500"/>
                                        <p:tgtEl>
                                          <p:spTgt spid="57"/>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nodeType="clickEffect">
                                  <p:stCondLst>
                                    <p:cond delay="0"/>
                                  </p:stCondLst>
                                  <p:childTnLst>
                                    <p:set>
                                      <p:cBhvr>
                                        <p:cTn id="139" dur="1" fill="hold">
                                          <p:stCondLst>
                                            <p:cond delay="0"/>
                                          </p:stCondLst>
                                        </p:cTn>
                                        <p:tgtEl>
                                          <p:spTgt spid="57"/>
                                        </p:tgtEl>
                                        <p:attrNameLst>
                                          <p:attrName>style.visibility</p:attrName>
                                        </p:attrNameLst>
                                      </p:cBhvr>
                                      <p:to>
                                        <p:strVal val="hidden"/>
                                      </p:to>
                                    </p:set>
                                  </p:childTnLst>
                                </p:cTn>
                              </p:par>
                            </p:childTnLst>
                          </p:cTn>
                        </p:par>
                        <p:par>
                          <p:cTn id="140" fill="hold">
                            <p:stCondLst>
                              <p:cond delay="0"/>
                            </p:stCondLst>
                            <p:childTnLst>
                              <p:par>
                                <p:cTn id="141" presetID="22" presetClass="entr" presetSubtype="8" fill="hold" grpId="0" nodeType="afterEffect">
                                  <p:stCondLst>
                                    <p:cond delay="0"/>
                                  </p:stCondLst>
                                  <p:childTnLst>
                                    <p:set>
                                      <p:cBhvr>
                                        <p:cTn id="142" dur="1" fill="hold">
                                          <p:stCondLst>
                                            <p:cond delay="0"/>
                                          </p:stCondLst>
                                        </p:cTn>
                                        <p:tgtEl>
                                          <p:spTgt spid="68"/>
                                        </p:tgtEl>
                                        <p:attrNameLst>
                                          <p:attrName>style.visibility</p:attrName>
                                        </p:attrNameLst>
                                      </p:cBhvr>
                                      <p:to>
                                        <p:strVal val="visible"/>
                                      </p:to>
                                    </p:set>
                                    <p:animEffect transition="in" filter="wipe(left)">
                                      <p:cBhvr>
                                        <p:cTn id="143" dur="500"/>
                                        <p:tgtEl>
                                          <p:spTgt spid="68"/>
                                        </p:tgtEl>
                                      </p:cBhvr>
                                    </p:animEffect>
                                  </p:childTnLst>
                                </p:cTn>
                              </p:par>
                            </p:childTnLst>
                          </p:cTn>
                        </p:par>
                        <p:par>
                          <p:cTn id="144" fill="hold">
                            <p:stCondLst>
                              <p:cond delay="500"/>
                            </p:stCondLst>
                            <p:childTnLst>
                              <p:par>
                                <p:cTn id="145" presetID="22" presetClass="entr" presetSubtype="4" fill="hold" grpId="0" nodeType="after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wipe(down)">
                                      <p:cBhvr>
                                        <p:cTn id="147" dur="500"/>
                                        <p:tgtEl>
                                          <p:spTgt spid="69"/>
                                        </p:tgtEl>
                                      </p:cBhvr>
                                    </p:animEffect>
                                  </p:childTnLst>
                                </p:cTn>
                              </p:par>
                            </p:childTnLst>
                          </p:cTn>
                        </p:par>
                        <p:par>
                          <p:cTn id="148" fill="hold">
                            <p:stCondLst>
                              <p:cond delay="1000"/>
                            </p:stCondLst>
                            <p:childTnLst>
                              <p:par>
                                <p:cTn id="149" presetID="22" presetClass="entr" presetSubtype="4" fill="hold" grpId="0" nodeType="afterEffect">
                                  <p:stCondLst>
                                    <p:cond delay="0"/>
                                  </p:stCondLst>
                                  <p:childTnLst>
                                    <p:set>
                                      <p:cBhvr>
                                        <p:cTn id="150" dur="1" fill="hold">
                                          <p:stCondLst>
                                            <p:cond delay="0"/>
                                          </p:stCondLst>
                                        </p:cTn>
                                        <p:tgtEl>
                                          <p:spTgt spid="70"/>
                                        </p:tgtEl>
                                        <p:attrNameLst>
                                          <p:attrName>style.visibility</p:attrName>
                                        </p:attrNameLst>
                                      </p:cBhvr>
                                      <p:to>
                                        <p:strVal val="visible"/>
                                      </p:to>
                                    </p:set>
                                    <p:animEffect transition="in" filter="wipe(down)">
                                      <p:cBhvr>
                                        <p:cTn id="151" dur="500"/>
                                        <p:tgtEl>
                                          <p:spTgt spid="70"/>
                                        </p:tgtEl>
                                      </p:cBhvr>
                                    </p:animEffect>
                                  </p:childTnLst>
                                </p:cTn>
                              </p:par>
                            </p:childTnLst>
                          </p:cTn>
                        </p:par>
                        <p:par>
                          <p:cTn id="152" fill="hold">
                            <p:stCondLst>
                              <p:cond delay="1500"/>
                            </p:stCondLst>
                            <p:childTnLst>
                              <p:par>
                                <p:cTn id="153" presetID="22" presetClass="entr" presetSubtype="4" fill="hold" grpId="0" nodeType="afterEffect">
                                  <p:stCondLst>
                                    <p:cond delay="0"/>
                                  </p:stCondLst>
                                  <p:childTnLst>
                                    <p:set>
                                      <p:cBhvr>
                                        <p:cTn id="154" dur="1" fill="hold">
                                          <p:stCondLst>
                                            <p:cond delay="0"/>
                                          </p:stCondLst>
                                        </p:cTn>
                                        <p:tgtEl>
                                          <p:spTgt spid="71"/>
                                        </p:tgtEl>
                                        <p:attrNameLst>
                                          <p:attrName>style.visibility</p:attrName>
                                        </p:attrNameLst>
                                      </p:cBhvr>
                                      <p:to>
                                        <p:strVal val="visible"/>
                                      </p:to>
                                    </p:set>
                                    <p:animEffect transition="in" filter="wipe(down)">
                                      <p:cBhvr>
                                        <p:cTn id="155" dur="500"/>
                                        <p:tgtEl>
                                          <p:spTgt spid="71"/>
                                        </p:tgtEl>
                                      </p:cBhvr>
                                    </p:animEffect>
                                  </p:childTnLst>
                                </p:cTn>
                              </p:par>
                            </p:childTnLst>
                          </p:cTn>
                        </p:par>
                      </p:childTnLst>
                    </p:cTn>
                  </p:par>
                  <p:par>
                    <p:cTn id="156" fill="hold">
                      <p:stCondLst>
                        <p:cond delay="indefinite"/>
                      </p:stCondLst>
                      <p:childTnLst>
                        <p:par>
                          <p:cTn id="157" fill="hold">
                            <p:stCondLst>
                              <p:cond delay="0"/>
                            </p:stCondLst>
                            <p:childTnLst>
                              <p:par>
                                <p:cTn id="158" presetID="53" presetClass="entr" presetSubtype="16" fill="hold" nodeType="clickEffect">
                                  <p:stCondLst>
                                    <p:cond delay="0"/>
                                  </p:stCondLst>
                                  <p:childTnLst>
                                    <p:set>
                                      <p:cBhvr>
                                        <p:cTn id="159" dur="1" fill="hold">
                                          <p:stCondLst>
                                            <p:cond delay="0"/>
                                          </p:stCondLst>
                                        </p:cTn>
                                        <p:tgtEl>
                                          <p:spTgt spid="72"/>
                                        </p:tgtEl>
                                        <p:attrNameLst>
                                          <p:attrName>style.visibility</p:attrName>
                                        </p:attrNameLst>
                                      </p:cBhvr>
                                      <p:to>
                                        <p:strVal val="visible"/>
                                      </p:to>
                                    </p:set>
                                    <p:anim calcmode="lin" valueType="num">
                                      <p:cBhvr>
                                        <p:cTn id="160" dur="500" fill="hold"/>
                                        <p:tgtEl>
                                          <p:spTgt spid="72"/>
                                        </p:tgtEl>
                                        <p:attrNameLst>
                                          <p:attrName>ppt_w</p:attrName>
                                        </p:attrNameLst>
                                      </p:cBhvr>
                                      <p:tavLst>
                                        <p:tav tm="0">
                                          <p:val>
                                            <p:fltVal val="0"/>
                                          </p:val>
                                        </p:tav>
                                        <p:tav tm="100000">
                                          <p:val>
                                            <p:strVal val="#ppt_w"/>
                                          </p:val>
                                        </p:tav>
                                      </p:tavLst>
                                    </p:anim>
                                    <p:anim calcmode="lin" valueType="num">
                                      <p:cBhvr>
                                        <p:cTn id="161" dur="500" fill="hold"/>
                                        <p:tgtEl>
                                          <p:spTgt spid="72"/>
                                        </p:tgtEl>
                                        <p:attrNameLst>
                                          <p:attrName>ppt_h</p:attrName>
                                        </p:attrNameLst>
                                      </p:cBhvr>
                                      <p:tavLst>
                                        <p:tav tm="0">
                                          <p:val>
                                            <p:fltVal val="0"/>
                                          </p:val>
                                        </p:tav>
                                        <p:tav tm="100000">
                                          <p:val>
                                            <p:strVal val="#ppt_h"/>
                                          </p:val>
                                        </p:tav>
                                      </p:tavLst>
                                    </p:anim>
                                    <p:animEffect transition="in" filter="fade">
                                      <p:cBhvr>
                                        <p:cTn id="162" dur="500"/>
                                        <p:tgtEl>
                                          <p:spTgt spid="72"/>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72"/>
                                        </p:tgtEl>
                                        <p:attrNameLst>
                                          <p:attrName>style.visibility</p:attrName>
                                        </p:attrNameLst>
                                      </p:cBhvr>
                                      <p:to>
                                        <p:strVal val="hidden"/>
                                      </p:to>
                                    </p:set>
                                  </p:childTnLst>
                                </p:cTn>
                              </p:par>
                            </p:childTnLst>
                          </p:cTn>
                        </p:par>
                        <p:par>
                          <p:cTn id="167" fill="hold">
                            <p:stCondLst>
                              <p:cond delay="0"/>
                            </p:stCondLst>
                            <p:childTnLst>
                              <p:par>
                                <p:cTn id="168" presetID="22" presetClass="entr" presetSubtype="8" fill="hold" grpId="0" nodeType="afterEffect">
                                  <p:stCondLst>
                                    <p:cond delay="0"/>
                                  </p:stCondLst>
                                  <p:childTnLst>
                                    <p:set>
                                      <p:cBhvr>
                                        <p:cTn id="169" dur="1" fill="hold">
                                          <p:stCondLst>
                                            <p:cond delay="0"/>
                                          </p:stCondLst>
                                        </p:cTn>
                                        <p:tgtEl>
                                          <p:spTgt spid="98"/>
                                        </p:tgtEl>
                                        <p:attrNameLst>
                                          <p:attrName>style.visibility</p:attrName>
                                        </p:attrNameLst>
                                      </p:cBhvr>
                                      <p:to>
                                        <p:strVal val="visible"/>
                                      </p:to>
                                    </p:set>
                                    <p:animEffect transition="in" filter="wipe(left)">
                                      <p:cBhvr>
                                        <p:cTn id="170" dur="500"/>
                                        <p:tgtEl>
                                          <p:spTgt spid="98"/>
                                        </p:tgtEl>
                                      </p:cBhvr>
                                    </p:animEffect>
                                  </p:childTnLst>
                                </p:cTn>
                              </p:par>
                            </p:childTnLst>
                          </p:cTn>
                        </p:par>
                        <p:par>
                          <p:cTn id="171" fill="hold">
                            <p:stCondLst>
                              <p:cond delay="500"/>
                            </p:stCondLst>
                            <p:childTnLst>
                              <p:par>
                                <p:cTn id="172" presetID="22" presetClass="entr" presetSubtype="4" fill="hold" grpId="0" nodeType="after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wipe(down)">
                                      <p:cBhvr>
                                        <p:cTn id="174" dur="500"/>
                                        <p:tgtEl>
                                          <p:spTgt spid="99"/>
                                        </p:tgtEl>
                                      </p:cBhvr>
                                    </p:animEffect>
                                  </p:childTnLst>
                                </p:cTn>
                              </p:par>
                            </p:childTnLst>
                          </p:cTn>
                        </p:par>
                        <p:par>
                          <p:cTn id="175" fill="hold">
                            <p:stCondLst>
                              <p:cond delay="1000"/>
                            </p:stCondLst>
                            <p:childTnLst>
                              <p:par>
                                <p:cTn id="176" presetID="22" presetClass="entr" presetSubtype="4" fill="hold" grpId="0" nodeType="afterEffect">
                                  <p:stCondLst>
                                    <p:cond delay="0"/>
                                  </p:stCondLst>
                                  <p:childTnLst>
                                    <p:set>
                                      <p:cBhvr>
                                        <p:cTn id="177" dur="1" fill="hold">
                                          <p:stCondLst>
                                            <p:cond delay="0"/>
                                          </p:stCondLst>
                                        </p:cTn>
                                        <p:tgtEl>
                                          <p:spTgt spid="100"/>
                                        </p:tgtEl>
                                        <p:attrNameLst>
                                          <p:attrName>style.visibility</p:attrName>
                                        </p:attrNameLst>
                                      </p:cBhvr>
                                      <p:to>
                                        <p:strVal val="visible"/>
                                      </p:to>
                                    </p:set>
                                    <p:animEffect transition="in" filter="wipe(down)">
                                      <p:cBhvr>
                                        <p:cTn id="178" dur="500"/>
                                        <p:tgtEl>
                                          <p:spTgt spid="100"/>
                                        </p:tgtEl>
                                      </p:cBhvr>
                                    </p:animEffect>
                                  </p:childTnLst>
                                </p:cTn>
                              </p:par>
                            </p:childTnLst>
                          </p:cTn>
                        </p:par>
                        <p:par>
                          <p:cTn id="179" fill="hold">
                            <p:stCondLst>
                              <p:cond delay="1500"/>
                            </p:stCondLst>
                            <p:childTnLst>
                              <p:par>
                                <p:cTn id="180" presetID="22" presetClass="entr" presetSubtype="4" fill="hold" grpId="0" nodeType="afterEffect">
                                  <p:stCondLst>
                                    <p:cond delay="0"/>
                                  </p:stCondLst>
                                  <p:childTnLst>
                                    <p:set>
                                      <p:cBhvr>
                                        <p:cTn id="181" dur="1" fill="hold">
                                          <p:stCondLst>
                                            <p:cond delay="0"/>
                                          </p:stCondLst>
                                        </p:cTn>
                                        <p:tgtEl>
                                          <p:spTgt spid="101"/>
                                        </p:tgtEl>
                                        <p:attrNameLst>
                                          <p:attrName>style.visibility</p:attrName>
                                        </p:attrNameLst>
                                      </p:cBhvr>
                                      <p:to>
                                        <p:strVal val="visible"/>
                                      </p:to>
                                    </p:set>
                                    <p:animEffect transition="in" filter="wipe(down)">
                                      <p:cBhvr>
                                        <p:cTn id="182" dur="500"/>
                                        <p:tgtEl>
                                          <p:spTgt spid="101"/>
                                        </p:tgtEl>
                                      </p:cBhvr>
                                    </p:animEffect>
                                  </p:childTnLst>
                                </p:cTn>
                              </p:par>
                            </p:childTnLst>
                          </p:cTn>
                        </p:par>
                      </p:childTnLst>
                    </p:cTn>
                  </p:par>
                  <p:par>
                    <p:cTn id="183" fill="hold">
                      <p:stCondLst>
                        <p:cond delay="indefinite"/>
                      </p:stCondLst>
                      <p:childTnLst>
                        <p:par>
                          <p:cTn id="184" fill="hold">
                            <p:stCondLst>
                              <p:cond delay="0"/>
                            </p:stCondLst>
                            <p:childTnLst>
                              <p:par>
                                <p:cTn id="185" presetID="53" presetClass="entr" presetSubtype="16" fill="hold" nodeType="clickEffect">
                                  <p:stCondLst>
                                    <p:cond delay="0"/>
                                  </p:stCondLst>
                                  <p:childTnLst>
                                    <p:set>
                                      <p:cBhvr>
                                        <p:cTn id="186" dur="1" fill="hold">
                                          <p:stCondLst>
                                            <p:cond delay="0"/>
                                          </p:stCondLst>
                                        </p:cTn>
                                        <p:tgtEl>
                                          <p:spTgt spid="102"/>
                                        </p:tgtEl>
                                        <p:attrNameLst>
                                          <p:attrName>style.visibility</p:attrName>
                                        </p:attrNameLst>
                                      </p:cBhvr>
                                      <p:to>
                                        <p:strVal val="visible"/>
                                      </p:to>
                                    </p:set>
                                    <p:anim calcmode="lin" valueType="num">
                                      <p:cBhvr>
                                        <p:cTn id="187" dur="500" fill="hold"/>
                                        <p:tgtEl>
                                          <p:spTgt spid="102"/>
                                        </p:tgtEl>
                                        <p:attrNameLst>
                                          <p:attrName>ppt_w</p:attrName>
                                        </p:attrNameLst>
                                      </p:cBhvr>
                                      <p:tavLst>
                                        <p:tav tm="0">
                                          <p:val>
                                            <p:fltVal val="0"/>
                                          </p:val>
                                        </p:tav>
                                        <p:tav tm="100000">
                                          <p:val>
                                            <p:strVal val="#ppt_w"/>
                                          </p:val>
                                        </p:tav>
                                      </p:tavLst>
                                    </p:anim>
                                    <p:anim calcmode="lin" valueType="num">
                                      <p:cBhvr>
                                        <p:cTn id="188" dur="500" fill="hold"/>
                                        <p:tgtEl>
                                          <p:spTgt spid="102"/>
                                        </p:tgtEl>
                                        <p:attrNameLst>
                                          <p:attrName>ppt_h</p:attrName>
                                        </p:attrNameLst>
                                      </p:cBhvr>
                                      <p:tavLst>
                                        <p:tav tm="0">
                                          <p:val>
                                            <p:fltVal val="0"/>
                                          </p:val>
                                        </p:tav>
                                        <p:tav tm="100000">
                                          <p:val>
                                            <p:strVal val="#ppt_h"/>
                                          </p:val>
                                        </p:tav>
                                      </p:tavLst>
                                    </p:anim>
                                    <p:animEffect transition="in" filter="fade">
                                      <p:cBhvr>
                                        <p:cTn id="189" dur="500"/>
                                        <p:tgtEl>
                                          <p:spTgt spid="102"/>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102"/>
                                        </p:tgtEl>
                                        <p:attrNameLst>
                                          <p:attrName>style.visibility</p:attrName>
                                        </p:attrNameLst>
                                      </p:cBhvr>
                                      <p:to>
                                        <p:strVal val="hidden"/>
                                      </p:to>
                                    </p:set>
                                  </p:childTnLst>
                                </p:cTn>
                              </p:par>
                            </p:childTnLst>
                          </p:cTn>
                        </p:par>
                        <p:par>
                          <p:cTn id="194" fill="hold">
                            <p:stCondLst>
                              <p:cond delay="0"/>
                            </p:stCondLst>
                            <p:childTnLst>
                              <p:par>
                                <p:cTn id="195" presetID="22" presetClass="entr" presetSubtype="8" fill="hold" grpId="0" nodeType="afterEffect">
                                  <p:stCondLst>
                                    <p:cond delay="0"/>
                                  </p:stCondLst>
                                  <p:childTnLst>
                                    <p:set>
                                      <p:cBhvr>
                                        <p:cTn id="196" dur="1" fill="hold">
                                          <p:stCondLst>
                                            <p:cond delay="0"/>
                                          </p:stCondLst>
                                        </p:cTn>
                                        <p:tgtEl>
                                          <p:spTgt spid="114"/>
                                        </p:tgtEl>
                                        <p:attrNameLst>
                                          <p:attrName>style.visibility</p:attrName>
                                        </p:attrNameLst>
                                      </p:cBhvr>
                                      <p:to>
                                        <p:strVal val="visible"/>
                                      </p:to>
                                    </p:set>
                                    <p:animEffect transition="in" filter="wipe(left)">
                                      <p:cBhvr>
                                        <p:cTn id="197" dur="500"/>
                                        <p:tgtEl>
                                          <p:spTgt spid="114"/>
                                        </p:tgtEl>
                                      </p:cBhvr>
                                    </p:animEffect>
                                  </p:childTnLst>
                                </p:cTn>
                              </p:par>
                            </p:childTnLst>
                          </p:cTn>
                        </p:par>
                        <p:par>
                          <p:cTn id="198" fill="hold">
                            <p:stCondLst>
                              <p:cond delay="500"/>
                            </p:stCondLst>
                            <p:childTnLst>
                              <p:par>
                                <p:cTn id="199" presetID="22" presetClass="entr" presetSubtype="4" fill="hold" grpId="0" nodeType="afterEffect">
                                  <p:stCondLst>
                                    <p:cond delay="0"/>
                                  </p:stCondLst>
                                  <p:childTnLst>
                                    <p:set>
                                      <p:cBhvr>
                                        <p:cTn id="200" dur="1" fill="hold">
                                          <p:stCondLst>
                                            <p:cond delay="0"/>
                                          </p:stCondLst>
                                        </p:cTn>
                                        <p:tgtEl>
                                          <p:spTgt spid="115"/>
                                        </p:tgtEl>
                                        <p:attrNameLst>
                                          <p:attrName>style.visibility</p:attrName>
                                        </p:attrNameLst>
                                      </p:cBhvr>
                                      <p:to>
                                        <p:strVal val="visible"/>
                                      </p:to>
                                    </p:set>
                                    <p:animEffect transition="in" filter="wipe(down)">
                                      <p:cBhvr>
                                        <p:cTn id="201" dur="500"/>
                                        <p:tgtEl>
                                          <p:spTgt spid="115"/>
                                        </p:tgtEl>
                                      </p:cBhvr>
                                    </p:animEffect>
                                  </p:childTnLst>
                                </p:cTn>
                              </p:par>
                            </p:childTnLst>
                          </p:cTn>
                        </p:par>
                        <p:par>
                          <p:cTn id="202" fill="hold">
                            <p:stCondLst>
                              <p:cond delay="1000"/>
                            </p:stCondLst>
                            <p:childTnLst>
                              <p:par>
                                <p:cTn id="203" presetID="22" presetClass="entr" presetSubtype="4" fill="hold" grpId="0" nodeType="afterEffect">
                                  <p:stCondLst>
                                    <p:cond delay="0"/>
                                  </p:stCondLst>
                                  <p:childTnLst>
                                    <p:set>
                                      <p:cBhvr>
                                        <p:cTn id="204" dur="1" fill="hold">
                                          <p:stCondLst>
                                            <p:cond delay="0"/>
                                          </p:stCondLst>
                                        </p:cTn>
                                        <p:tgtEl>
                                          <p:spTgt spid="116"/>
                                        </p:tgtEl>
                                        <p:attrNameLst>
                                          <p:attrName>style.visibility</p:attrName>
                                        </p:attrNameLst>
                                      </p:cBhvr>
                                      <p:to>
                                        <p:strVal val="visible"/>
                                      </p:to>
                                    </p:set>
                                    <p:animEffect transition="in" filter="wipe(down)">
                                      <p:cBhvr>
                                        <p:cTn id="205" dur="500"/>
                                        <p:tgtEl>
                                          <p:spTgt spid="116"/>
                                        </p:tgtEl>
                                      </p:cBhvr>
                                    </p:animEffect>
                                  </p:childTnLst>
                                </p:cTn>
                              </p:par>
                            </p:childTnLst>
                          </p:cTn>
                        </p:par>
                        <p:par>
                          <p:cTn id="206" fill="hold">
                            <p:stCondLst>
                              <p:cond delay="1500"/>
                            </p:stCondLst>
                            <p:childTnLst>
                              <p:par>
                                <p:cTn id="207" presetID="22" presetClass="entr" presetSubtype="4" fill="hold" grpId="0" nodeType="afterEffect">
                                  <p:stCondLst>
                                    <p:cond delay="0"/>
                                  </p:stCondLst>
                                  <p:childTnLst>
                                    <p:set>
                                      <p:cBhvr>
                                        <p:cTn id="208" dur="1" fill="hold">
                                          <p:stCondLst>
                                            <p:cond delay="0"/>
                                          </p:stCondLst>
                                        </p:cTn>
                                        <p:tgtEl>
                                          <p:spTgt spid="117"/>
                                        </p:tgtEl>
                                        <p:attrNameLst>
                                          <p:attrName>style.visibility</p:attrName>
                                        </p:attrNameLst>
                                      </p:cBhvr>
                                      <p:to>
                                        <p:strVal val="visible"/>
                                      </p:to>
                                    </p:set>
                                    <p:animEffect transition="in" filter="wipe(down)">
                                      <p:cBhvr>
                                        <p:cTn id="209" dur="500"/>
                                        <p:tgtEl>
                                          <p:spTgt spid="117"/>
                                        </p:tgtEl>
                                      </p:cBhvr>
                                    </p:animEffect>
                                  </p:childTnLst>
                                </p:cTn>
                              </p:par>
                            </p:childTnLst>
                          </p:cTn>
                        </p:par>
                      </p:childTnLst>
                    </p:cTn>
                  </p:par>
                  <p:par>
                    <p:cTn id="210" fill="hold">
                      <p:stCondLst>
                        <p:cond delay="indefinite"/>
                      </p:stCondLst>
                      <p:childTnLst>
                        <p:par>
                          <p:cTn id="211" fill="hold">
                            <p:stCondLst>
                              <p:cond delay="0"/>
                            </p:stCondLst>
                            <p:childTnLst>
                              <p:par>
                                <p:cTn id="212" presetID="53" presetClass="entr" presetSubtype="16" fill="hold" nodeType="clickEffect">
                                  <p:stCondLst>
                                    <p:cond delay="0"/>
                                  </p:stCondLst>
                                  <p:childTnLst>
                                    <p:set>
                                      <p:cBhvr>
                                        <p:cTn id="213" dur="1" fill="hold">
                                          <p:stCondLst>
                                            <p:cond delay="0"/>
                                          </p:stCondLst>
                                        </p:cTn>
                                        <p:tgtEl>
                                          <p:spTgt spid="118"/>
                                        </p:tgtEl>
                                        <p:attrNameLst>
                                          <p:attrName>style.visibility</p:attrName>
                                        </p:attrNameLst>
                                      </p:cBhvr>
                                      <p:to>
                                        <p:strVal val="visible"/>
                                      </p:to>
                                    </p:set>
                                    <p:anim calcmode="lin" valueType="num">
                                      <p:cBhvr>
                                        <p:cTn id="214" dur="500" fill="hold"/>
                                        <p:tgtEl>
                                          <p:spTgt spid="118"/>
                                        </p:tgtEl>
                                        <p:attrNameLst>
                                          <p:attrName>ppt_w</p:attrName>
                                        </p:attrNameLst>
                                      </p:cBhvr>
                                      <p:tavLst>
                                        <p:tav tm="0">
                                          <p:val>
                                            <p:fltVal val="0"/>
                                          </p:val>
                                        </p:tav>
                                        <p:tav tm="100000">
                                          <p:val>
                                            <p:strVal val="#ppt_w"/>
                                          </p:val>
                                        </p:tav>
                                      </p:tavLst>
                                    </p:anim>
                                    <p:anim calcmode="lin" valueType="num">
                                      <p:cBhvr>
                                        <p:cTn id="215" dur="500" fill="hold"/>
                                        <p:tgtEl>
                                          <p:spTgt spid="118"/>
                                        </p:tgtEl>
                                        <p:attrNameLst>
                                          <p:attrName>ppt_h</p:attrName>
                                        </p:attrNameLst>
                                      </p:cBhvr>
                                      <p:tavLst>
                                        <p:tav tm="0">
                                          <p:val>
                                            <p:fltVal val="0"/>
                                          </p:val>
                                        </p:tav>
                                        <p:tav tm="100000">
                                          <p:val>
                                            <p:strVal val="#ppt_h"/>
                                          </p:val>
                                        </p:tav>
                                      </p:tavLst>
                                    </p:anim>
                                    <p:animEffect transition="in" filter="fade">
                                      <p:cBhvr>
                                        <p:cTn id="216" dur="500"/>
                                        <p:tgtEl>
                                          <p:spTgt spid="118"/>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nodeType="clickEffect">
                                  <p:stCondLst>
                                    <p:cond delay="0"/>
                                  </p:stCondLst>
                                  <p:childTnLst>
                                    <p:set>
                                      <p:cBhvr>
                                        <p:cTn id="220" dur="1" fill="hold">
                                          <p:stCondLst>
                                            <p:cond delay="0"/>
                                          </p:stCondLst>
                                        </p:cTn>
                                        <p:tgtEl>
                                          <p:spTgt spid="118"/>
                                        </p:tgtEl>
                                        <p:attrNameLst>
                                          <p:attrName>style.visibility</p:attrName>
                                        </p:attrNameLst>
                                      </p:cBhvr>
                                      <p:to>
                                        <p:strVal val="hidden"/>
                                      </p:to>
                                    </p:set>
                                  </p:childTnLst>
                                </p:cTn>
                              </p:par>
                            </p:childTnLst>
                          </p:cTn>
                        </p:par>
                        <p:par>
                          <p:cTn id="221" fill="hold">
                            <p:stCondLst>
                              <p:cond delay="0"/>
                            </p:stCondLst>
                            <p:childTnLst>
                              <p:par>
                                <p:cTn id="222" presetID="22" presetClass="entr" presetSubtype="8" fill="hold" grpId="0" nodeType="afterEffect">
                                  <p:stCondLst>
                                    <p:cond delay="0"/>
                                  </p:stCondLst>
                                  <p:childTnLst>
                                    <p:set>
                                      <p:cBhvr>
                                        <p:cTn id="223" dur="1" fill="hold">
                                          <p:stCondLst>
                                            <p:cond delay="0"/>
                                          </p:stCondLst>
                                        </p:cTn>
                                        <p:tgtEl>
                                          <p:spTgt spid="132"/>
                                        </p:tgtEl>
                                        <p:attrNameLst>
                                          <p:attrName>style.visibility</p:attrName>
                                        </p:attrNameLst>
                                      </p:cBhvr>
                                      <p:to>
                                        <p:strVal val="visible"/>
                                      </p:to>
                                    </p:set>
                                    <p:animEffect transition="in" filter="wipe(left)">
                                      <p:cBhvr>
                                        <p:cTn id="224" dur="500"/>
                                        <p:tgtEl>
                                          <p:spTgt spid="132"/>
                                        </p:tgtEl>
                                      </p:cBhvr>
                                    </p:animEffect>
                                  </p:childTnLst>
                                </p:cTn>
                              </p:par>
                            </p:childTnLst>
                          </p:cTn>
                        </p:par>
                        <p:par>
                          <p:cTn id="225" fill="hold">
                            <p:stCondLst>
                              <p:cond delay="500"/>
                            </p:stCondLst>
                            <p:childTnLst>
                              <p:par>
                                <p:cTn id="226" presetID="22" presetClass="entr" presetSubtype="4" fill="hold" grpId="0" nodeType="afterEffect">
                                  <p:stCondLst>
                                    <p:cond delay="0"/>
                                  </p:stCondLst>
                                  <p:childTnLst>
                                    <p:set>
                                      <p:cBhvr>
                                        <p:cTn id="227" dur="1" fill="hold">
                                          <p:stCondLst>
                                            <p:cond delay="0"/>
                                          </p:stCondLst>
                                        </p:cTn>
                                        <p:tgtEl>
                                          <p:spTgt spid="133"/>
                                        </p:tgtEl>
                                        <p:attrNameLst>
                                          <p:attrName>style.visibility</p:attrName>
                                        </p:attrNameLst>
                                      </p:cBhvr>
                                      <p:to>
                                        <p:strVal val="visible"/>
                                      </p:to>
                                    </p:set>
                                    <p:animEffect transition="in" filter="wipe(down)">
                                      <p:cBhvr>
                                        <p:cTn id="228" dur="500"/>
                                        <p:tgtEl>
                                          <p:spTgt spid="133"/>
                                        </p:tgtEl>
                                      </p:cBhvr>
                                    </p:animEffect>
                                  </p:childTnLst>
                                </p:cTn>
                              </p:par>
                            </p:childTnLst>
                          </p:cTn>
                        </p:par>
                        <p:par>
                          <p:cTn id="229" fill="hold">
                            <p:stCondLst>
                              <p:cond delay="1000"/>
                            </p:stCondLst>
                            <p:childTnLst>
                              <p:par>
                                <p:cTn id="230" presetID="22" presetClass="entr" presetSubtype="4" fill="hold" grpId="0" nodeType="afterEffect">
                                  <p:stCondLst>
                                    <p:cond delay="0"/>
                                  </p:stCondLst>
                                  <p:childTnLst>
                                    <p:set>
                                      <p:cBhvr>
                                        <p:cTn id="231" dur="1" fill="hold">
                                          <p:stCondLst>
                                            <p:cond delay="0"/>
                                          </p:stCondLst>
                                        </p:cTn>
                                        <p:tgtEl>
                                          <p:spTgt spid="134"/>
                                        </p:tgtEl>
                                        <p:attrNameLst>
                                          <p:attrName>style.visibility</p:attrName>
                                        </p:attrNameLst>
                                      </p:cBhvr>
                                      <p:to>
                                        <p:strVal val="visible"/>
                                      </p:to>
                                    </p:set>
                                    <p:animEffect transition="in" filter="wipe(down)">
                                      <p:cBhvr>
                                        <p:cTn id="232" dur="500"/>
                                        <p:tgtEl>
                                          <p:spTgt spid="134"/>
                                        </p:tgtEl>
                                      </p:cBhvr>
                                    </p:animEffect>
                                  </p:childTnLst>
                                </p:cTn>
                              </p:par>
                            </p:childTnLst>
                          </p:cTn>
                        </p:par>
                        <p:par>
                          <p:cTn id="233" fill="hold">
                            <p:stCondLst>
                              <p:cond delay="1500"/>
                            </p:stCondLst>
                            <p:childTnLst>
                              <p:par>
                                <p:cTn id="234" presetID="22" presetClass="entr" presetSubtype="4" fill="hold" grpId="0" nodeType="afterEffect">
                                  <p:stCondLst>
                                    <p:cond delay="0"/>
                                  </p:stCondLst>
                                  <p:childTnLst>
                                    <p:set>
                                      <p:cBhvr>
                                        <p:cTn id="235" dur="1" fill="hold">
                                          <p:stCondLst>
                                            <p:cond delay="0"/>
                                          </p:stCondLst>
                                        </p:cTn>
                                        <p:tgtEl>
                                          <p:spTgt spid="135"/>
                                        </p:tgtEl>
                                        <p:attrNameLst>
                                          <p:attrName>style.visibility</p:attrName>
                                        </p:attrNameLst>
                                      </p:cBhvr>
                                      <p:to>
                                        <p:strVal val="visible"/>
                                      </p:to>
                                    </p:set>
                                    <p:animEffect transition="in" filter="wipe(down)">
                                      <p:cBhvr>
                                        <p:cTn id="236" dur="500"/>
                                        <p:tgtEl>
                                          <p:spTgt spid="135"/>
                                        </p:tgtEl>
                                      </p:cBhvr>
                                    </p:animEffect>
                                  </p:childTnLst>
                                </p:cTn>
                              </p:par>
                            </p:childTnLst>
                          </p:cTn>
                        </p:par>
                      </p:childTnLst>
                    </p:cTn>
                  </p:par>
                  <p:par>
                    <p:cTn id="237" fill="hold">
                      <p:stCondLst>
                        <p:cond delay="indefinite"/>
                      </p:stCondLst>
                      <p:childTnLst>
                        <p:par>
                          <p:cTn id="238" fill="hold">
                            <p:stCondLst>
                              <p:cond delay="0"/>
                            </p:stCondLst>
                            <p:childTnLst>
                              <p:par>
                                <p:cTn id="239" presetID="53" presetClass="entr" presetSubtype="16" fill="hold" nodeType="clickEffect">
                                  <p:stCondLst>
                                    <p:cond delay="0"/>
                                  </p:stCondLst>
                                  <p:childTnLst>
                                    <p:set>
                                      <p:cBhvr>
                                        <p:cTn id="240" dur="1" fill="hold">
                                          <p:stCondLst>
                                            <p:cond delay="0"/>
                                          </p:stCondLst>
                                        </p:cTn>
                                        <p:tgtEl>
                                          <p:spTgt spid="136"/>
                                        </p:tgtEl>
                                        <p:attrNameLst>
                                          <p:attrName>style.visibility</p:attrName>
                                        </p:attrNameLst>
                                      </p:cBhvr>
                                      <p:to>
                                        <p:strVal val="visible"/>
                                      </p:to>
                                    </p:set>
                                    <p:anim calcmode="lin" valueType="num">
                                      <p:cBhvr>
                                        <p:cTn id="241" dur="500" fill="hold"/>
                                        <p:tgtEl>
                                          <p:spTgt spid="136"/>
                                        </p:tgtEl>
                                        <p:attrNameLst>
                                          <p:attrName>ppt_w</p:attrName>
                                        </p:attrNameLst>
                                      </p:cBhvr>
                                      <p:tavLst>
                                        <p:tav tm="0">
                                          <p:val>
                                            <p:fltVal val="0"/>
                                          </p:val>
                                        </p:tav>
                                        <p:tav tm="100000">
                                          <p:val>
                                            <p:strVal val="#ppt_w"/>
                                          </p:val>
                                        </p:tav>
                                      </p:tavLst>
                                    </p:anim>
                                    <p:anim calcmode="lin" valueType="num">
                                      <p:cBhvr>
                                        <p:cTn id="242" dur="500" fill="hold"/>
                                        <p:tgtEl>
                                          <p:spTgt spid="136"/>
                                        </p:tgtEl>
                                        <p:attrNameLst>
                                          <p:attrName>ppt_h</p:attrName>
                                        </p:attrNameLst>
                                      </p:cBhvr>
                                      <p:tavLst>
                                        <p:tav tm="0">
                                          <p:val>
                                            <p:fltVal val="0"/>
                                          </p:val>
                                        </p:tav>
                                        <p:tav tm="100000">
                                          <p:val>
                                            <p:strVal val="#ppt_h"/>
                                          </p:val>
                                        </p:tav>
                                      </p:tavLst>
                                    </p:anim>
                                    <p:animEffect transition="in" filter="fade">
                                      <p:cBhvr>
                                        <p:cTn id="243" dur="500"/>
                                        <p:tgtEl>
                                          <p:spTgt spid="136"/>
                                        </p:tgtEl>
                                      </p:cBhvr>
                                    </p:animEffect>
                                  </p:childTnLst>
                                </p:cTn>
                              </p:par>
                            </p:childTnLst>
                          </p:cTn>
                        </p:par>
                      </p:childTnLst>
                    </p:cTn>
                  </p:par>
                  <p:par>
                    <p:cTn id="244" fill="hold">
                      <p:stCondLst>
                        <p:cond delay="indefinite"/>
                      </p:stCondLst>
                      <p:childTnLst>
                        <p:par>
                          <p:cTn id="245" fill="hold">
                            <p:stCondLst>
                              <p:cond delay="0"/>
                            </p:stCondLst>
                            <p:childTnLst>
                              <p:par>
                                <p:cTn id="246" presetID="1" presetClass="exit" presetSubtype="0" fill="hold" nodeType="clickEffect">
                                  <p:stCondLst>
                                    <p:cond delay="0"/>
                                  </p:stCondLst>
                                  <p:childTnLst>
                                    <p:set>
                                      <p:cBhvr>
                                        <p:cTn id="247" dur="1" fill="hold">
                                          <p:stCondLst>
                                            <p:cond delay="0"/>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29" grpId="0"/>
      <p:bldP spid="30" grpId="0"/>
      <p:bldP spid="31" grpId="0"/>
      <p:bldP spid="32" grpId="0"/>
      <p:bldP spid="40" grpId="0"/>
      <p:bldP spid="41" grpId="0"/>
      <p:bldP spid="42" grpId="0"/>
      <p:bldP spid="43" grpId="0"/>
      <p:bldP spid="53" grpId="0"/>
      <p:bldP spid="54" grpId="0"/>
      <p:bldP spid="55" grpId="0"/>
      <p:bldP spid="56" grpId="0"/>
      <p:bldP spid="68" grpId="0"/>
      <p:bldP spid="69" grpId="0"/>
      <p:bldP spid="70" grpId="0"/>
      <p:bldP spid="71" grpId="0"/>
      <p:bldP spid="98" grpId="0"/>
      <p:bldP spid="99" grpId="0"/>
      <p:bldP spid="100" grpId="0"/>
      <p:bldP spid="101" grpId="0"/>
      <p:bldP spid="114" grpId="0"/>
      <p:bldP spid="115" grpId="0"/>
      <p:bldP spid="116" grpId="0"/>
      <p:bldP spid="117" grpId="0"/>
      <p:bldP spid="132" grpId="0"/>
      <p:bldP spid="133" grpId="0"/>
      <p:bldP spid="134" grpId="0"/>
      <p:bldP spid="1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026792622"/>
              </p:ext>
            </p:extLst>
          </p:nvPr>
        </p:nvGraphicFramePr>
        <p:xfrm>
          <a:off x="609600" y="361950"/>
          <a:ext cx="6096000" cy="4348480"/>
        </p:xfrm>
        <a:graphic>
          <a:graphicData uri="http://schemas.openxmlformats.org/drawingml/2006/table">
            <a:tbl>
              <a:tblPr firstRow="1" bandRow="1">
                <a:tableStyleId>{125E5076-3810-47DD-B79F-674D7AD40C01}</a:tableStyleId>
              </a:tblPr>
              <a:tblGrid>
                <a:gridCol w="1524000"/>
                <a:gridCol w="1524000"/>
                <a:gridCol w="1524000"/>
                <a:gridCol w="1524000"/>
              </a:tblGrid>
              <a:tr h="370840">
                <a:tc>
                  <a:txBody>
                    <a:bodyPr/>
                    <a:lstStyle/>
                    <a:p>
                      <a:endParaRPr lang="en-US" dirty="0" smtClean="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2" name="Rectangle 11"/>
          <p:cNvSpPr/>
          <p:nvPr/>
        </p:nvSpPr>
        <p:spPr>
          <a:xfrm>
            <a:off x="609600" y="1034018"/>
            <a:ext cx="1130438" cy="369332"/>
          </a:xfrm>
          <a:prstGeom prst="rect">
            <a:avLst/>
          </a:prstGeom>
        </p:spPr>
        <p:txBody>
          <a:bodyPr wrap="none">
            <a:spAutoFit/>
          </a:bodyPr>
          <a:lstStyle/>
          <a:p>
            <a:r>
              <a:rPr lang="en-US" dirty="0" smtClean="0">
                <a:solidFill>
                  <a:schemeClr val="bg1"/>
                </a:solidFill>
                <a:latin typeface="Bookman Old Style" pitchFamily="18" charset="0"/>
              </a:rPr>
              <a:t>Fluorine</a:t>
            </a:r>
            <a:endParaRPr lang="en-US" dirty="0">
              <a:solidFill>
                <a:schemeClr val="bg1"/>
              </a:solidFill>
            </a:endParaRPr>
          </a:p>
        </p:txBody>
      </p:sp>
      <p:sp>
        <p:nvSpPr>
          <p:cNvPr id="13" name="Rectangle 12"/>
          <p:cNvSpPr/>
          <p:nvPr/>
        </p:nvSpPr>
        <p:spPr>
          <a:xfrm>
            <a:off x="2639658" y="1034018"/>
            <a:ext cx="332142" cy="369332"/>
          </a:xfrm>
          <a:prstGeom prst="rect">
            <a:avLst/>
          </a:prstGeom>
        </p:spPr>
        <p:txBody>
          <a:bodyPr wrap="none">
            <a:spAutoFit/>
          </a:bodyPr>
          <a:lstStyle/>
          <a:p>
            <a:r>
              <a:rPr lang="en-US" dirty="0" smtClean="0">
                <a:solidFill>
                  <a:schemeClr val="bg1"/>
                </a:solidFill>
                <a:latin typeface="Bookman Old Style" pitchFamily="18" charset="0"/>
              </a:rPr>
              <a:t>F</a:t>
            </a:r>
            <a:endParaRPr lang="en-US" dirty="0">
              <a:solidFill>
                <a:schemeClr val="bg1"/>
              </a:solidFill>
              <a:latin typeface="Bookman Old Style" pitchFamily="18" charset="0"/>
            </a:endParaRPr>
          </a:p>
        </p:txBody>
      </p:sp>
      <p:sp>
        <p:nvSpPr>
          <p:cNvPr id="14" name="Rectangle 13"/>
          <p:cNvSpPr/>
          <p:nvPr/>
        </p:nvSpPr>
        <p:spPr>
          <a:xfrm>
            <a:off x="4348686" y="971550"/>
            <a:ext cx="327334" cy="369332"/>
          </a:xfrm>
          <a:prstGeom prst="rect">
            <a:avLst/>
          </a:prstGeom>
        </p:spPr>
        <p:txBody>
          <a:bodyPr wrap="none">
            <a:spAutoFit/>
          </a:bodyPr>
          <a:lstStyle/>
          <a:p>
            <a:r>
              <a:rPr lang="en-US" dirty="0" smtClean="0">
                <a:solidFill>
                  <a:schemeClr val="bg1"/>
                </a:solidFill>
                <a:latin typeface="Bookman Old Style" pitchFamily="18" charset="0"/>
              </a:rPr>
              <a:t>9</a:t>
            </a:r>
            <a:endParaRPr lang="en-US" dirty="0">
              <a:solidFill>
                <a:schemeClr val="bg1"/>
              </a:solidFill>
              <a:latin typeface="Bookman Old Style" pitchFamily="18" charset="0"/>
            </a:endParaRPr>
          </a:p>
        </p:txBody>
      </p:sp>
      <p:sp>
        <p:nvSpPr>
          <p:cNvPr id="15" name="Rectangle 14"/>
          <p:cNvSpPr/>
          <p:nvPr/>
        </p:nvSpPr>
        <p:spPr>
          <a:xfrm>
            <a:off x="5486400" y="971550"/>
            <a:ext cx="681597" cy="369332"/>
          </a:xfrm>
          <a:prstGeom prst="rect">
            <a:avLst/>
          </a:prstGeom>
        </p:spPr>
        <p:txBody>
          <a:bodyPr wrap="none">
            <a:spAutoFit/>
          </a:bodyPr>
          <a:lstStyle/>
          <a:p>
            <a:r>
              <a:rPr lang="en-US" dirty="0" smtClean="0">
                <a:solidFill>
                  <a:schemeClr val="bg1"/>
                </a:solidFill>
                <a:latin typeface="Bookman Old Style" pitchFamily="18" charset="0"/>
              </a:rPr>
              <a:t>(2,7)</a:t>
            </a:r>
            <a:endParaRPr lang="en-US" dirty="0">
              <a:solidFill>
                <a:schemeClr val="bg1"/>
              </a:solidFill>
              <a:latin typeface="Bookman Old Style" pitchFamily="18" charset="0"/>
            </a:endParaRPr>
          </a:p>
        </p:txBody>
      </p:sp>
      <p:grpSp>
        <p:nvGrpSpPr>
          <p:cNvPr id="16" name="Group 15"/>
          <p:cNvGrpSpPr/>
          <p:nvPr/>
        </p:nvGrpSpPr>
        <p:grpSpPr>
          <a:xfrm>
            <a:off x="6858000" y="720799"/>
            <a:ext cx="604314" cy="860351"/>
            <a:chOff x="6430425" y="2275653"/>
            <a:chExt cx="884775" cy="1259640"/>
          </a:xfrm>
        </p:grpSpPr>
        <p:grpSp>
          <p:nvGrpSpPr>
            <p:cNvPr id="17" name="Group 16"/>
            <p:cNvGrpSpPr/>
            <p:nvPr/>
          </p:nvGrpSpPr>
          <p:grpSpPr>
            <a:xfrm>
              <a:off x="6430425" y="2275653"/>
              <a:ext cx="884775" cy="860806"/>
              <a:chOff x="5867400" y="1768643"/>
              <a:chExt cx="1295400" cy="1260307"/>
            </a:xfrm>
          </p:grpSpPr>
          <p:grpSp>
            <p:nvGrpSpPr>
              <p:cNvPr id="21" name="Group 20"/>
              <p:cNvGrpSpPr/>
              <p:nvPr/>
            </p:nvGrpSpPr>
            <p:grpSpPr>
              <a:xfrm>
                <a:off x="5867400" y="1768643"/>
                <a:ext cx="1295400" cy="1260307"/>
                <a:chOff x="4698832" y="1673393"/>
                <a:chExt cx="1295400" cy="1260307"/>
              </a:xfrm>
            </p:grpSpPr>
            <p:grpSp>
              <p:nvGrpSpPr>
                <p:cNvPr id="23" name="Group 22"/>
                <p:cNvGrpSpPr/>
                <p:nvPr/>
              </p:nvGrpSpPr>
              <p:grpSpPr>
                <a:xfrm>
                  <a:off x="4698832" y="1673393"/>
                  <a:ext cx="1295400" cy="1260307"/>
                  <a:chOff x="4419600" y="1673393"/>
                  <a:chExt cx="1295400" cy="1260307"/>
                </a:xfrm>
              </p:grpSpPr>
              <p:grpSp>
                <p:nvGrpSpPr>
                  <p:cNvPr id="25" name="Group 24"/>
                  <p:cNvGrpSpPr/>
                  <p:nvPr/>
                </p:nvGrpSpPr>
                <p:grpSpPr>
                  <a:xfrm>
                    <a:off x="4495800" y="1673393"/>
                    <a:ext cx="1168568" cy="1260307"/>
                    <a:chOff x="1219200" y="2816393"/>
                    <a:chExt cx="1168568" cy="1260307"/>
                  </a:xfrm>
                </p:grpSpPr>
                <p:sp>
                  <p:nvSpPr>
                    <p:cNvPr id="29" name="Oval 28"/>
                    <p:cNvSpPr/>
                    <p:nvPr/>
                  </p:nvSpPr>
                  <p:spPr>
                    <a:xfrm>
                      <a:off x="1219200" y="2876550"/>
                      <a:ext cx="1168568" cy="120015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041861" y="31813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37061" y="281639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47800" y="3597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Oval 25"/>
                  <p:cNvSpPr/>
                  <p:nvPr/>
                </p:nvSpPr>
                <p:spPr>
                  <a:xfrm>
                    <a:off x="4532260" y="2610306"/>
                    <a:ext cx="106644" cy="106644"/>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08357" y="2247900"/>
                    <a:ext cx="106643" cy="106643"/>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419600" y="220679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 23"/>
                <p:cNvSpPr/>
                <p:nvPr/>
              </p:nvSpPr>
              <p:spPr>
                <a:xfrm>
                  <a:off x="5292893" y="2266950"/>
                  <a:ext cx="117307" cy="117307"/>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p:cNvSpPr/>
              <p:nvPr/>
            </p:nvSpPr>
            <p:spPr>
              <a:xfrm>
                <a:off x="6751357" y="2922307"/>
                <a:ext cx="106643" cy="106643"/>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val 17"/>
            <p:cNvSpPr/>
            <p:nvPr/>
          </p:nvSpPr>
          <p:spPr>
            <a:xfrm>
              <a:off x="6558485" y="2379744"/>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26050" y="3078732"/>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705600" y="3165961"/>
              <a:ext cx="341760" cy="369332"/>
            </a:xfrm>
            <a:prstGeom prst="rect">
              <a:avLst/>
            </a:prstGeom>
          </p:spPr>
          <p:txBody>
            <a:bodyPr wrap="none">
              <a:spAutoFit/>
            </a:bodyPr>
            <a:lstStyle/>
            <a:p>
              <a:r>
                <a:rPr lang="en-US" b="1" dirty="0" smtClean="0">
                  <a:latin typeface="Bookman Old Style" pitchFamily="18" charset="0"/>
                </a:rPr>
                <a:t>F</a:t>
              </a:r>
              <a:endParaRPr lang="en-US" dirty="0"/>
            </a:p>
          </p:txBody>
        </p:sp>
      </p:grpSp>
      <p:sp>
        <p:nvSpPr>
          <p:cNvPr id="114" name="Rectangle 113"/>
          <p:cNvSpPr/>
          <p:nvPr/>
        </p:nvSpPr>
        <p:spPr>
          <a:xfrm>
            <a:off x="609600" y="376019"/>
            <a:ext cx="1178528" cy="646331"/>
          </a:xfrm>
          <a:prstGeom prst="rect">
            <a:avLst/>
          </a:prstGeom>
        </p:spPr>
        <p:txBody>
          <a:bodyPr wrap="none">
            <a:spAutoFit/>
          </a:bodyPr>
          <a:lstStyle/>
          <a:p>
            <a:r>
              <a:rPr lang="en-US" dirty="0">
                <a:solidFill>
                  <a:schemeClr val="bg1"/>
                </a:solidFill>
                <a:latin typeface="Bookman Old Style" pitchFamily="18" charset="0"/>
              </a:rPr>
              <a:t>Name of </a:t>
            </a:r>
            <a:endParaRPr lang="en-US" dirty="0" smtClean="0">
              <a:solidFill>
                <a:schemeClr val="bg1"/>
              </a:solidFill>
              <a:latin typeface="Bookman Old Style" pitchFamily="18" charset="0"/>
            </a:endParaRPr>
          </a:p>
          <a:p>
            <a:r>
              <a:rPr lang="en-US" dirty="0" smtClean="0">
                <a:solidFill>
                  <a:schemeClr val="bg1"/>
                </a:solidFill>
                <a:latin typeface="Bookman Old Style" pitchFamily="18" charset="0"/>
              </a:rPr>
              <a:t>Element</a:t>
            </a:r>
            <a:endParaRPr lang="en-US" dirty="0">
              <a:solidFill>
                <a:schemeClr val="bg1"/>
              </a:solidFill>
              <a:latin typeface="Bookman Old Style" pitchFamily="18" charset="0"/>
            </a:endParaRPr>
          </a:p>
        </p:txBody>
      </p:sp>
      <p:sp>
        <p:nvSpPr>
          <p:cNvPr id="115" name="Rectangle 114"/>
          <p:cNvSpPr/>
          <p:nvPr/>
        </p:nvSpPr>
        <p:spPr>
          <a:xfrm>
            <a:off x="2286000" y="500618"/>
            <a:ext cx="1019831" cy="369332"/>
          </a:xfrm>
          <a:prstGeom prst="rect">
            <a:avLst/>
          </a:prstGeom>
        </p:spPr>
        <p:txBody>
          <a:bodyPr wrap="none">
            <a:spAutoFit/>
          </a:bodyPr>
          <a:lstStyle/>
          <a:p>
            <a:r>
              <a:rPr lang="en-US" dirty="0">
                <a:solidFill>
                  <a:schemeClr val="bg1"/>
                </a:solidFill>
                <a:latin typeface="Bookman Old Style" pitchFamily="18" charset="0"/>
              </a:rPr>
              <a:t>Symbol</a:t>
            </a:r>
          </a:p>
        </p:txBody>
      </p:sp>
      <p:sp>
        <p:nvSpPr>
          <p:cNvPr id="116" name="Rectangle 115"/>
          <p:cNvSpPr/>
          <p:nvPr/>
        </p:nvSpPr>
        <p:spPr>
          <a:xfrm>
            <a:off x="3581400" y="376019"/>
            <a:ext cx="1602459" cy="646331"/>
          </a:xfrm>
          <a:prstGeom prst="rect">
            <a:avLst/>
          </a:prstGeom>
        </p:spPr>
        <p:txBody>
          <a:bodyPr>
            <a:spAutoFit/>
          </a:bodyPr>
          <a:lstStyle/>
          <a:p>
            <a:r>
              <a:rPr lang="en-US" dirty="0" smtClean="0">
                <a:solidFill>
                  <a:schemeClr val="bg1"/>
                </a:solidFill>
                <a:latin typeface="Bookman Old Style" pitchFamily="18" charset="0"/>
              </a:rPr>
              <a:t>  Atomic </a:t>
            </a:r>
            <a:endParaRPr lang="en-US" dirty="0">
              <a:solidFill>
                <a:schemeClr val="bg1"/>
              </a:solidFill>
              <a:latin typeface="Bookman Old Style" pitchFamily="18" charset="0"/>
            </a:endParaRPr>
          </a:p>
          <a:p>
            <a:r>
              <a:rPr lang="en-US" dirty="0" smtClean="0">
                <a:solidFill>
                  <a:schemeClr val="bg1"/>
                </a:solidFill>
                <a:latin typeface="Bookman Old Style" pitchFamily="18" charset="0"/>
              </a:rPr>
              <a:t> Number</a:t>
            </a:r>
            <a:endParaRPr lang="en-US" dirty="0">
              <a:solidFill>
                <a:schemeClr val="bg1"/>
              </a:solidFill>
              <a:latin typeface="Bookman Old Style" pitchFamily="18" charset="0"/>
            </a:endParaRPr>
          </a:p>
        </p:txBody>
      </p:sp>
      <p:sp>
        <p:nvSpPr>
          <p:cNvPr id="117" name="Rectangle 116"/>
          <p:cNvSpPr/>
          <p:nvPr/>
        </p:nvSpPr>
        <p:spPr>
          <a:xfrm>
            <a:off x="5179341" y="376019"/>
            <a:ext cx="1602459" cy="646331"/>
          </a:xfrm>
          <a:prstGeom prst="rect">
            <a:avLst/>
          </a:prstGeom>
        </p:spPr>
        <p:txBody>
          <a:bodyPr>
            <a:spAutoFit/>
          </a:bodyPr>
          <a:lstStyle/>
          <a:p>
            <a:r>
              <a:rPr lang="en-US" dirty="0">
                <a:solidFill>
                  <a:schemeClr val="bg1"/>
                </a:solidFill>
                <a:latin typeface="Bookman Old Style" pitchFamily="18" charset="0"/>
              </a:rPr>
              <a:t>Distribution </a:t>
            </a:r>
          </a:p>
          <a:p>
            <a:r>
              <a:rPr lang="en-US" dirty="0">
                <a:solidFill>
                  <a:schemeClr val="bg1"/>
                </a:solidFill>
                <a:latin typeface="Bookman Old Style" pitchFamily="18" charset="0"/>
              </a:rPr>
              <a:t>of Electrons</a:t>
            </a:r>
          </a:p>
        </p:txBody>
      </p:sp>
      <p:sp>
        <p:nvSpPr>
          <p:cNvPr id="127" name="Rectangle 126"/>
          <p:cNvSpPr/>
          <p:nvPr/>
        </p:nvSpPr>
        <p:spPr>
          <a:xfrm>
            <a:off x="609600" y="1352550"/>
            <a:ext cx="758541" cy="369332"/>
          </a:xfrm>
          <a:prstGeom prst="rect">
            <a:avLst/>
          </a:prstGeom>
        </p:spPr>
        <p:txBody>
          <a:bodyPr wrap="none">
            <a:spAutoFit/>
          </a:bodyPr>
          <a:lstStyle/>
          <a:p>
            <a:r>
              <a:rPr lang="en-US" dirty="0" smtClean="0">
                <a:solidFill>
                  <a:schemeClr val="bg1"/>
                </a:solidFill>
                <a:latin typeface="Bookman Old Style" pitchFamily="18" charset="0"/>
              </a:rPr>
              <a:t>Neon</a:t>
            </a:r>
            <a:endParaRPr lang="en-US" dirty="0">
              <a:solidFill>
                <a:schemeClr val="bg1"/>
              </a:solidFill>
            </a:endParaRPr>
          </a:p>
        </p:txBody>
      </p:sp>
      <p:sp>
        <p:nvSpPr>
          <p:cNvPr id="128" name="Rectangle 127"/>
          <p:cNvSpPr/>
          <p:nvPr/>
        </p:nvSpPr>
        <p:spPr>
          <a:xfrm>
            <a:off x="2607111" y="1352550"/>
            <a:ext cx="476412" cy="369332"/>
          </a:xfrm>
          <a:prstGeom prst="rect">
            <a:avLst/>
          </a:prstGeom>
        </p:spPr>
        <p:txBody>
          <a:bodyPr wrap="none">
            <a:spAutoFit/>
          </a:bodyPr>
          <a:lstStyle/>
          <a:p>
            <a:r>
              <a:rPr lang="en-US" dirty="0" smtClean="0">
                <a:solidFill>
                  <a:schemeClr val="bg1"/>
                </a:solidFill>
                <a:latin typeface="Bookman Old Style" pitchFamily="18" charset="0"/>
              </a:rPr>
              <a:t>Ne</a:t>
            </a:r>
            <a:endParaRPr lang="en-US" dirty="0">
              <a:solidFill>
                <a:schemeClr val="bg1"/>
              </a:solidFill>
              <a:latin typeface="Bookman Old Style" pitchFamily="18" charset="0"/>
            </a:endParaRPr>
          </a:p>
        </p:txBody>
      </p:sp>
      <p:sp>
        <p:nvSpPr>
          <p:cNvPr id="129" name="Rectangle 128"/>
          <p:cNvSpPr/>
          <p:nvPr/>
        </p:nvSpPr>
        <p:spPr>
          <a:xfrm>
            <a:off x="4267200" y="1352550"/>
            <a:ext cx="470000" cy="369332"/>
          </a:xfrm>
          <a:prstGeom prst="rect">
            <a:avLst/>
          </a:prstGeom>
        </p:spPr>
        <p:txBody>
          <a:bodyPr wrap="none">
            <a:spAutoFit/>
          </a:bodyPr>
          <a:lstStyle/>
          <a:p>
            <a:r>
              <a:rPr lang="en-US" dirty="0" smtClean="0">
                <a:solidFill>
                  <a:schemeClr val="bg1"/>
                </a:solidFill>
                <a:latin typeface="Bookman Old Style" pitchFamily="18" charset="0"/>
              </a:rPr>
              <a:t>10</a:t>
            </a:r>
            <a:endParaRPr lang="en-US" dirty="0">
              <a:solidFill>
                <a:schemeClr val="bg1"/>
              </a:solidFill>
              <a:latin typeface="Bookman Old Style" pitchFamily="18" charset="0"/>
            </a:endParaRPr>
          </a:p>
        </p:txBody>
      </p:sp>
      <p:sp>
        <p:nvSpPr>
          <p:cNvPr id="130" name="Rectangle 129"/>
          <p:cNvSpPr/>
          <p:nvPr/>
        </p:nvSpPr>
        <p:spPr>
          <a:xfrm>
            <a:off x="5486400" y="1377950"/>
            <a:ext cx="681597" cy="369332"/>
          </a:xfrm>
          <a:prstGeom prst="rect">
            <a:avLst/>
          </a:prstGeom>
        </p:spPr>
        <p:txBody>
          <a:bodyPr wrap="none">
            <a:spAutoFit/>
          </a:bodyPr>
          <a:lstStyle/>
          <a:p>
            <a:r>
              <a:rPr lang="en-US" dirty="0" smtClean="0">
                <a:solidFill>
                  <a:schemeClr val="bg1"/>
                </a:solidFill>
                <a:latin typeface="Bookman Old Style" pitchFamily="18" charset="0"/>
              </a:rPr>
              <a:t>(2,8)</a:t>
            </a:r>
            <a:endParaRPr lang="en-US" dirty="0">
              <a:solidFill>
                <a:schemeClr val="bg1"/>
              </a:solidFill>
              <a:latin typeface="Bookman Old Style" pitchFamily="18" charset="0"/>
            </a:endParaRPr>
          </a:p>
        </p:txBody>
      </p:sp>
      <p:sp>
        <p:nvSpPr>
          <p:cNvPr id="131" name="Rectangle 130"/>
          <p:cNvSpPr/>
          <p:nvPr/>
        </p:nvSpPr>
        <p:spPr>
          <a:xfrm>
            <a:off x="609600" y="1733550"/>
            <a:ext cx="1051891" cy="369332"/>
          </a:xfrm>
          <a:prstGeom prst="rect">
            <a:avLst/>
          </a:prstGeom>
        </p:spPr>
        <p:txBody>
          <a:bodyPr wrap="none">
            <a:spAutoFit/>
          </a:bodyPr>
          <a:lstStyle/>
          <a:p>
            <a:r>
              <a:rPr lang="en-US" dirty="0" smtClean="0">
                <a:solidFill>
                  <a:schemeClr val="bg1"/>
                </a:solidFill>
                <a:latin typeface="Bookman Old Style" pitchFamily="18" charset="0"/>
              </a:rPr>
              <a:t>Sodium</a:t>
            </a:r>
            <a:endParaRPr lang="en-US" dirty="0">
              <a:solidFill>
                <a:schemeClr val="bg1"/>
              </a:solidFill>
            </a:endParaRPr>
          </a:p>
        </p:txBody>
      </p:sp>
      <p:sp>
        <p:nvSpPr>
          <p:cNvPr id="132" name="Rectangle 131"/>
          <p:cNvSpPr/>
          <p:nvPr/>
        </p:nvSpPr>
        <p:spPr>
          <a:xfrm>
            <a:off x="2597343" y="1733550"/>
            <a:ext cx="490840" cy="369332"/>
          </a:xfrm>
          <a:prstGeom prst="rect">
            <a:avLst/>
          </a:prstGeom>
        </p:spPr>
        <p:txBody>
          <a:bodyPr wrap="none">
            <a:spAutoFit/>
          </a:bodyPr>
          <a:lstStyle/>
          <a:p>
            <a:r>
              <a:rPr lang="en-US" dirty="0" smtClean="0">
                <a:solidFill>
                  <a:schemeClr val="bg1"/>
                </a:solidFill>
                <a:latin typeface="Bookman Old Style" pitchFamily="18" charset="0"/>
              </a:rPr>
              <a:t>Na</a:t>
            </a:r>
            <a:endParaRPr lang="en-US" dirty="0">
              <a:solidFill>
                <a:schemeClr val="bg1"/>
              </a:solidFill>
              <a:latin typeface="Bookman Old Style" pitchFamily="18" charset="0"/>
            </a:endParaRPr>
          </a:p>
        </p:txBody>
      </p:sp>
      <p:sp>
        <p:nvSpPr>
          <p:cNvPr id="133" name="Rectangle 132"/>
          <p:cNvSpPr/>
          <p:nvPr/>
        </p:nvSpPr>
        <p:spPr>
          <a:xfrm>
            <a:off x="4267200" y="1733550"/>
            <a:ext cx="470000" cy="369332"/>
          </a:xfrm>
          <a:prstGeom prst="rect">
            <a:avLst/>
          </a:prstGeom>
        </p:spPr>
        <p:txBody>
          <a:bodyPr wrap="none">
            <a:spAutoFit/>
          </a:bodyPr>
          <a:lstStyle/>
          <a:p>
            <a:r>
              <a:rPr lang="en-US" dirty="0" smtClean="0">
                <a:solidFill>
                  <a:schemeClr val="bg1"/>
                </a:solidFill>
                <a:latin typeface="Bookman Old Style" pitchFamily="18" charset="0"/>
              </a:rPr>
              <a:t>11</a:t>
            </a:r>
            <a:endParaRPr lang="en-US" dirty="0">
              <a:solidFill>
                <a:schemeClr val="bg1"/>
              </a:solidFill>
              <a:latin typeface="Bookman Old Style" pitchFamily="18" charset="0"/>
            </a:endParaRPr>
          </a:p>
        </p:txBody>
      </p:sp>
      <p:sp>
        <p:nvSpPr>
          <p:cNvPr id="134" name="Rectangle 133"/>
          <p:cNvSpPr/>
          <p:nvPr/>
        </p:nvSpPr>
        <p:spPr>
          <a:xfrm>
            <a:off x="5410200" y="1758950"/>
            <a:ext cx="898003" cy="369332"/>
          </a:xfrm>
          <a:prstGeom prst="rect">
            <a:avLst/>
          </a:prstGeom>
        </p:spPr>
        <p:txBody>
          <a:bodyPr wrap="none">
            <a:spAutoFit/>
          </a:bodyPr>
          <a:lstStyle/>
          <a:p>
            <a:r>
              <a:rPr lang="en-US" dirty="0" smtClean="0">
                <a:solidFill>
                  <a:schemeClr val="bg1"/>
                </a:solidFill>
                <a:latin typeface="Bookman Old Style" pitchFamily="18" charset="0"/>
              </a:rPr>
              <a:t>(2,8,1)</a:t>
            </a:r>
            <a:endParaRPr lang="en-US" dirty="0">
              <a:solidFill>
                <a:schemeClr val="bg1"/>
              </a:solidFill>
              <a:latin typeface="Bookman Old Style" pitchFamily="18" charset="0"/>
            </a:endParaRPr>
          </a:p>
        </p:txBody>
      </p:sp>
      <p:grpSp>
        <p:nvGrpSpPr>
          <p:cNvPr id="135" name="Group 134"/>
          <p:cNvGrpSpPr/>
          <p:nvPr/>
        </p:nvGrpSpPr>
        <p:grpSpPr>
          <a:xfrm>
            <a:off x="6865105" y="1123950"/>
            <a:ext cx="602495" cy="855785"/>
            <a:chOff x="7423688" y="2266950"/>
            <a:chExt cx="882112" cy="1252954"/>
          </a:xfrm>
        </p:grpSpPr>
        <p:grpSp>
          <p:nvGrpSpPr>
            <p:cNvPr id="136" name="Group 135"/>
            <p:cNvGrpSpPr/>
            <p:nvPr/>
          </p:nvGrpSpPr>
          <p:grpSpPr>
            <a:xfrm>
              <a:off x="7423688" y="2266950"/>
              <a:ext cx="882112" cy="864728"/>
              <a:chOff x="5867400" y="1762901"/>
              <a:chExt cx="1291501" cy="1266049"/>
            </a:xfrm>
          </p:grpSpPr>
          <p:grpSp>
            <p:nvGrpSpPr>
              <p:cNvPr id="141" name="Group 140"/>
              <p:cNvGrpSpPr/>
              <p:nvPr/>
            </p:nvGrpSpPr>
            <p:grpSpPr>
              <a:xfrm>
                <a:off x="5867400" y="1762901"/>
                <a:ext cx="1291501" cy="1266049"/>
                <a:chOff x="4698832" y="1667651"/>
                <a:chExt cx="1291501" cy="1266049"/>
              </a:xfrm>
            </p:grpSpPr>
            <p:grpSp>
              <p:nvGrpSpPr>
                <p:cNvPr id="143" name="Group 142"/>
                <p:cNvGrpSpPr/>
                <p:nvPr/>
              </p:nvGrpSpPr>
              <p:grpSpPr>
                <a:xfrm>
                  <a:off x="4698832" y="1667651"/>
                  <a:ext cx="1291501" cy="1266049"/>
                  <a:chOff x="4419600" y="1667651"/>
                  <a:chExt cx="1291501" cy="1266049"/>
                </a:xfrm>
              </p:grpSpPr>
              <p:grpSp>
                <p:nvGrpSpPr>
                  <p:cNvPr id="145" name="Group 144"/>
                  <p:cNvGrpSpPr/>
                  <p:nvPr/>
                </p:nvGrpSpPr>
                <p:grpSpPr>
                  <a:xfrm>
                    <a:off x="4495800" y="1667651"/>
                    <a:ext cx="1168568" cy="1266049"/>
                    <a:chOff x="1219200" y="2810651"/>
                    <a:chExt cx="1168568" cy="1266049"/>
                  </a:xfrm>
                </p:grpSpPr>
                <p:sp>
                  <p:nvSpPr>
                    <p:cNvPr id="149" name="Oval 148"/>
                    <p:cNvSpPr/>
                    <p:nvPr/>
                  </p:nvSpPr>
                  <p:spPr>
                    <a:xfrm>
                      <a:off x="1219200" y="2876550"/>
                      <a:ext cx="1168568" cy="120015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2041861" y="31813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1833058" y="2810651"/>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1447800" y="3597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6" name="Oval 145"/>
                  <p:cNvSpPr/>
                  <p:nvPr/>
                </p:nvSpPr>
                <p:spPr>
                  <a:xfrm>
                    <a:off x="4531920" y="2601739"/>
                    <a:ext cx="106644" cy="106644"/>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5604457" y="2410187"/>
                    <a:ext cx="106644" cy="106644"/>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4419600" y="220679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Oval 143"/>
                <p:cNvSpPr/>
                <p:nvPr/>
              </p:nvSpPr>
              <p:spPr>
                <a:xfrm>
                  <a:off x="5292893" y="2266950"/>
                  <a:ext cx="117307" cy="117307"/>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2" name="Oval 141"/>
              <p:cNvSpPr/>
              <p:nvPr/>
            </p:nvSpPr>
            <p:spPr>
              <a:xfrm>
                <a:off x="6819376" y="2860859"/>
                <a:ext cx="106644" cy="106644"/>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Oval 136"/>
            <p:cNvSpPr/>
            <p:nvPr/>
          </p:nvSpPr>
          <p:spPr>
            <a:xfrm>
              <a:off x="7551748" y="2374963"/>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7755732" y="307670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8164311" y="2430523"/>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p:cNvSpPr txBox="1"/>
            <p:nvPr/>
          </p:nvSpPr>
          <p:spPr>
            <a:xfrm>
              <a:off x="7620000" y="3181350"/>
              <a:ext cx="455574" cy="338554"/>
            </a:xfrm>
            <a:prstGeom prst="rect">
              <a:avLst/>
            </a:prstGeom>
            <a:noFill/>
          </p:spPr>
          <p:txBody>
            <a:bodyPr wrap="none" rtlCol="0">
              <a:spAutoFit/>
            </a:bodyPr>
            <a:lstStyle/>
            <a:p>
              <a:r>
                <a:rPr lang="en-US" sz="1600" b="1" dirty="0" smtClean="0">
                  <a:latin typeface="Bookman Old Style" pitchFamily="18" charset="0"/>
                </a:rPr>
                <a:t>Ne</a:t>
              </a:r>
              <a:endParaRPr lang="en-US" sz="1600" b="1" dirty="0">
                <a:latin typeface="Bookman Old Style" pitchFamily="18" charset="0"/>
              </a:endParaRPr>
            </a:p>
          </p:txBody>
        </p:sp>
      </p:grpSp>
      <p:grpSp>
        <p:nvGrpSpPr>
          <p:cNvPr id="154" name="Group 153"/>
          <p:cNvGrpSpPr/>
          <p:nvPr/>
        </p:nvGrpSpPr>
        <p:grpSpPr>
          <a:xfrm>
            <a:off x="6858000" y="1428750"/>
            <a:ext cx="809939" cy="1083276"/>
            <a:chOff x="570202" y="2959846"/>
            <a:chExt cx="1185832" cy="1586025"/>
          </a:xfrm>
        </p:grpSpPr>
        <p:grpSp>
          <p:nvGrpSpPr>
            <p:cNvPr id="155" name="Group 154"/>
            <p:cNvGrpSpPr/>
            <p:nvPr/>
          </p:nvGrpSpPr>
          <p:grpSpPr>
            <a:xfrm>
              <a:off x="718088" y="3105150"/>
              <a:ext cx="882112" cy="1440721"/>
              <a:chOff x="7652288" y="1536754"/>
              <a:chExt cx="882112" cy="1440721"/>
            </a:xfrm>
          </p:grpSpPr>
          <p:grpSp>
            <p:nvGrpSpPr>
              <p:cNvPr id="158" name="Group 157"/>
              <p:cNvGrpSpPr/>
              <p:nvPr/>
            </p:nvGrpSpPr>
            <p:grpSpPr>
              <a:xfrm>
                <a:off x="7652288" y="1536754"/>
                <a:ext cx="882112" cy="882596"/>
                <a:chOff x="7954425" y="1424828"/>
                <a:chExt cx="882112" cy="882596"/>
              </a:xfrm>
            </p:grpSpPr>
            <p:grpSp>
              <p:nvGrpSpPr>
                <p:cNvPr id="160" name="Group 159"/>
                <p:cNvGrpSpPr/>
                <p:nvPr/>
              </p:nvGrpSpPr>
              <p:grpSpPr>
                <a:xfrm>
                  <a:off x="7954425" y="1424828"/>
                  <a:ext cx="882112" cy="882596"/>
                  <a:chOff x="7040025" y="1554622"/>
                  <a:chExt cx="882112" cy="882596"/>
                </a:xfrm>
              </p:grpSpPr>
              <p:grpSp>
                <p:nvGrpSpPr>
                  <p:cNvPr id="162" name="Group 161"/>
                  <p:cNvGrpSpPr/>
                  <p:nvPr/>
                </p:nvGrpSpPr>
                <p:grpSpPr>
                  <a:xfrm>
                    <a:off x="7040025" y="1554622"/>
                    <a:ext cx="882112" cy="864728"/>
                    <a:chOff x="7315200" y="1762901"/>
                    <a:chExt cx="1291501" cy="1266049"/>
                  </a:xfrm>
                </p:grpSpPr>
                <p:grpSp>
                  <p:nvGrpSpPr>
                    <p:cNvPr id="164" name="Group 163"/>
                    <p:cNvGrpSpPr/>
                    <p:nvPr/>
                  </p:nvGrpSpPr>
                  <p:grpSpPr>
                    <a:xfrm>
                      <a:off x="7315200" y="1762901"/>
                      <a:ext cx="1291501" cy="1266049"/>
                      <a:chOff x="5867400" y="1762901"/>
                      <a:chExt cx="1291501" cy="1266049"/>
                    </a:xfrm>
                  </p:grpSpPr>
                  <p:grpSp>
                    <p:nvGrpSpPr>
                      <p:cNvPr id="166" name="Group 165"/>
                      <p:cNvGrpSpPr/>
                      <p:nvPr/>
                    </p:nvGrpSpPr>
                    <p:grpSpPr>
                      <a:xfrm>
                        <a:off x="5867400" y="1762901"/>
                        <a:ext cx="1291501" cy="1266049"/>
                        <a:chOff x="4698832" y="1667651"/>
                        <a:chExt cx="1291501" cy="1266049"/>
                      </a:xfrm>
                    </p:grpSpPr>
                    <p:grpSp>
                      <p:nvGrpSpPr>
                        <p:cNvPr id="168" name="Group 167"/>
                        <p:cNvGrpSpPr/>
                        <p:nvPr/>
                      </p:nvGrpSpPr>
                      <p:grpSpPr>
                        <a:xfrm>
                          <a:off x="4698832" y="1667651"/>
                          <a:ext cx="1291501" cy="1266049"/>
                          <a:chOff x="4419600" y="1667651"/>
                          <a:chExt cx="1291501" cy="1266049"/>
                        </a:xfrm>
                      </p:grpSpPr>
                      <p:grpSp>
                        <p:nvGrpSpPr>
                          <p:cNvPr id="170" name="Group 169"/>
                          <p:cNvGrpSpPr/>
                          <p:nvPr/>
                        </p:nvGrpSpPr>
                        <p:grpSpPr>
                          <a:xfrm>
                            <a:off x="4495798" y="1667651"/>
                            <a:ext cx="1168568" cy="1266049"/>
                            <a:chOff x="1219198" y="2810651"/>
                            <a:chExt cx="1168568" cy="1266049"/>
                          </a:xfrm>
                        </p:grpSpPr>
                        <p:sp>
                          <p:nvSpPr>
                            <p:cNvPr id="174" name="Oval 173"/>
                            <p:cNvSpPr/>
                            <p:nvPr/>
                          </p:nvSpPr>
                          <p:spPr>
                            <a:xfrm>
                              <a:off x="1219198" y="2876550"/>
                              <a:ext cx="1168568" cy="120015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2041861" y="31813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1833058" y="2810651"/>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1444353" y="3634735"/>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p:cNvSpPr/>
                          <p:nvPr/>
                        </p:nvSpPr>
                        <p:spPr>
                          <a:xfrm>
                            <a:off x="4541557" y="2628900"/>
                            <a:ext cx="106643" cy="106643"/>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5604457" y="2410187"/>
                            <a:ext cx="106644" cy="106644"/>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4419600" y="220679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Oval 168"/>
                        <p:cNvSpPr/>
                        <p:nvPr/>
                      </p:nvSpPr>
                      <p:spPr>
                        <a:xfrm>
                          <a:off x="5292893" y="2266950"/>
                          <a:ext cx="117307" cy="117307"/>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7" name="Oval 166"/>
                      <p:cNvSpPr/>
                      <p:nvPr/>
                    </p:nvSpPr>
                    <p:spPr>
                      <a:xfrm>
                        <a:off x="6819376" y="2860859"/>
                        <a:ext cx="106644" cy="106644"/>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Oval 164"/>
                    <p:cNvSpPr/>
                    <p:nvPr/>
                  </p:nvSpPr>
                  <p:spPr>
                    <a:xfrm>
                      <a:off x="7502693" y="19210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3" name="Oval 162"/>
                  <p:cNvSpPr/>
                  <p:nvPr/>
                </p:nvSpPr>
                <p:spPr>
                  <a:xfrm>
                    <a:off x="7372069" y="2364379"/>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8677476" y="1589555"/>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9" name="TextBox 158"/>
              <p:cNvSpPr txBox="1"/>
              <p:nvPr/>
            </p:nvSpPr>
            <p:spPr>
              <a:xfrm>
                <a:off x="7774827" y="2567824"/>
                <a:ext cx="606369" cy="409651"/>
              </a:xfrm>
              <a:prstGeom prst="rect">
                <a:avLst/>
              </a:prstGeom>
              <a:noFill/>
            </p:spPr>
            <p:txBody>
              <a:bodyPr wrap="none" rtlCol="0">
                <a:spAutoFit/>
              </a:bodyPr>
              <a:lstStyle/>
              <a:p>
                <a:r>
                  <a:rPr lang="en-US" sz="1600" b="1" dirty="0" smtClean="0">
                    <a:latin typeface="Bookman Old Style" pitchFamily="18" charset="0"/>
                  </a:rPr>
                  <a:t>Na</a:t>
                </a:r>
                <a:endParaRPr lang="en-US" sz="1600" b="1" dirty="0">
                  <a:latin typeface="Bookman Old Style" pitchFamily="18" charset="0"/>
                </a:endParaRPr>
              </a:p>
            </p:txBody>
          </p:sp>
        </p:grpSp>
        <p:sp>
          <p:nvSpPr>
            <p:cNvPr id="156" name="Oval 155"/>
            <p:cNvSpPr/>
            <p:nvPr/>
          </p:nvSpPr>
          <p:spPr>
            <a:xfrm>
              <a:off x="570202" y="2975894"/>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954452" y="2959846"/>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Rectangle 188"/>
          <p:cNvSpPr/>
          <p:nvPr/>
        </p:nvSpPr>
        <p:spPr>
          <a:xfrm>
            <a:off x="609600" y="2114550"/>
            <a:ext cx="1491114" cy="369332"/>
          </a:xfrm>
          <a:prstGeom prst="rect">
            <a:avLst/>
          </a:prstGeom>
        </p:spPr>
        <p:txBody>
          <a:bodyPr wrap="none">
            <a:spAutoFit/>
          </a:bodyPr>
          <a:lstStyle/>
          <a:p>
            <a:r>
              <a:rPr lang="en-US" dirty="0" smtClean="0">
                <a:solidFill>
                  <a:schemeClr val="bg1"/>
                </a:solidFill>
                <a:latin typeface="Bookman Old Style" pitchFamily="18" charset="0"/>
              </a:rPr>
              <a:t>Magnesium</a:t>
            </a:r>
            <a:endParaRPr lang="en-US" dirty="0">
              <a:solidFill>
                <a:schemeClr val="bg1"/>
              </a:solidFill>
            </a:endParaRPr>
          </a:p>
        </p:txBody>
      </p:sp>
      <p:sp>
        <p:nvSpPr>
          <p:cNvPr id="190" name="Rectangle 189"/>
          <p:cNvSpPr/>
          <p:nvPr/>
        </p:nvSpPr>
        <p:spPr>
          <a:xfrm>
            <a:off x="2597343" y="2114550"/>
            <a:ext cx="521297" cy="369332"/>
          </a:xfrm>
          <a:prstGeom prst="rect">
            <a:avLst/>
          </a:prstGeom>
        </p:spPr>
        <p:txBody>
          <a:bodyPr wrap="none">
            <a:spAutoFit/>
          </a:bodyPr>
          <a:lstStyle/>
          <a:p>
            <a:r>
              <a:rPr lang="en-US" dirty="0" smtClean="0">
                <a:solidFill>
                  <a:schemeClr val="bg1"/>
                </a:solidFill>
                <a:latin typeface="Bookman Old Style" pitchFamily="18" charset="0"/>
              </a:rPr>
              <a:t>Mg</a:t>
            </a:r>
            <a:endParaRPr lang="en-US" dirty="0">
              <a:solidFill>
                <a:schemeClr val="bg1"/>
              </a:solidFill>
              <a:latin typeface="Bookman Old Style" pitchFamily="18" charset="0"/>
            </a:endParaRPr>
          </a:p>
        </p:txBody>
      </p:sp>
      <p:sp>
        <p:nvSpPr>
          <p:cNvPr id="191" name="Rectangle 190"/>
          <p:cNvSpPr/>
          <p:nvPr/>
        </p:nvSpPr>
        <p:spPr>
          <a:xfrm>
            <a:off x="4267200" y="2114550"/>
            <a:ext cx="470000" cy="369332"/>
          </a:xfrm>
          <a:prstGeom prst="rect">
            <a:avLst/>
          </a:prstGeom>
        </p:spPr>
        <p:txBody>
          <a:bodyPr wrap="none">
            <a:spAutoFit/>
          </a:bodyPr>
          <a:lstStyle/>
          <a:p>
            <a:r>
              <a:rPr lang="en-US" dirty="0" smtClean="0">
                <a:solidFill>
                  <a:schemeClr val="bg1"/>
                </a:solidFill>
                <a:latin typeface="Bookman Old Style" pitchFamily="18" charset="0"/>
              </a:rPr>
              <a:t>12</a:t>
            </a:r>
            <a:endParaRPr lang="en-US" dirty="0">
              <a:solidFill>
                <a:schemeClr val="bg1"/>
              </a:solidFill>
              <a:latin typeface="Bookman Old Style" pitchFamily="18" charset="0"/>
            </a:endParaRPr>
          </a:p>
        </p:txBody>
      </p:sp>
      <p:sp>
        <p:nvSpPr>
          <p:cNvPr id="192" name="Rectangle 191"/>
          <p:cNvSpPr/>
          <p:nvPr/>
        </p:nvSpPr>
        <p:spPr>
          <a:xfrm>
            <a:off x="5410200" y="2139950"/>
            <a:ext cx="898003" cy="369332"/>
          </a:xfrm>
          <a:prstGeom prst="rect">
            <a:avLst/>
          </a:prstGeom>
        </p:spPr>
        <p:txBody>
          <a:bodyPr wrap="none">
            <a:spAutoFit/>
          </a:bodyPr>
          <a:lstStyle/>
          <a:p>
            <a:r>
              <a:rPr lang="en-US" dirty="0" smtClean="0">
                <a:solidFill>
                  <a:schemeClr val="bg1"/>
                </a:solidFill>
                <a:latin typeface="Bookman Old Style" pitchFamily="18" charset="0"/>
              </a:rPr>
              <a:t>(2,8,2)</a:t>
            </a:r>
            <a:endParaRPr lang="en-US" dirty="0">
              <a:solidFill>
                <a:schemeClr val="bg1"/>
              </a:solidFill>
              <a:latin typeface="Bookman Old Style" pitchFamily="18" charset="0"/>
            </a:endParaRPr>
          </a:p>
        </p:txBody>
      </p:sp>
      <p:grpSp>
        <p:nvGrpSpPr>
          <p:cNvPr id="193" name="Group 192"/>
          <p:cNvGrpSpPr/>
          <p:nvPr/>
        </p:nvGrpSpPr>
        <p:grpSpPr>
          <a:xfrm>
            <a:off x="6858000" y="1604255"/>
            <a:ext cx="809939" cy="1043695"/>
            <a:chOff x="1862168" y="3004705"/>
            <a:chExt cx="1185832" cy="1528075"/>
          </a:xfrm>
        </p:grpSpPr>
        <p:grpSp>
          <p:nvGrpSpPr>
            <p:cNvPr id="194" name="Group 193"/>
            <p:cNvGrpSpPr/>
            <p:nvPr/>
          </p:nvGrpSpPr>
          <p:grpSpPr>
            <a:xfrm>
              <a:off x="1862168" y="3004705"/>
              <a:ext cx="1185832" cy="1528075"/>
              <a:chOff x="1862168" y="3004705"/>
              <a:chExt cx="1185832" cy="1528075"/>
            </a:xfrm>
          </p:grpSpPr>
          <p:grpSp>
            <p:nvGrpSpPr>
              <p:cNvPr id="204" name="Group 203"/>
              <p:cNvGrpSpPr/>
              <p:nvPr/>
            </p:nvGrpSpPr>
            <p:grpSpPr>
              <a:xfrm>
                <a:off x="1862168" y="3004705"/>
                <a:ext cx="1185832" cy="1528075"/>
                <a:chOff x="1862168" y="3004705"/>
                <a:chExt cx="1185832" cy="1528075"/>
              </a:xfrm>
            </p:grpSpPr>
            <p:grpSp>
              <p:nvGrpSpPr>
                <p:cNvPr id="207" name="Group 206"/>
                <p:cNvGrpSpPr/>
                <p:nvPr/>
              </p:nvGrpSpPr>
              <p:grpSpPr>
                <a:xfrm>
                  <a:off x="2161137" y="3322217"/>
                  <a:ext cx="659711" cy="1210563"/>
                  <a:chOff x="1289569" y="1984371"/>
                  <a:chExt cx="659711" cy="1210563"/>
                </a:xfrm>
              </p:grpSpPr>
              <p:grpSp>
                <p:nvGrpSpPr>
                  <p:cNvPr id="209" name="Group 208"/>
                  <p:cNvGrpSpPr/>
                  <p:nvPr/>
                </p:nvGrpSpPr>
                <p:grpSpPr>
                  <a:xfrm>
                    <a:off x="1321899" y="1984371"/>
                    <a:ext cx="520457" cy="500123"/>
                    <a:chOff x="1422484" y="3105150"/>
                    <a:chExt cx="762000" cy="732230"/>
                  </a:xfrm>
                </p:grpSpPr>
                <p:sp>
                  <p:nvSpPr>
                    <p:cNvPr id="211" name="Oval 210"/>
                    <p:cNvSpPr/>
                    <p:nvPr/>
                  </p:nvSpPr>
                  <p:spPr>
                    <a:xfrm>
                      <a:off x="1745615" y="3430961"/>
                      <a:ext cx="106643" cy="106643"/>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2041861" y="3216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1447800" y="3597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0" name="TextBox 209"/>
                  <p:cNvSpPr txBox="1"/>
                  <p:nvPr/>
                </p:nvSpPr>
                <p:spPr>
                  <a:xfrm>
                    <a:off x="1289569" y="2744318"/>
                    <a:ext cx="659711" cy="450616"/>
                  </a:xfrm>
                  <a:prstGeom prst="rect">
                    <a:avLst/>
                  </a:prstGeom>
                  <a:noFill/>
                </p:spPr>
                <p:txBody>
                  <a:bodyPr wrap="none" rtlCol="0">
                    <a:spAutoFit/>
                  </a:bodyPr>
                  <a:lstStyle/>
                  <a:p>
                    <a:r>
                      <a:rPr lang="en-US" sz="1600" b="1" dirty="0" smtClean="0">
                        <a:latin typeface="Bookman Old Style" pitchFamily="18" charset="0"/>
                      </a:rPr>
                      <a:t>Mg</a:t>
                    </a:r>
                    <a:endParaRPr lang="en-US" sz="1600" b="1" dirty="0">
                      <a:latin typeface="Bookman Old Style" pitchFamily="18" charset="0"/>
                    </a:endParaRPr>
                  </a:p>
                </p:txBody>
              </p:sp>
            </p:grpSp>
            <p:sp>
              <p:nvSpPr>
                <p:cNvPr id="208" name="Oval 207"/>
                <p:cNvSpPr/>
                <p:nvPr/>
              </p:nvSpPr>
              <p:spPr>
                <a:xfrm>
                  <a:off x="1862168" y="3004705"/>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 name="Oval 204"/>
              <p:cNvSpPr/>
              <p:nvPr/>
            </p:nvSpPr>
            <p:spPr>
              <a:xfrm>
                <a:off x="1981200" y="314561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2790350" y="400009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5" name="Oval 194"/>
            <p:cNvSpPr/>
            <p:nvPr/>
          </p:nvSpPr>
          <p:spPr>
            <a:xfrm>
              <a:off x="2065042" y="3169439"/>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2484316" y="3124429"/>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2079362" y="376169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2822271" y="3631591"/>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2012998" y="349267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2663210" y="3874349"/>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2141058" y="3232442"/>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2345042" y="393418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2749432" y="3305179"/>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5" name="Rectangle 214"/>
          <p:cNvSpPr/>
          <p:nvPr/>
        </p:nvSpPr>
        <p:spPr>
          <a:xfrm>
            <a:off x="609600" y="2495550"/>
            <a:ext cx="1447832" cy="369332"/>
          </a:xfrm>
          <a:prstGeom prst="rect">
            <a:avLst/>
          </a:prstGeom>
        </p:spPr>
        <p:txBody>
          <a:bodyPr wrap="none">
            <a:spAutoFit/>
          </a:bodyPr>
          <a:lstStyle/>
          <a:p>
            <a:r>
              <a:rPr lang="en-US" dirty="0" err="1" smtClean="0">
                <a:solidFill>
                  <a:schemeClr val="bg1"/>
                </a:solidFill>
                <a:latin typeface="Bookman Old Style" pitchFamily="18" charset="0"/>
              </a:rPr>
              <a:t>Aluminium</a:t>
            </a:r>
            <a:endParaRPr lang="en-US" dirty="0">
              <a:solidFill>
                <a:schemeClr val="bg1"/>
              </a:solidFill>
            </a:endParaRPr>
          </a:p>
        </p:txBody>
      </p:sp>
      <p:sp>
        <p:nvSpPr>
          <p:cNvPr id="216" name="Rectangle 215"/>
          <p:cNvSpPr/>
          <p:nvPr/>
        </p:nvSpPr>
        <p:spPr>
          <a:xfrm>
            <a:off x="2597343" y="2495550"/>
            <a:ext cx="410690" cy="369332"/>
          </a:xfrm>
          <a:prstGeom prst="rect">
            <a:avLst/>
          </a:prstGeom>
        </p:spPr>
        <p:txBody>
          <a:bodyPr wrap="none">
            <a:spAutoFit/>
          </a:bodyPr>
          <a:lstStyle/>
          <a:p>
            <a:r>
              <a:rPr lang="en-US" dirty="0" smtClean="0">
                <a:solidFill>
                  <a:schemeClr val="bg1"/>
                </a:solidFill>
                <a:latin typeface="Bookman Old Style" pitchFamily="18" charset="0"/>
              </a:rPr>
              <a:t>Al</a:t>
            </a:r>
            <a:endParaRPr lang="en-US" dirty="0">
              <a:solidFill>
                <a:schemeClr val="bg1"/>
              </a:solidFill>
              <a:latin typeface="Bookman Old Style" pitchFamily="18" charset="0"/>
            </a:endParaRPr>
          </a:p>
        </p:txBody>
      </p:sp>
      <p:sp>
        <p:nvSpPr>
          <p:cNvPr id="217" name="Rectangle 216"/>
          <p:cNvSpPr/>
          <p:nvPr/>
        </p:nvSpPr>
        <p:spPr>
          <a:xfrm>
            <a:off x="4267200" y="2495550"/>
            <a:ext cx="470000" cy="369332"/>
          </a:xfrm>
          <a:prstGeom prst="rect">
            <a:avLst/>
          </a:prstGeom>
        </p:spPr>
        <p:txBody>
          <a:bodyPr wrap="none">
            <a:spAutoFit/>
          </a:bodyPr>
          <a:lstStyle/>
          <a:p>
            <a:r>
              <a:rPr lang="en-US" dirty="0" smtClean="0">
                <a:solidFill>
                  <a:schemeClr val="bg1"/>
                </a:solidFill>
                <a:latin typeface="Bookman Old Style" pitchFamily="18" charset="0"/>
              </a:rPr>
              <a:t>13</a:t>
            </a:r>
            <a:endParaRPr lang="en-US" dirty="0">
              <a:solidFill>
                <a:schemeClr val="bg1"/>
              </a:solidFill>
              <a:latin typeface="Bookman Old Style" pitchFamily="18" charset="0"/>
            </a:endParaRPr>
          </a:p>
        </p:txBody>
      </p:sp>
      <p:sp>
        <p:nvSpPr>
          <p:cNvPr id="218" name="Rectangle 217"/>
          <p:cNvSpPr/>
          <p:nvPr/>
        </p:nvSpPr>
        <p:spPr>
          <a:xfrm>
            <a:off x="5410200" y="2495550"/>
            <a:ext cx="898003" cy="369332"/>
          </a:xfrm>
          <a:prstGeom prst="rect">
            <a:avLst/>
          </a:prstGeom>
        </p:spPr>
        <p:txBody>
          <a:bodyPr wrap="none">
            <a:spAutoFit/>
          </a:bodyPr>
          <a:lstStyle/>
          <a:p>
            <a:r>
              <a:rPr lang="en-US" dirty="0" smtClean="0">
                <a:solidFill>
                  <a:schemeClr val="bg1"/>
                </a:solidFill>
                <a:latin typeface="Bookman Old Style" pitchFamily="18" charset="0"/>
              </a:rPr>
              <a:t>(2,8,3)</a:t>
            </a:r>
            <a:endParaRPr lang="en-US" dirty="0">
              <a:solidFill>
                <a:schemeClr val="bg1"/>
              </a:solidFill>
              <a:latin typeface="Bookman Old Style" pitchFamily="18" charset="0"/>
            </a:endParaRPr>
          </a:p>
        </p:txBody>
      </p:sp>
      <p:grpSp>
        <p:nvGrpSpPr>
          <p:cNvPr id="219" name="Group 218"/>
          <p:cNvGrpSpPr/>
          <p:nvPr/>
        </p:nvGrpSpPr>
        <p:grpSpPr>
          <a:xfrm>
            <a:off x="6858000" y="1911836"/>
            <a:ext cx="809939" cy="1040914"/>
            <a:chOff x="3309968" y="2976396"/>
            <a:chExt cx="1185832" cy="1524000"/>
          </a:xfrm>
        </p:grpSpPr>
        <p:grpSp>
          <p:nvGrpSpPr>
            <p:cNvPr id="220" name="Group 219"/>
            <p:cNvGrpSpPr/>
            <p:nvPr/>
          </p:nvGrpSpPr>
          <p:grpSpPr>
            <a:xfrm>
              <a:off x="3309968" y="2976396"/>
              <a:ext cx="1185832" cy="1524000"/>
              <a:chOff x="3309968" y="2976396"/>
              <a:chExt cx="1185832" cy="1524000"/>
            </a:xfrm>
          </p:grpSpPr>
          <p:grpSp>
            <p:nvGrpSpPr>
              <p:cNvPr id="230" name="Group 229"/>
              <p:cNvGrpSpPr/>
              <p:nvPr/>
            </p:nvGrpSpPr>
            <p:grpSpPr>
              <a:xfrm>
                <a:off x="3309968" y="2976396"/>
                <a:ext cx="1185832" cy="1524000"/>
                <a:chOff x="3136541" y="2976396"/>
                <a:chExt cx="1185832" cy="1524000"/>
              </a:xfrm>
            </p:grpSpPr>
            <p:grpSp>
              <p:nvGrpSpPr>
                <p:cNvPr id="234" name="Group 233"/>
                <p:cNvGrpSpPr/>
                <p:nvPr/>
              </p:nvGrpSpPr>
              <p:grpSpPr>
                <a:xfrm>
                  <a:off x="3471094" y="3302376"/>
                  <a:ext cx="520456" cy="1198020"/>
                  <a:chOff x="2658917" y="1932324"/>
                  <a:chExt cx="520456" cy="1198020"/>
                </a:xfrm>
              </p:grpSpPr>
              <p:grpSp>
                <p:nvGrpSpPr>
                  <p:cNvPr id="236" name="Group 235"/>
                  <p:cNvGrpSpPr/>
                  <p:nvPr/>
                </p:nvGrpSpPr>
                <p:grpSpPr>
                  <a:xfrm>
                    <a:off x="2658917" y="1932324"/>
                    <a:ext cx="520456" cy="500123"/>
                    <a:chOff x="4978316" y="1962150"/>
                    <a:chExt cx="762000" cy="732230"/>
                  </a:xfrm>
                </p:grpSpPr>
                <p:grpSp>
                  <p:nvGrpSpPr>
                    <p:cNvPr id="238" name="Group 237"/>
                    <p:cNvGrpSpPr/>
                    <p:nvPr/>
                  </p:nvGrpSpPr>
                  <p:grpSpPr>
                    <a:xfrm>
                      <a:off x="4978316" y="1962150"/>
                      <a:ext cx="762000" cy="732230"/>
                      <a:chOff x="1422484" y="3105150"/>
                      <a:chExt cx="762000" cy="732230"/>
                    </a:xfrm>
                  </p:grpSpPr>
                  <p:sp>
                    <p:nvSpPr>
                      <p:cNvPr id="240" name="Oval 239"/>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p:cNvSpPr/>
                      <p:nvPr/>
                    </p:nvSpPr>
                    <p:spPr>
                      <a:xfrm>
                        <a:off x="2041861" y="31813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p:cNvSpPr/>
                      <p:nvPr/>
                    </p:nvSpPr>
                    <p:spPr>
                      <a:xfrm>
                        <a:off x="1447800" y="3597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9" name="Oval 238"/>
                    <p:cNvSpPr/>
                    <p:nvPr/>
                  </p:nvSpPr>
                  <p:spPr>
                    <a:xfrm>
                      <a:off x="5292893" y="2266950"/>
                      <a:ext cx="117307" cy="117307"/>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7" name="TextBox 236"/>
                  <p:cNvSpPr txBox="1"/>
                  <p:nvPr/>
                </p:nvSpPr>
                <p:spPr>
                  <a:xfrm>
                    <a:off x="2693023" y="2791790"/>
                    <a:ext cx="402674" cy="338554"/>
                  </a:xfrm>
                  <a:prstGeom prst="rect">
                    <a:avLst/>
                  </a:prstGeom>
                  <a:noFill/>
                </p:spPr>
                <p:txBody>
                  <a:bodyPr wrap="none" rtlCol="0">
                    <a:spAutoFit/>
                  </a:bodyPr>
                  <a:lstStyle/>
                  <a:p>
                    <a:r>
                      <a:rPr lang="en-US" sz="1600" b="1" dirty="0" smtClean="0">
                        <a:latin typeface="Bookman Old Style" pitchFamily="18" charset="0"/>
                      </a:rPr>
                      <a:t>Al</a:t>
                    </a:r>
                    <a:endParaRPr lang="en-US" sz="1600" b="1" dirty="0">
                      <a:latin typeface="Bookman Old Style" pitchFamily="18" charset="0"/>
                    </a:endParaRPr>
                  </a:p>
                </p:txBody>
              </p:sp>
            </p:grpSp>
            <p:sp>
              <p:nvSpPr>
                <p:cNvPr id="235" name="Oval 234"/>
                <p:cNvSpPr/>
                <p:nvPr/>
              </p:nvSpPr>
              <p:spPr>
                <a:xfrm>
                  <a:off x="3136541" y="2976396"/>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1" name="Oval 230"/>
              <p:cNvSpPr/>
              <p:nvPr/>
            </p:nvSpPr>
            <p:spPr>
              <a:xfrm>
                <a:off x="3432361" y="3105150"/>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p:cNvSpPr/>
              <p:nvPr/>
            </p:nvSpPr>
            <p:spPr>
              <a:xfrm>
                <a:off x="4346761" y="3181350"/>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p:cNvSpPr/>
              <p:nvPr/>
            </p:nvSpPr>
            <p:spPr>
              <a:xfrm>
                <a:off x="3813361" y="4095750"/>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1" name="Oval 220"/>
            <p:cNvSpPr/>
            <p:nvPr/>
          </p:nvSpPr>
          <p:spPr>
            <a:xfrm>
              <a:off x="3513332" y="3150160"/>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3932606" y="310515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3544586" y="376169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4270561" y="3612312"/>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3461288" y="3473391"/>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p:cNvSpPr/>
            <p:nvPr/>
          </p:nvSpPr>
          <p:spPr>
            <a:xfrm>
              <a:off x="4111500" y="3855070"/>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p:cNvSpPr/>
            <p:nvPr/>
          </p:nvSpPr>
          <p:spPr>
            <a:xfrm>
              <a:off x="3589348" y="3213163"/>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p:cNvSpPr/>
            <p:nvPr/>
          </p:nvSpPr>
          <p:spPr>
            <a:xfrm>
              <a:off x="3793332" y="391490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p:cNvSpPr/>
            <p:nvPr/>
          </p:nvSpPr>
          <p:spPr>
            <a:xfrm>
              <a:off x="4222935" y="3307733"/>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3" name="Rectangle 242"/>
          <p:cNvSpPr/>
          <p:nvPr/>
        </p:nvSpPr>
        <p:spPr>
          <a:xfrm>
            <a:off x="609600" y="2888218"/>
            <a:ext cx="946093" cy="369332"/>
          </a:xfrm>
          <a:prstGeom prst="rect">
            <a:avLst/>
          </a:prstGeom>
        </p:spPr>
        <p:txBody>
          <a:bodyPr wrap="none">
            <a:spAutoFit/>
          </a:bodyPr>
          <a:lstStyle/>
          <a:p>
            <a:r>
              <a:rPr lang="en-US" dirty="0" smtClean="0">
                <a:solidFill>
                  <a:schemeClr val="bg1"/>
                </a:solidFill>
                <a:latin typeface="Bookman Old Style" pitchFamily="18" charset="0"/>
              </a:rPr>
              <a:t>Silicon</a:t>
            </a:r>
            <a:endParaRPr lang="en-US" dirty="0">
              <a:solidFill>
                <a:schemeClr val="bg1"/>
              </a:solidFill>
            </a:endParaRPr>
          </a:p>
        </p:txBody>
      </p:sp>
      <p:sp>
        <p:nvSpPr>
          <p:cNvPr id="244" name="Rectangle 243"/>
          <p:cNvSpPr/>
          <p:nvPr/>
        </p:nvSpPr>
        <p:spPr>
          <a:xfrm>
            <a:off x="2597343" y="2888218"/>
            <a:ext cx="405880" cy="369332"/>
          </a:xfrm>
          <a:prstGeom prst="rect">
            <a:avLst/>
          </a:prstGeom>
        </p:spPr>
        <p:txBody>
          <a:bodyPr wrap="none">
            <a:spAutoFit/>
          </a:bodyPr>
          <a:lstStyle/>
          <a:p>
            <a:r>
              <a:rPr lang="en-US" dirty="0" smtClean="0">
                <a:solidFill>
                  <a:schemeClr val="bg1"/>
                </a:solidFill>
                <a:latin typeface="Bookman Old Style" pitchFamily="18" charset="0"/>
              </a:rPr>
              <a:t>Si</a:t>
            </a:r>
            <a:endParaRPr lang="en-US" dirty="0">
              <a:solidFill>
                <a:schemeClr val="bg1"/>
              </a:solidFill>
              <a:latin typeface="Bookman Old Style" pitchFamily="18" charset="0"/>
            </a:endParaRPr>
          </a:p>
        </p:txBody>
      </p:sp>
      <p:sp>
        <p:nvSpPr>
          <p:cNvPr id="245" name="Rectangle 244"/>
          <p:cNvSpPr/>
          <p:nvPr/>
        </p:nvSpPr>
        <p:spPr>
          <a:xfrm>
            <a:off x="4267200" y="2888218"/>
            <a:ext cx="470000" cy="369332"/>
          </a:xfrm>
          <a:prstGeom prst="rect">
            <a:avLst/>
          </a:prstGeom>
        </p:spPr>
        <p:txBody>
          <a:bodyPr wrap="none">
            <a:spAutoFit/>
          </a:bodyPr>
          <a:lstStyle/>
          <a:p>
            <a:r>
              <a:rPr lang="en-US" dirty="0" smtClean="0">
                <a:solidFill>
                  <a:schemeClr val="bg1"/>
                </a:solidFill>
                <a:latin typeface="Bookman Old Style" pitchFamily="18" charset="0"/>
              </a:rPr>
              <a:t>14</a:t>
            </a:r>
            <a:endParaRPr lang="en-US" dirty="0">
              <a:solidFill>
                <a:schemeClr val="bg1"/>
              </a:solidFill>
              <a:latin typeface="Bookman Old Style" pitchFamily="18" charset="0"/>
            </a:endParaRPr>
          </a:p>
        </p:txBody>
      </p:sp>
      <p:sp>
        <p:nvSpPr>
          <p:cNvPr id="246" name="Rectangle 245"/>
          <p:cNvSpPr/>
          <p:nvPr/>
        </p:nvSpPr>
        <p:spPr>
          <a:xfrm>
            <a:off x="5410200" y="2888218"/>
            <a:ext cx="898003" cy="369332"/>
          </a:xfrm>
          <a:prstGeom prst="rect">
            <a:avLst/>
          </a:prstGeom>
        </p:spPr>
        <p:txBody>
          <a:bodyPr wrap="none">
            <a:spAutoFit/>
          </a:bodyPr>
          <a:lstStyle/>
          <a:p>
            <a:r>
              <a:rPr lang="en-US" dirty="0">
                <a:solidFill>
                  <a:schemeClr val="bg1"/>
                </a:solidFill>
                <a:latin typeface="Bookman Old Style" pitchFamily="18" charset="0"/>
              </a:rPr>
              <a:t>(</a:t>
            </a:r>
            <a:r>
              <a:rPr lang="en-US" dirty="0" smtClean="0">
                <a:solidFill>
                  <a:schemeClr val="bg1"/>
                </a:solidFill>
                <a:latin typeface="Bookman Old Style" pitchFamily="18" charset="0"/>
              </a:rPr>
              <a:t>2,8,4)</a:t>
            </a:r>
            <a:endParaRPr lang="en-US" dirty="0">
              <a:solidFill>
                <a:schemeClr val="bg1"/>
              </a:solidFill>
              <a:latin typeface="Bookman Old Style" pitchFamily="18" charset="0"/>
            </a:endParaRPr>
          </a:p>
        </p:txBody>
      </p:sp>
      <p:grpSp>
        <p:nvGrpSpPr>
          <p:cNvPr id="247" name="Group 246"/>
          <p:cNvGrpSpPr/>
          <p:nvPr/>
        </p:nvGrpSpPr>
        <p:grpSpPr>
          <a:xfrm>
            <a:off x="6845309" y="2419350"/>
            <a:ext cx="850891" cy="1092958"/>
            <a:chOff x="4665655" y="2992811"/>
            <a:chExt cx="1245790" cy="1600200"/>
          </a:xfrm>
        </p:grpSpPr>
        <p:grpSp>
          <p:nvGrpSpPr>
            <p:cNvPr id="248" name="Group 247"/>
            <p:cNvGrpSpPr/>
            <p:nvPr/>
          </p:nvGrpSpPr>
          <p:grpSpPr>
            <a:xfrm>
              <a:off x="5021117" y="3346370"/>
              <a:ext cx="520456" cy="1246641"/>
              <a:chOff x="2658917" y="1932324"/>
              <a:chExt cx="520456" cy="1246641"/>
            </a:xfrm>
          </p:grpSpPr>
          <p:grpSp>
            <p:nvGrpSpPr>
              <p:cNvPr id="263" name="Group 262"/>
              <p:cNvGrpSpPr/>
              <p:nvPr/>
            </p:nvGrpSpPr>
            <p:grpSpPr>
              <a:xfrm>
                <a:off x="2658917" y="1932324"/>
                <a:ext cx="520456" cy="500123"/>
                <a:chOff x="4978316" y="1962150"/>
                <a:chExt cx="762000" cy="732230"/>
              </a:xfrm>
            </p:grpSpPr>
            <p:grpSp>
              <p:nvGrpSpPr>
                <p:cNvPr id="265" name="Group 264"/>
                <p:cNvGrpSpPr/>
                <p:nvPr/>
              </p:nvGrpSpPr>
              <p:grpSpPr>
                <a:xfrm>
                  <a:off x="4978316" y="1962150"/>
                  <a:ext cx="762000" cy="732230"/>
                  <a:chOff x="1422484" y="3105150"/>
                  <a:chExt cx="762000" cy="732230"/>
                </a:xfrm>
              </p:grpSpPr>
              <p:sp>
                <p:nvSpPr>
                  <p:cNvPr id="267" name="Oval 266"/>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2041861" y="3181350"/>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1447800" y="3597443"/>
                    <a:ext cx="117307" cy="117307"/>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6" name="Oval 265"/>
                <p:cNvSpPr/>
                <p:nvPr/>
              </p:nvSpPr>
              <p:spPr>
                <a:xfrm>
                  <a:off x="5292893" y="2266950"/>
                  <a:ext cx="117307" cy="117307"/>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4" name="TextBox 263"/>
              <p:cNvSpPr txBox="1"/>
              <p:nvPr/>
            </p:nvSpPr>
            <p:spPr>
              <a:xfrm>
                <a:off x="2711048" y="2840411"/>
                <a:ext cx="394660" cy="338554"/>
              </a:xfrm>
              <a:prstGeom prst="rect">
                <a:avLst/>
              </a:prstGeom>
              <a:noFill/>
            </p:spPr>
            <p:txBody>
              <a:bodyPr wrap="none" rtlCol="0">
                <a:spAutoFit/>
              </a:bodyPr>
              <a:lstStyle/>
              <a:p>
                <a:r>
                  <a:rPr lang="en-US" sz="1600" b="1" dirty="0" smtClean="0">
                    <a:latin typeface="Bookman Old Style" pitchFamily="18" charset="0"/>
                  </a:rPr>
                  <a:t>Si</a:t>
                </a:r>
                <a:endParaRPr lang="en-US" sz="1600" b="1" dirty="0">
                  <a:latin typeface="Bookman Old Style" pitchFamily="18" charset="0"/>
                </a:endParaRPr>
              </a:p>
            </p:txBody>
          </p:sp>
        </p:grpSp>
        <p:sp>
          <p:nvSpPr>
            <p:cNvPr id="249" name="Oval 248"/>
            <p:cNvSpPr/>
            <p:nvPr/>
          </p:nvSpPr>
          <p:spPr>
            <a:xfrm>
              <a:off x="4681568" y="3028950"/>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p:cNvSpPr/>
            <p:nvPr/>
          </p:nvSpPr>
          <p:spPr>
            <a:xfrm>
              <a:off x="5234423" y="2992811"/>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p:cNvSpPr/>
            <p:nvPr/>
          </p:nvSpPr>
          <p:spPr>
            <a:xfrm>
              <a:off x="5218935" y="4155073"/>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p:cNvSpPr/>
            <p:nvPr/>
          </p:nvSpPr>
          <p:spPr>
            <a:xfrm>
              <a:off x="4665655" y="3532731"/>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5831323" y="3538466"/>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4884932" y="3181964"/>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5240118" y="314561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4916186" y="3793500"/>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5652592" y="3544749"/>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4836739" y="3531802"/>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5483100" y="3886874"/>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4960948" y="3244967"/>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5222842" y="3961393"/>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5594535" y="333953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0" name="Rectangle 269"/>
          <p:cNvSpPr/>
          <p:nvPr/>
        </p:nvSpPr>
        <p:spPr>
          <a:xfrm>
            <a:off x="609600" y="3269218"/>
            <a:ext cx="1532792" cy="369332"/>
          </a:xfrm>
          <a:prstGeom prst="rect">
            <a:avLst/>
          </a:prstGeom>
        </p:spPr>
        <p:txBody>
          <a:bodyPr wrap="none">
            <a:spAutoFit/>
          </a:bodyPr>
          <a:lstStyle/>
          <a:p>
            <a:r>
              <a:rPr lang="en-US" dirty="0" smtClean="0">
                <a:solidFill>
                  <a:schemeClr val="bg1"/>
                </a:solidFill>
                <a:latin typeface="Bookman Old Style" pitchFamily="18" charset="0"/>
              </a:rPr>
              <a:t>Phosphorus</a:t>
            </a:r>
            <a:endParaRPr lang="en-US" dirty="0">
              <a:solidFill>
                <a:schemeClr val="bg1"/>
              </a:solidFill>
            </a:endParaRPr>
          </a:p>
        </p:txBody>
      </p:sp>
      <p:sp>
        <p:nvSpPr>
          <p:cNvPr id="271" name="Rectangle 270"/>
          <p:cNvSpPr/>
          <p:nvPr/>
        </p:nvSpPr>
        <p:spPr>
          <a:xfrm>
            <a:off x="2644466" y="3257550"/>
            <a:ext cx="327334" cy="369332"/>
          </a:xfrm>
          <a:prstGeom prst="rect">
            <a:avLst/>
          </a:prstGeom>
        </p:spPr>
        <p:txBody>
          <a:bodyPr wrap="none">
            <a:spAutoFit/>
          </a:bodyPr>
          <a:lstStyle/>
          <a:p>
            <a:r>
              <a:rPr lang="en-US" dirty="0" smtClean="0">
                <a:solidFill>
                  <a:schemeClr val="bg1"/>
                </a:solidFill>
                <a:latin typeface="Bookman Old Style" pitchFamily="18" charset="0"/>
              </a:rPr>
              <a:t>P</a:t>
            </a:r>
            <a:endParaRPr lang="en-US" dirty="0">
              <a:solidFill>
                <a:schemeClr val="bg1"/>
              </a:solidFill>
              <a:latin typeface="Bookman Old Style" pitchFamily="18" charset="0"/>
            </a:endParaRPr>
          </a:p>
        </p:txBody>
      </p:sp>
      <p:sp>
        <p:nvSpPr>
          <p:cNvPr id="272" name="Rectangle 271"/>
          <p:cNvSpPr/>
          <p:nvPr/>
        </p:nvSpPr>
        <p:spPr>
          <a:xfrm>
            <a:off x="4267200" y="3269218"/>
            <a:ext cx="470000" cy="369332"/>
          </a:xfrm>
          <a:prstGeom prst="rect">
            <a:avLst/>
          </a:prstGeom>
        </p:spPr>
        <p:txBody>
          <a:bodyPr wrap="none">
            <a:spAutoFit/>
          </a:bodyPr>
          <a:lstStyle/>
          <a:p>
            <a:r>
              <a:rPr lang="en-US" dirty="0" smtClean="0">
                <a:solidFill>
                  <a:schemeClr val="bg1"/>
                </a:solidFill>
                <a:latin typeface="Bookman Old Style" pitchFamily="18" charset="0"/>
              </a:rPr>
              <a:t>15</a:t>
            </a:r>
            <a:endParaRPr lang="en-US" dirty="0">
              <a:solidFill>
                <a:schemeClr val="bg1"/>
              </a:solidFill>
              <a:latin typeface="Bookman Old Style" pitchFamily="18" charset="0"/>
            </a:endParaRPr>
          </a:p>
        </p:txBody>
      </p:sp>
      <p:sp>
        <p:nvSpPr>
          <p:cNvPr id="273" name="Rectangle 272"/>
          <p:cNvSpPr/>
          <p:nvPr/>
        </p:nvSpPr>
        <p:spPr>
          <a:xfrm>
            <a:off x="5410200" y="3269218"/>
            <a:ext cx="898003" cy="369332"/>
          </a:xfrm>
          <a:prstGeom prst="rect">
            <a:avLst/>
          </a:prstGeom>
        </p:spPr>
        <p:txBody>
          <a:bodyPr wrap="none">
            <a:spAutoFit/>
          </a:bodyPr>
          <a:lstStyle/>
          <a:p>
            <a:r>
              <a:rPr lang="en-US" dirty="0" smtClean="0">
                <a:solidFill>
                  <a:schemeClr val="bg1"/>
                </a:solidFill>
                <a:latin typeface="Bookman Old Style" pitchFamily="18" charset="0"/>
              </a:rPr>
              <a:t>(2,8,5)</a:t>
            </a:r>
            <a:endParaRPr lang="en-US" dirty="0">
              <a:solidFill>
                <a:schemeClr val="bg1"/>
              </a:solidFill>
              <a:latin typeface="Bookman Old Style" pitchFamily="18" charset="0"/>
            </a:endParaRPr>
          </a:p>
        </p:txBody>
      </p:sp>
      <p:grpSp>
        <p:nvGrpSpPr>
          <p:cNvPr id="274" name="Group 273"/>
          <p:cNvGrpSpPr/>
          <p:nvPr/>
        </p:nvGrpSpPr>
        <p:grpSpPr>
          <a:xfrm>
            <a:off x="6874477" y="2876550"/>
            <a:ext cx="821723" cy="1029270"/>
            <a:chOff x="6053168" y="3003549"/>
            <a:chExt cx="1203083" cy="1506955"/>
          </a:xfrm>
        </p:grpSpPr>
        <p:sp>
          <p:nvSpPr>
            <p:cNvPr id="275" name="Oval 274"/>
            <p:cNvSpPr/>
            <p:nvPr/>
          </p:nvSpPr>
          <p:spPr>
            <a:xfrm>
              <a:off x="6256532" y="3226360"/>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6675806" y="318135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6287786" y="383789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7013761" y="3688512"/>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6204488" y="3549591"/>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6854700" y="3931270"/>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6332548" y="3289363"/>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6536532" y="399110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966135" y="3383933"/>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392349" y="3392477"/>
              <a:ext cx="520456" cy="500123"/>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6815392" y="3444523"/>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6607209" y="3600660"/>
              <a:ext cx="80122" cy="80122"/>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6053168" y="3028950"/>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6746992" y="3003549"/>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103384" y="329664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6332548" y="4095065"/>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6831069" y="4107221"/>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7183412" y="3743293"/>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6463340" y="4171950"/>
              <a:ext cx="320922" cy="338554"/>
            </a:xfrm>
            <a:prstGeom prst="rect">
              <a:avLst/>
            </a:prstGeom>
            <a:noFill/>
          </p:spPr>
          <p:txBody>
            <a:bodyPr wrap="none" rtlCol="0">
              <a:spAutoFit/>
            </a:bodyPr>
            <a:lstStyle/>
            <a:p>
              <a:r>
                <a:rPr lang="en-US" sz="1600" b="1" dirty="0" smtClean="0">
                  <a:latin typeface="Bookman Old Style" pitchFamily="18" charset="0"/>
                </a:rPr>
                <a:t>P</a:t>
              </a:r>
              <a:endParaRPr lang="en-US" sz="1600" b="1" dirty="0">
                <a:latin typeface="Bookman Old Style" pitchFamily="18" charset="0"/>
              </a:endParaRPr>
            </a:p>
          </p:txBody>
        </p:sp>
        <p:sp>
          <p:nvSpPr>
            <p:cNvPr id="294" name="Oval 293"/>
            <p:cNvSpPr/>
            <p:nvPr/>
          </p:nvSpPr>
          <p:spPr>
            <a:xfrm>
              <a:off x="6409640" y="3728720"/>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5" name="Rectangle 294"/>
          <p:cNvSpPr/>
          <p:nvPr/>
        </p:nvSpPr>
        <p:spPr>
          <a:xfrm>
            <a:off x="609600" y="3562350"/>
            <a:ext cx="1116011" cy="369332"/>
          </a:xfrm>
          <a:prstGeom prst="rect">
            <a:avLst/>
          </a:prstGeom>
        </p:spPr>
        <p:txBody>
          <a:bodyPr wrap="none">
            <a:spAutoFit/>
          </a:bodyPr>
          <a:lstStyle/>
          <a:p>
            <a:r>
              <a:rPr lang="en-US" dirty="0" err="1" smtClean="0">
                <a:solidFill>
                  <a:schemeClr val="bg1"/>
                </a:solidFill>
                <a:latin typeface="Bookman Old Style" pitchFamily="18" charset="0"/>
              </a:rPr>
              <a:t>Sulphur</a:t>
            </a:r>
            <a:endParaRPr lang="en-US" dirty="0">
              <a:solidFill>
                <a:schemeClr val="bg1"/>
              </a:solidFill>
            </a:endParaRPr>
          </a:p>
        </p:txBody>
      </p:sp>
      <p:sp>
        <p:nvSpPr>
          <p:cNvPr id="296" name="Rectangle 295"/>
          <p:cNvSpPr/>
          <p:nvPr/>
        </p:nvSpPr>
        <p:spPr>
          <a:xfrm>
            <a:off x="2597343" y="3562350"/>
            <a:ext cx="336952" cy="369332"/>
          </a:xfrm>
          <a:prstGeom prst="rect">
            <a:avLst/>
          </a:prstGeom>
        </p:spPr>
        <p:txBody>
          <a:bodyPr wrap="none">
            <a:spAutoFit/>
          </a:bodyPr>
          <a:lstStyle/>
          <a:p>
            <a:r>
              <a:rPr lang="en-US" dirty="0" smtClean="0">
                <a:solidFill>
                  <a:schemeClr val="bg1"/>
                </a:solidFill>
                <a:latin typeface="Bookman Old Style" pitchFamily="18" charset="0"/>
              </a:rPr>
              <a:t>S</a:t>
            </a:r>
            <a:endParaRPr lang="en-US" dirty="0">
              <a:solidFill>
                <a:schemeClr val="bg1"/>
              </a:solidFill>
              <a:latin typeface="Bookman Old Style" pitchFamily="18" charset="0"/>
            </a:endParaRPr>
          </a:p>
        </p:txBody>
      </p:sp>
      <p:sp>
        <p:nvSpPr>
          <p:cNvPr id="297" name="Rectangle 296"/>
          <p:cNvSpPr/>
          <p:nvPr/>
        </p:nvSpPr>
        <p:spPr>
          <a:xfrm>
            <a:off x="4267200" y="3562350"/>
            <a:ext cx="470000" cy="369332"/>
          </a:xfrm>
          <a:prstGeom prst="rect">
            <a:avLst/>
          </a:prstGeom>
        </p:spPr>
        <p:txBody>
          <a:bodyPr wrap="none">
            <a:spAutoFit/>
          </a:bodyPr>
          <a:lstStyle/>
          <a:p>
            <a:r>
              <a:rPr lang="en-US" dirty="0" smtClean="0">
                <a:solidFill>
                  <a:schemeClr val="bg1"/>
                </a:solidFill>
                <a:latin typeface="Bookman Old Style" pitchFamily="18" charset="0"/>
              </a:rPr>
              <a:t>16</a:t>
            </a:r>
            <a:endParaRPr lang="en-US" dirty="0">
              <a:solidFill>
                <a:schemeClr val="bg1"/>
              </a:solidFill>
              <a:latin typeface="Bookman Old Style" pitchFamily="18" charset="0"/>
            </a:endParaRPr>
          </a:p>
        </p:txBody>
      </p:sp>
      <p:sp>
        <p:nvSpPr>
          <p:cNvPr id="298" name="Rectangle 297"/>
          <p:cNvSpPr/>
          <p:nvPr/>
        </p:nvSpPr>
        <p:spPr>
          <a:xfrm>
            <a:off x="5410200" y="3562350"/>
            <a:ext cx="898003" cy="369332"/>
          </a:xfrm>
          <a:prstGeom prst="rect">
            <a:avLst/>
          </a:prstGeom>
        </p:spPr>
        <p:txBody>
          <a:bodyPr wrap="none">
            <a:spAutoFit/>
          </a:bodyPr>
          <a:lstStyle/>
          <a:p>
            <a:r>
              <a:rPr lang="en-US" dirty="0" smtClean="0">
                <a:solidFill>
                  <a:schemeClr val="bg1"/>
                </a:solidFill>
                <a:latin typeface="Bookman Old Style" pitchFamily="18" charset="0"/>
              </a:rPr>
              <a:t>(2,8,6)</a:t>
            </a:r>
            <a:endParaRPr lang="en-US" dirty="0">
              <a:solidFill>
                <a:schemeClr val="bg1"/>
              </a:solidFill>
              <a:latin typeface="Bookman Old Style" pitchFamily="18" charset="0"/>
            </a:endParaRPr>
          </a:p>
        </p:txBody>
      </p:sp>
      <p:grpSp>
        <p:nvGrpSpPr>
          <p:cNvPr id="299" name="Group 298"/>
          <p:cNvGrpSpPr/>
          <p:nvPr/>
        </p:nvGrpSpPr>
        <p:grpSpPr>
          <a:xfrm>
            <a:off x="6874477" y="3173328"/>
            <a:ext cx="821723" cy="1074822"/>
            <a:chOff x="7391400" y="2979304"/>
            <a:chExt cx="1203083" cy="1573646"/>
          </a:xfrm>
        </p:grpSpPr>
        <p:sp>
          <p:nvSpPr>
            <p:cNvPr id="300" name="Oval 299"/>
            <p:cNvSpPr/>
            <p:nvPr/>
          </p:nvSpPr>
          <p:spPr>
            <a:xfrm>
              <a:off x="7594764" y="3202115"/>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8014038" y="3157105"/>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p:cNvSpPr/>
            <p:nvPr/>
          </p:nvSpPr>
          <p:spPr>
            <a:xfrm>
              <a:off x="7626018" y="3813651"/>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8351993" y="366426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7542720" y="3525346"/>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8192932" y="3907025"/>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7670780" y="3265118"/>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7874764" y="3966862"/>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8304367" y="3359688"/>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7730581" y="3368232"/>
              <a:ext cx="520456" cy="500123"/>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8153624" y="3420278"/>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7945441" y="3576415"/>
              <a:ext cx="80122" cy="80122"/>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7391400" y="3004705"/>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8085224" y="2979304"/>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7441616" y="3272401"/>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7670780" y="4070820"/>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8169301" y="408297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8521644" y="3719048"/>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TextBox 317"/>
            <p:cNvSpPr txBox="1"/>
            <p:nvPr/>
          </p:nvSpPr>
          <p:spPr>
            <a:xfrm>
              <a:off x="7911140" y="4214396"/>
              <a:ext cx="320922" cy="338554"/>
            </a:xfrm>
            <a:prstGeom prst="rect">
              <a:avLst/>
            </a:prstGeom>
            <a:noFill/>
          </p:spPr>
          <p:txBody>
            <a:bodyPr wrap="none" rtlCol="0">
              <a:spAutoFit/>
            </a:bodyPr>
            <a:lstStyle/>
            <a:p>
              <a:r>
                <a:rPr lang="en-US" sz="1600" b="1" dirty="0" smtClean="0">
                  <a:latin typeface="Bookman Old Style" pitchFamily="18" charset="0"/>
                </a:rPr>
                <a:t>S</a:t>
              </a:r>
              <a:endParaRPr lang="en-US" sz="1600" b="1" dirty="0">
                <a:latin typeface="Bookman Old Style" pitchFamily="18" charset="0"/>
              </a:endParaRPr>
            </a:p>
          </p:txBody>
        </p:sp>
        <p:sp>
          <p:nvSpPr>
            <p:cNvPr id="319" name="Oval 318"/>
            <p:cNvSpPr/>
            <p:nvPr/>
          </p:nvSpPr>
          <p:spPr>
            <a:xfrm>
              <a:off x="7396598" y="3775931"/>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a:off x="7747872" y="3704475"/>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3" name="Rectangle 322"/>
          <p:cNvSpPr/>
          <p:nvPr/>
        </p:nvSpPr>
        <p:spPr>
          <a:xfrm>
            <a:off x="609600" y="3943350"/>
            <a:ext cx="1149674" cy="369332"/>
          </a:xfrm>
          <a:prstGeom prst="rect">
            <a:avLst/>
          </a:prstGeom>
        </p:spPr>
        <p:txBody>
          <a:bodyPr wrap="none">
            <a:spAutoFit/>
          </a:bodyPr>
          <a:lstStyle/>
          <a:p>
            <a:r>
              <a:rPr lang="en-US" dirty="0" smtClean="0">
                <a:solidFill>
                  <a:schemeClr val="bg1"/>
                </a:solidFill>
                <a:latin typeface="Bookman Old Style" pitchFamily="18" charset="0"/>
              </a:rPr>
              <a:t>Chlorine</a:t>
            </a:r>
            <a:endParaRPr lang="en-US" dirty="0">
              <a:solidFill>
                <a:schemeClr val="bg1"/>
              </a:solidFill>
            </a:endParaRPr>
          </a:p>
        </p:txBody>
      </p:sp>
      <p:sp>
        <p:nvSpPr>
          <p:cNvPr id="324" name="Rectangle 323"/>
          <p:cNvSpPr/>
          <p:nvPr/>
        </p:nvSpPr>
        <p:spPr>
          <a:xfrm>
            <a:off x="2597343" y="3943350"/>
            <a:ext cx="425116" cy="369332"/>
          </a:xfrm>
          <a:prstGeom prst="rect">
            <a:avLst/>
          </a:prstGeom>
        </p:spPr>
        <p:txBody>
          <a:bodyPr wrap="none">
            <a:spAutoFit/>
          </a:bodyPr>
          <a:lstStyle/>
          <a:p>
            <a:r>
              <a:rPr lang="en-US" dirty="0" smtClean="0">
                <a:solidFill>
                  <a:schemeClr val="bg1"/>
                </a:solidFill>
                <a:latin typeface="Bookman Old Style" pitchFamily="18" charset="0"/>
              </a:rPr>
              <a:t>Cl</a:t>
            </a:r>
            <a:endParaRPr lang="en-US" dirty="0">
              <a:solidFill>
                <a:schemeClr val="bg1"/>
              </a:solidFill>
              <a:latin typeface="Bookman Old Style" pitchFamily="18" charset="0"/>
            </a:endParaRPr>
          </a:p>
        </p:txBody>
      </p:sp>
      <p:sp>
        <p:nvSpPr>
          <p:cNvPr id="325" name="Rectangle 324"/>
          <p:cNvSpPr/>
          <p:nvPr/>
        </p:nvSpPr>
        <p:spPr>
          <a:xfrm>
            <a:off x="4267200" y="3943350"/>
            <a:ext cx="470000" cy="369332"/>
          </a:xfrm>
          <a:prstGeom prst="rect">
            <a:avLst/>
          </a:prstGeom>
        </p:spPr>
        <p:txBody>
          <a:bodyPr wrap="none">
            <a:spAutoFit/>
          </a:bodyPr>
          <a:lstStyle/>
          <a:p>
            <a:r>
              <a:rPr lang="en-US" dirty="0" smtClean="0">
                <a:solidFill>
                  <a:schemeClr val="bg1"/>
                </a:solidFill>
                <a:latin typeface="Bookman Old Style" pitchFamily="18" charset="0"/>
              </a:rPr>
              <a:t>17</a:t>
            </a:r>
            <a:endParaRPr lang="en-US" dirty="0">
              <a:solidFill>
                <a:schemeClr val="bg1"/>
              </a:solidFill>
              <a:latin typeface="Bookman Old Style" pitchFamily="18" charset="0"/>
            </a:endParaRPr>
          </a:p>
        </p:txBody>
      </p:sp>
      <p:sp>
        <p:nvSpPr>
          <p:cNvPr id="326" name="Rectangle 325"/>
          <p:cNvSpPr/>
          <p:nvPr/>
        </p:nvSpPr>
        <p:spPr>
          <a:xfrm>
            <a:off x="5410200" y="3943350"/>
            <a:ext cx="898003" cy="369332"/>
          </a:xfrm>
          <a:prstGeom prst="rect">
            <a:avLst/>
          </a:prstGeom>
        </p:spPr>
        <p:txBody>
          <a:bodyPr wrap="none">
            <a:spAutoFit/>
          </a:bodyPr>
          <a:lstStyle/>
          <a:p>
            <a:r>
              <a:rPr lang="en-US" dirty="0" smtClean="0">
                <a:solidFill>
                  <a:schemeClr val="bg1"/>
                </a:solidFill>
                <a:latin typeface="Bookman Old Style" pitchFamily="18" charset="0"/>
              </a:rPr>
              <a:t>(2,8,7)</a:t>
            </a:r>
            <a:endParaRPr lang="en-US" dirty="0">
              <a:solidFill>
                <a:schemeClr val="bg1"/>
              </a:solidFill>
              <a:latin typeface="Bookman Old Style" pitchFamily="18" charset="0"/>
            </a:endParaRPr>
          </a:p>
        </p:txBody>
      </p:sp>
      <p:grpSp>
        <p:nvGrpSpPr>
          <p:cNvPr id="327" name="Group 326"/>
          <p:cNvGrpSpPr/>
          <p:nvPr/>
        </p:nvGrpSpPr>
        <p:grpSpPr>
          <a:xfrm>
            <a:off x="6849603" y="3486148"/>
            <a:ext cx="846597" cy="1111282"/>
            <a:chOff x="3334705" y="4429752"/>
            <a:chExt cx="1239503" cy="1627029"/>
          </a:xfrm>
        </p:grpSpPr>
        <p:grpSp>
          <p:nvGrpSpPr>
            <p:cNvPr id="328" name="Group 327"/>
            <p:cNvGrpSpPr/>
            <p:nvPr/>
          </p:nvGrpSpPr>
          <p:grpSpPr>
            <a:xfrm>
              <a:off x="3334705" y="4429752"/>
              <a:ext cx="1239503" cy="1627029"/>
              <a:chOff x="7354980" y="2981952"/>
              <a:chExt cx="1239503" cy="1627029"/>
            </a:xfrm>
          </p:grpSpPr>
          <p:sp>
            <p:nvSpPr>
              <p:cNvPr id="330" name="Oval 329"/>
              <p:cNvSpPr/>
              <p:nvPr/>
            </p:nvSpPr>
            <p:spPr>
              <a:xfrm>
                <a:off x="7594764" y="3202115"/>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a:off x="8014038" y="3157105"/>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a:off x="7626018" y="3813651"/>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a:off x="8351993" y="366426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a:off x="7542720" y="3525346"/>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a:off x="8192932" y="3907025"/>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a:off x="7670780" y="3265118"/>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a:off x="7874764" y="3966862"/>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a:off x="8278965" y="3331812"/>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a:off x="7730581" y="3368232"/>
                <a:ext cx="520456" cy="500123"/>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a:off x="8153624" y="3420278"/>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a:off x="7945441" y="3576415"/>
                <a:ext cx="80122" cy="80122"/>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a:off x="7391400" y="3004705"/>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a:off x="8098276" y="2981952"/>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a:off x="7544006" y="3120685"/>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a:off x="7486232" y="391038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a:off x="7855687" y="412275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a:off x="8521644" y="3719048"/>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p:cNvSpPr txBox="1"/>
              <p:nvPr/>
            </p:nvSpPr>
            <p:spPr>
              <a:xfrm>
                <a:off x="7717428" y="4158364"/>
                <a:ext cx="542361" cy="450617"/>
              </a:xfrm>
              <a:prstGeom prst="rect">
                <a:avLst/>
              </a:prstGeom>
              <a:noFill/>
            </p:spPr>
            <p:txBody>
              <a:bodyPr wrap="none" rtlCol="0">
                <a:spAutoFit/>
              </a:bodyPr>
              <a:lstStyle/>
              <a:p>
                <a:r>
                  <a:rPr lang="en-US" sz="1600" b="1" dirty="0" err="1" smtClean="0">
                    <a:latin typeface="Bookman Old Style" pitchFamily="18" charset="0"/>
                  </a:rPr>
                  <a:t>Cl</a:t>
                </a:r>
                <a:endParaRPr lang="en-US" sz="1600" b="1" dirty="0">
                  <a:latin typeface="Bookman Old Style" pitchFamily="18" charset="0"/>
                </a:endParaRPr>
              </a:p>
            </p:txBody>
          </p:sp>
          <p:sp>
            <p:nvSpPr>
              <p:cNvPr id="349" name="Oval 348"/>
              <p:cNvSpPr/>
              <p:nvPr/>
            </p:nvSpPr>
            <p:spPr>
              <a:xfrm>
                <a:off x="7354980" y="3509855"/>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a:off x="7747872" y="3704475"/>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9" name="Oval 328"/>
            <p:cNvSpPr/>
            <p:nvPr/>
          </p:nvSpPr>
          <p:spPr>
            <a:xfrm>
              <a:off x="4260370" y="5489468"/>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1" name="Rectangle 350"/>
          <p:cNvSpPr/>
          <p:nvPr/>
        </p:nvSpPr>
        <p:spPr>
          <a:xfrm>
            <a:off x="609600" y="4324350"/>
            <a:ext cx="849913" cy="369332"/>
          </a:xfrm>
          <a:prstGeom prst="rect">
            <a:avLst/>
          </a:prstGeom>
        </p:spPr>
        <p:txBody>
          <a:bodyPr wrap="none">
            <a:spAutoFit/>
          </a:bodyPr>
          <a:lstStyle/>
          <a:p>
            <a:r>
              <a:rPr lang="en-US" dirty="0" smtClean="0">
                <a:solidFill>
                  <a:schemeClr val="bg1"/>
                </a:solidFill>
                <a:latin typeface="Bookman Old Style" pitchFamily="18" charset="0"/>
              </a:rPr>
              <a:t>Argon</a:t>
            </a:r>
            <a:endParaRPr lang="en-US" dirty="0">
              <a:solidFill>
                <a:schemeClr val="bg1"/>
              </a:solidFill>
            </a:endParaRPr>
          </a:p>
        </p:txBody>
      </p:sp>
      <p:sp>
        <p:nvSpPr>
          <p:cNvPr id="352" name="Rectangle 351"/>
          <p:cNvSpPr/>
          <p:nvPr/>
        </p:nvSpPr>
        <p:spPr>
          <a:xfrm>
            <a:off x="2597343" y="4324350"/>
            <a:ext cx="442750" cy="369332"/>
          </a:xfrm>
          <a:prstGeom prst="rect">
            <a:avLst/>
          </a:prstGeom>
        </p:spPr>
        <p:txBody>
          <a:bodyPr wrap="none">
            <a:spAutoFit/>
          </a:bodyPr>
          <a:lstStyle/>
          <a:p>
            <a:r>
              <a:rPr lang="en-US" dirty="0" err="1" smtClean="0">
                <a:solidFill>
                  <a:schemeClr val="bg1"/>
                </a:solidFill>
                <a:latin typeface="Bookman Old Style" pitchFamily="18" charset="0"/>
              </a:rPr>
              <a:t>Ar</a:t>
            </a:r>
            <a:endParaRPr lang="en-US" dirty="0">
              <a:solidFill>
                <a:schemeClr val="bg1"/>
              </a:solidFill>
              <a:latin typeface="Bookman Old Style" pitchFamily="18" charset="0"/>
            </a:endParaRPr>
          </a:p>
        </p:txBody>
      </p:sp>
      <p:sp>
        <p:nvSpPr>
          <p:cNvPr id="353" name="Rectangle 352"/>
          <p:cNvSpPr/>
          <p:nvPr/>
        </p:nvSpPr>
        <p:spPr>
          <a:xfrm>
            <a:off x="4267200" y="4324350"/>
            <a:ext cx="470000" cy="369332"/>
          </a:xfrm>
          <a:prstGeom prst="rect">
            <a:avLst/>
          </a:prstGeom>
        </p:spPr>
        <p:txBody>
          <a:bodyPr wrap="none">
            <a:spAutoFit/>
          </a:bodyPr>
          <a:lstStyle/>
          <a:p>
            <a:r>
              <a:rPr lang="en-US" dirty="0" smtClean="0">
                <a:solidFill>
                  <a:schemeClr val="bg1"/>
                </a:solidFill>
                <a:latin typeface="Bookman Old Style" pitchFamily="18" charset="0"/>
              </a:rPr>
              <a:t>18</a:t>
            </a:r>
            <a:endParaRPr lang="en-US" dirty="0">
              <a:solidFill>
                <a:schemeClr val="bg1"/>
              </a:solidFill>
              <a:latin typeface="Bookman Old Style" pitchFamily="18" charset="0"/>
            </a:endParaRPr>
          </a:p>
        </p:txBody>
      </p:sp>
      <p:sp>
        <p:nvSpPr>
          <p:cNvPr id="354" name="Rectangle 353"/>
          <p:cNvSpPr/>
          <p:nvPr/>
        </p:nvSpPr>
        <p:spPr>
          <a:xfrm>
            <a:off x="5410200" y="4324350"/>
            <a:ext cx="898003" cy="369332"/>
          </a:xfrm>
          <a:prstGeom prst="rect">
            <a:avLst/>
          </a:prstGeom>
        </p:spPr>
        <p:txBody>
          <a:bodyPr wrap="none">
            <a:spAutoFit/>
          </a:bodyPr>
          <a:lstStyle/>
          <a:p>
            <a:r>
              <a:rPr lang="en-US" dirty="0" smtClean="0">
                <a:solidFill>
                  <a:schemeClr val="bg1"/>
                </a:solidFill>
                <a:latin typeface="Bookman Old Style" pitchFamily="18" charset="0"/>
              </a:rPr>
              <a:t>(2,8,8)</a:t>
            </a:r>
            <a:endParaRPr lang="en-US" dirty="0">
              <a:solidFill>
                <a:schemeClr val="bg1"/>
              </a:solidFill>
              <a:latin typeface="Bookman Old Style" pitchFamily="18" charset="0"/>
            </a:endParaRPr>
          </a:p>
        </p:txBody>
      </p:sp>
      <p:grpSp>
        <p:nvGrpSpPr>
          <p:cNvPr id="355" name="Group 354"/>
          <p:cNvGrpSpPr/>
          <p:nvPr/>
        </p:nvGrpSpPr>
        <p:grpSpPr>
          <a:xfrm>
            <a:off x="6848040" y="3710266"/>
            <a:ext cx="848160" cy="1071284"/>
            <a:chOff x="5181600" y="3562350"/>
            <a:chExt cx="1241791" cy="1568466"/>
          </a:xfrm>
        </p:grpSpPr>
        <p:grpSp>
          <p:nvGrpSpPr>
            <p:cNvPr id="356" name="Group 355"/>
            <p:cNvGrpSpPr/>
            <p:nvPr/>
          </p:nvGrpSpPr>
          <p:grpSpPr>
            <a:xfrm>
              <a:off x="5181600" y="3562350"/>
              <a:ext cx="1241791" cy="1568466"/>
              <a:chOff x="7353081" y="2968285"/>
              <a:chExt cx="1241791" cy="1568466"/>
            </a:xfrm>
          </p:grpSpPr>
          <p:sp>
            <p:nvSpPr>
              <p:cNvPr id="359" name="Oval 358"/>
              <p:cNvSpPr/>
              <p:nvPr/>
            </p:nvSpPr>
            <p:spPr>
              <a:xfrm>
                <a:off x="7594764" y="3202115"/>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8014038" y="3157105"/>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a:off x="7626018" y="3813651"/>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a:off x="8351993" y="366426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a:off x="7542720" y="3525346"/>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a:off x="8192932" y="3907025"/>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a:off x="7670780" y="3265118"/>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a:off x="7874764" y="3966862"/>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a:off x="8274284" y="3323268"/>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a:off x="7730581" y="3368232"/>
                <a:ext cx="520456" cy="500123"/>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a:off x="8153624" y="3420278"/>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7945441" y="3576415"/>
                <a:ext cx="80122" cy="80122"/>
              </a:xfrm>
              <a:prstGeom prst="ellipse">
                <a:avLst/>
              </a:prstGeom>
              <a:solidFill>
                <a:srgbClr val="FFFF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a:off x="7391400" y="3004705"/>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8047545" y="2968285"/>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a:off x="7562553" y="3120685"/>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7486630" y="3903664"/>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8522033" y="3715687"/>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8421050" y="320277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TextBox 376"/>
              <p:cNvSpPr txBox="1"/>
              <p:nvPr/>
            </p:nvSpPr>
            <p:spPr>
              <a:xfrm>
                <a:off x="7777449" y="4198197"/>
                <a:ext cx="426720" cy="338554"/>
              </a:xfrm>
              <a:prstGeom prst="rect">
                <a:avLst/>
              </a:prstGeom>
              <a:noFill/>
            </p:spPr>
            <p:txBody>
              <a:bodyPr wrap="none" rtlCol="0">
                <a:spAutoFit/>
              </a:bodyPr>
              <a:lstStyle/>
              <a:p>
                <a:r>
                  <a:rPr lang="en-US" sz="1600" b="1" dirty="0" err="1" smtClean="0">
                    <a:latin typeface="Bookman Old Style" pitchFamily="18" charset="0"/>
                  </a:rPr>
                  <a:t>Ar</a:t>
                </a:r>
                <a:endParaRPr lang="en-US" sz="1600" b="1" dirty="0">
                  <a:latin typeface="Bookman Old Style" pitchFamily="18" charset="0"/>
                </a:endParaRPr>
              </a:p>
            </p:txBody>
          </p:sp>
          <p:sp>
            <p:nvSpPr>
              <p:cNvPr id="378" name="Oval 377"/>
              <p:cNvSpPr/>
              <p:nvPr/>
            </p:nvSpPr>
            <p:spPr>
              <a:xfrm>
                <a:off x="7353081" y="3525346"/>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7747872" y="3704475"/>
                <a:ext cx="80122" cy="80122"/>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7" name="Oval 356"/>
            <p:cNvSpPr/>
            <p:nvPr/>
          </p:nvSpPr>
          <p:spPr>
            <a:xfrm>
              <a:off x="6096000" y="4632511"/>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a:off x="5638800" y="4705350"/>
              <a:ext cx="72839" cy="72839"/>
            </a:xfrm>
            <a:prstGeom prst="ellipse">
              <a:avLst/>
            </a:prstGeom>
            <a:solidFill>
              <a:srgbClr val="FF0000"/>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890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wipe(left)">
                                      <p:cBhvr>
                                        <p:cTn id="11" dur="500"/>
                                        <p:tgtEl>
                                          <p:spTgt spid="11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wipe(down)">
                                      <p:cBhvr>
                                        <p:cTn id="15" dur="500"/>
                                        <p:tgtEl>
                                          <p:spTgt spid="1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left)">
                                      <p:cBhvr>
                                        <p:cTn id="19" dur="500"/>
                                        <p:tgtEl>
                                          <p:spTgt spid="1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fltVal val="0"/>
                                          </p:val>
                                        </p:tav>
                                        <p:tav tm="100000">
                                          <p:val>
                                            <p:strVal val="#ppt_w"/>
                                          </p:val>
                                        </p:tav>
                                      </p:tavLst>
                                    </p:anim>
                                    <p:anim calcmode="lin" valueType="num">
                                      <p:cBhvr>
                                        <p:cTn id="41" dur="500" fill="hold"/>
                                        <p:tgtEl>
                                          <p:spTgt spid="16"/>
                                        </p:tgtEl>
                                        <p:attrNameLst>
                                          <p:attrName>ppt_h</p:attrName>
                                        </p:attrNameLst>
                                      </p:cBhvr>
                                      <p:tavLst>
                                        <p:tav tm="0">
                                          <p:val>
                                            <p:fltVal val="0"/>
                                          </p:val>
                                        </p:tav>
                                        <p:tav tm="100000">
                                          <p:val>
                                            <p:strVal val="#ppt_h"/>
                                          </p:val>
                                        </p:tav>
                                      </p:tavLst>
                                    </p:anim>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childTnLst>
                          </p:cTn>
                        </p:par>
                        <p:par>
                          <p:cTn id="47" fill="hold">
                            <p:stCondLst>
                              <p:cond delay="0"/>
                            </p:stCondLst>
                            <p:childTnLst>
                              <p:par>
                                <p:cTn id="48" presetID="22" presetClass="entr" presetSubtype="8" fill="hold" grpId="0" nodeType="afterEffect">
                                  <p:stCondLst>
                                    <p:cond delay="0"/>
                                  </p:stCondLst>
                                  <p:childTnLst>
                                    <p:set>
                                      <p:cBhvr>
                                        <p:cTn id="49" dur="1" fill="hold">
                                          <p:stCondLst>
                                            <p:cond delay="0"/>
                                          </p:stCondLst>
                                        </p:cTn>
                                        <p:tgtEl>
                                          <p:spTgt spid="127"/>
                                        </p:tgtEl>
                                        <p:attrNameLst>
                                          <p:attrName>style.visibility</p:attrName>
                                        </p:attrNameLst>
                                      </p:cBhvr>
                                      <p:to>
                                        <p:strVal val="visible"/>
                                      </p:to>
                                    </p:set>
                                    <p:animEffect transition="in" filter="wipe(left)">
                                      <p:cBhvr>
                                        <p:cTn id="50" dur="500"/>
                                        <p:tgtEl>
                                          <p:spTgt spid="127"/>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wipe(down)">
                                      <p:cBhvr>
                                        <p:cTn id="54" dur="500"/>
                                        <p:tgtEl>
                                          <p:spTgt spid="128"/>
                                        </p:tgtEl>
                                      </p:cBhvr>
                                    </p:animEffect>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129"/>
                                        </p:tgtEl>
                                        <p:attrNameLst>
                                          <p:attrName>style.visibility</p:attrName>
                                        </p:attrNameLst>
                                      </p:cBhvr>
                                      <p:to>
                                        <p:strVal val="visible"/>
                                      </p:to>
                                    </p:set>
                                    <p:animEffect transition="in" filter="wipe(down)">
                                      <p:cBhvr>
                                        <p:cTn id="58" dur="500"/>
                                        <p:tgtEl>
                                          <p:spTgt spid="129"/>
                                        </p:tgtEl>
                                      </p:cBhvr>
                                    </p:animEffect>
                                  </p:childTnLst>
                                </p:cTn>
                              </p:par>
                            </p:childTnLst>
                          </p:cTn>
                        </p:par>
                        <p:par>
                          <p:cTn id="59" fill="hold">
                            <p:stCondLst>
                              <p:cond delay="1500"/>
                            </p:stCondLst>
                            <p:childTnLst>
                              <p:par>
                                <p:cTn id="60" presetID="22" presetClass="entr" presetSubtype="4" fill="hold" grpId="0" nodeType="after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wipe(down)">
                                      <p:cBhvr>
                                        <p:cTn id="62" dur="500"/>
                                        <p:tgtEl>
                                          <p:spTgt spid="130"/>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35"/>
                                        </p:tgtEl>
                                        <p:attrNameLst>
                                          <p:attrName>style.visibility</p:attrName>
                                        </p:attrNameLst>
                                      </p:cBhvr>
                                      <p:to>
                                        <p:strVal val="visible"/>
                                      </p:to>
                                    </p:set>
                                    <p:anim calcmode="lin" valueType="num">
                                      <p:cBhvr>
                                        <p:cTn id="67" dur="500" fill="hold"/>
                                        <p:tgtEl>
                                          <p:spTgt spid="135"/>
                                        </p:tgtEl>
                                        <p:attrNameLst>
                                          <p:attrName>ppt_w</p:attrName>
                                        </p:attrNameLst>
                                      </p:cBhvr>
                                      <p:tavLst>
                                        <p:tav tm="0">
                                          <p:val>
                                            <p:fltVal val="0"/>
                                          </p:val>
                                        </p:tav>
                                        <p:tav tm="100000">
                                          <p:val>
                                            <p:strVal val="#ppt_w"/>
                                          </p:val>
                                        </p:tav>
                                      </p:tavLst>
                                    </p:anim>
                                    <p:anim calcmode="lin" valueType="num">
                                      <p:cBhvr>
                                        <p:cTn id="68" dur="500" fill="hold"/>
                                        <p:tgtEl>
                                          <p:spTgt spid="135"/>
                                        </p:tgtEl>
                                        <p:attrNameLst>
                                          <p:attrName>ppt_h</p:attrName>
                                        </p:attrNameLst>
                                      </p:cBhvr>
                                      <p:tavLst>
                                        <p:tav tm="0">
                                          <p:val>
                                            <p:fltVal val="0"/>
                                          </p:val>
                                        </p:tav>
                                        <p:tav tm="100000">
                                          <p:val>
                                            <p:strVal val="#ppt_h"/>
                                          </p:val>
                                        </p:tav>
                                      </p:tavLst>
                                    </p:anim>
                                    <p:animEffect transition="in" filter="fade">
                                      <p:cBhvr>
                                        <p:cTn id="69" dur="500"/>
                                        <p:tgtEl>
                                          <p:spTgt spid="13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35"/>
                                        </p:tgtEl>
                                        <p:attrNameLst>
                                          <p:attrName>style.visibility</p:attrName>
                                        </p:attrNameLst>
                                      </p:cBhvr>
                                      <p:to>
                                        <p:strVal val="hidden"/>
                                      </p:to>
                                    </p:set>
                                  </p:childTnLst>
                                </p:cTn>
                              </p:par>
                            </p:childTnLst>
                          </p:cTn>
                        </p:par>
                        <p:par>
                          <p:cTn id="74" fill="hold">
                            <p:stCondLst>
                              <p:cond delay="0"/>
                            </p:stCondLst>
                            <p:childTnLst>
                              <p:par>
                                <p:cTn id="75" presetID="22" presetClass="entr" presetSubtype="8" fill="hold" grpId="0" nodeType="afterEffect">
                                  <p:stCondLst>
                                    <p:cond delay="0"/>
                                  </p:stCondLst>
                                  <p:childTnLst>
                                    <p:set>
                                      <p:cBhvr>
                                        <p:cTn id="76" dur="1" fill="hold">
                                          <p:stCondLst>
                                            <p:cond delay="0"/>
                                          </p:stCondLst>
                                        </p:cTn>
                                        <p:tgtEl>
                                          <p:spTgt spid="131"/>
                                        </p:tgtEl>
                                        <p:attrNameLst>
                                          <p:attrName>style.visibility</p:attrName>
                                        </p:attrNameLst>
                                      </p:cBhvr>
                                      <p:to>
                                        <p:strVal val="visible"/>
                                      </p:to>
                                    </p:set>
                                    <p:animEffect transition="in" filter="wipe(left)">
                                      <p:cBhvr>
                                        <p:cTn id="77" dur="500"/>
                                        <p:tgtEl>
                                          <p:spTgt spid="131"/>
                                        </p:tgtEl>
                                      </p:cBhvr>
                                    </p:animEffect>
                                  </p:childTnLst>
                                </p:cTn>
                              </p:par>
                            </p:childTnLst>
                          </p:cTn>
                        </p:par>
                        <p:par>
                          <p:cTn id="78" fill="hold">
                            <p:stCondLst>
                              <p:cond delay="500"/>
                            </p:stCondLst>
                            <p:childTnLst>
                              <p:par>
                                <p:cTn id="79" presetID="22" presetClass="entr" presetSubtype="4" fill="hold" grpId="0" nodeType="afterEffect">
                                  <p:stCondLst>
                                    <p:cond delay="0"/>
                                  </p:stCondLst>
                                  <p:childTnLst>
                                    <p:set>
                                      <p:cBhvr>
                                        <p:cTn id="80" dur="1" fill="hold">
                                          <p:stCondLst>
                                            <p:cond delay="0"/>
                                          </p:stCondLst>
                                        </p:cTn>
                                        <p:tgtEl>
                                          <p:spTgt spid="132"/>
                                        </p:tgtEl>
                                        <p:attrNameLst>
                                          <p:attrName>style.visibility</p:attrName>
                                        </p:attrNameLst>
                                      </p:cBhvr>
                                      <p:to>
                                        <p:strVal val="visible"/>
                                      </p:to>
                                    </p:set>
                                    <p:animEffect transition="in" filter="wipe(down)">
                                      <p:cBhvr>
                                        <p:cTn id="81" dur="500"/>
                                        <p:tgtEl>
                                          <p:spTgt spid="132"/>
                                        </p:tgtEl>
                                      </p:cBhvr>
                                    </p:animEffect>
                                  </p:childTnLst>
                                </p:cTn>
                              </p:par>
                            </p:childTnLst>
                          </p:cTn>
                        </p:par>
                        <p:par>
                          <p:cTn id="82" fill="hold">
                            <p:stCondLst>
                              <p:cond delay="1000"/>
                            </p:stCondLst>
                            <p:childTnLst>
                              <p:par>
                                <p:cTn id="83" presetID="22" presetClass="entr" presetSubtype="4" fill="hold" grpId="0" nodeType="afterEffect">
                                  <p:stCondLst>
                                    <p:cond delay="0"/>
                                  </p:stCondLst>
                                  <p:childTnLst>
                                    <p:set>
                                      <p:cBhvr>
                                        <p:cTn id="84" dur="1" fill="hold">
                                          <p:stCondLst>
                                            <p:cond delay="0"/>
                                          </p:stCondLst>
                                        </p:cTn>
                                        <p:tgtEl>
                                          <p:spTgt spid="133"/>
                                        </p:tgtEl>
                                        <p:attrNameLst>
                                          <p:attrName>style.visibility</p:attrName>
                                        </p:attrNameLst>
                                      </p:cBhvr>
                                      <p:to>
                                        <p:strVal val="visible"/>
                                      </p:to>
                                    </p:set>
                                    <p:animEffect transition="in" filter="wipe(down)">
                                      <p:cBhvr>
                                        <p:cTn id="85" dur="500"/>
                                        <p:tgtEl>
                                          <p:spTgt spid="133"/>
                                        </p:tgtEl>
                                      </p:cBhvr>
                                    </p:animEffect>
                                  </p:childTnLst>
                                </p:cTn>
                              </p:par>
                            </p:childTnLst>
                          </p:cTn>
                        </p:par>
                        <p:par>
                          <p:cTn id="86" fill="hold">
                            <p:stCondLst>
                              <p:cond delay="1500"/>
                            </p:stCondLst>
                            <p:childTnLst>
                              <p:par>
                                <p:cTn id="87" presetID="22" presetClass="entr" presetSubtype="4" fill="hold" grpId="0" nodeType="afterEffect">
                                  <p:stCondLst>
                                    <p:cond delay="0"/>
                                  </p:stCondLst>
                                  <p:childTnLst>
                                    <p:set>
                                      <p:cBhvr>
                                        <p:cTn id="88" dur="1" fill="hold">
                                          <p:stCondLst>
                                            <p:cond delay="0"/>
                                          </p:stCondLst>
                                        </p:cTn>
                                        <p:tgtEl>
                                          <p:spTgt spid="134"/>
                                        </p:tgtEl>
                                        <p:attrNameLst>
                                          <p:attrName>style.visibility</p:attrName>
                                        </p:attrNameLst>
                                      </p:cBhvr>
                                      <p:to>
                                        <p:strVal val="visible"/>
                                      </p:to>
                                    </p:set>
                                    <p:animEffect transition="in" filter="wipe(down)">
                                      <p:cBhvr>
                                        <p:cTn id="89" dur="500"/>
                                        <p:tgtEl>
                                          <p:spTgt spid="134"/>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154"/>
                                        </p:tgtEl>
                                        <p:attrNameLst>
                                          <p:attrName>style.visibility</p:attrName>
                                        </p:attrNameLst>
                                      </p:cBhvr>
                                      <p:to>
                                        <p:strVal val="visible"/>
                                      </p:to>
                                    </p:set>
                                    <p:anim calcmode="lin" valueType="num">
                                      <p:cBhvr>
                                        <p:cTn id="94" dur="500" fill="hold"/>
                                        <p:tgtEl>
                                          <p:spTgt spid="154"/>
                                        </p:tgtEl>
                                        <p:attrNameLst>
                                          <p:attrName>ppt_w</p:attrName>
                                        </p:attrNameLst>
                                      </p:cBhvr>
                                      <p:tavLst>
                                        <p:tav tm="0">
                                          <p:val>
                                            <p:fltVal val="0"/>
                                          </p:val>
                                        </p:tav>
                                        <p:tav tm="100000">
                                          <p:val>
                                            <p:strVal val="#ppt_w"/>
                                          </p:val>
                                        </p:tav>
                                      </p:tavLst>
                                    </p:anim>
                                    <p:anim calcmode="lin" valueType="num">
                                      <p:cBhvr>
                                        <p:cTn id="95" dur="500" fill="hold"/>
                                        <p:tgtEl>
                                          <p:spTgt spid="154"/>
                                        </p:tgtEl>
                                        <p:attrNameLst>
                                          <p:attrName>ppt_h</p:attrName>
                                        </p:attrNameLst>
                                      </p:cBhvr>
                                      <p:tavLst>
                                        <p:tav tm="0">
                                          <p:val>
                                            <p:fltVal val="0"/>
                                          </p:val>
                                        </p:tav>
                                        <p:tav tm="100000">
                                          <p:val>
                                            <p:strVal val="#ppt_h"/>
                                          </p:val>
                                        </p:tav>
                                      </p:tavLst>
                                    </p:anim>
                                    <p:animEffect transition="in" filter="fade">
                                      <p:cBhvr>
                                        <p:cTn id="96" dur="500"/>
                                        <p:tgtEl>
                                          <p:spTgt spid="15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154"/>
                                        </p:tgtEl>
                                        <p:attrNameLst>
                                          <p:attrName>style.visibility</p:attrName>
                                        </p:attrNameLst>
                                      </p:cBhvr>
                                      <p:to>
                                        <p:strVal val="hidden"/>
                                      </p:to>
                                    </p:set>
                                  </p:childTnLst>
                                </p:cTn>
                              </p:par>
                            </p:childTnLst>
                          </p:cTn>
                        </p:par>
                        <p:par>
                          <p:cTn id="101" fill="hold">
                            <p:stCondLst>
                              <p:cond delay="0"/>
                            </p:stCondLst>
                            <p:childTnLst>
                              <p:par>
                                <p:cTn id="102" presetID="22" presetClass="entr" presetSubtype="8" fill="hold" grpId="0" nodeType="afterEffect">
                                  <p:stCondLst>
                                    <p:cond delay="0"/>
                                  </p:stCondLst>
                                  <p:childTnLst>
                                    <p:set>
                                      <p:cBhvr>
                                        <p:cTn id="103" dur="1" fill="hold">
                                          <p:stCondLst>
                                            <p:cond delay="0"/>
                                          </p:stCondLst>
                                        </p:cTn>
                                        <p:tgtEl>
                                          <p:spTgt spid="189"/>
                                        </p:tgtEl>
                                        <p:attrNameLst>
                                          <p:attrName>style.visibility</p:attrName>
                                        </p:attrNameLst>
                                      </p:cBhvr>
                                      <p:to>
                                        <p:strVal val="visible"/>
                                      </p:to>
                                    </p:set>
                                    <p:animEffect transition="in" filter="wipe(left)">
                                      <p:cBhvr>
                                        <p:cTn id="104" dur="500"/>
                                        <p:tgtEl>
                                          <p:spTgt spid="189"/>
                                        </p:tgtEl>
                                      </p:cBhvr>
                                    </p:animEffect>
                                  </p:childTnLst>
                                </p:cTn>
                              </p:par>
                            </p:childTnLst>
                          </p:cTn>
                        </p:par>
                        <p:par>
                          <p:cTn id="105" fill="hold">
                            <p:stCondLst>
                              <p:cond delay="500"/>
                            </p:stCondLst>
                            <p:childTnLst>
                              <p:par>
                                <p:cTn id="106" presetID="22" presetClass="entr" presetSubtype="4" fill="hold" grpId="0" nodeType="afterEffect">
                                  <p:stCondLst>
                                    <p:cond delay="0"/>
                                  </p:stCondLst>
                                  <p:childTnLst>
                                    <p:set>
                                      <p:cBhvr>
                                        <p:cTn id="107" dur="1" fill="hold">
                                          <p:stCondLst>
                                            <p:cond delay="0"/>
                                          </p:stCondLst>
                                        </p:cTn>
                                        <p:tgtEl>
                                          <p:spTgt spid="190"/>
                                        </p:tgtEl>
                                        <p:attrNameLst>
                                          <p:attrName>style.visibility</p:attrName>
                                        </p:attrNameLst>
                                      </p:cBhvr>
                                      <p:to>
                                        <p:strVal val="visible"/>
                                      </p:to>
                                    </p:set>
                                    <p:animEffect transition="in" filter="wipe(down)">
                                      <p:cBhvr>
                                        <p:cTn id="108" dur="500"/>
                                        <p:tgtEl>
                                          <p:spTgt spid="190"/>
                                        </p:tgtEl>
                                      </p:cBhvr>
                                    </p:animEffect>
                                  </p:childTnLst>
                                </p:cTn>
                              </p:par>
                            </p:childTnLst>
                          </p:cTn>
                        </p:par>
                        <p:par>
                          <p:cTn id="109" fill="hold">
                            <p:stCondLst>
                              <p:cond delay="1000"/>
                            </p:stCondLst>
                            <p:childTnLst>
                              <p:par>
                                <p:cTn id="110" presetID="22" presetClass="entr" presetSubtype="4" fill="hold" grpId="0" nodeType="afterEffect">
                                  <p:stCondLst>
                                    <p:cond delay="0"/>
                                  </p:stCondLst>
                                  <p:childTnLst>
                                    <p:set>
                                      <p:cBhvr>
                                        <p:cTn id="111" dur="1" fill="hold">
                                          <p:stCondLst>
                                            <p:cond delay="0"/>
                                          </p:stCondLst>
                                        </p:cTn>
                                        <p:tgtEl>
                                          <p:spTgt spid="191"/>
                                        </p:tgtEl>
                                        <p:attrNameLst>
                                          <p:attrName>style.visibility</p:attrName>
                                        </p:attrNameLst>
                                      </p:cBhvr>
                                      <p:to>
                                        <p:strVal val="visible"/>
                                      </p:to>
                                    </p:set>
                                    <p:animEffect transition="in" filter="wipe(down)">
                                      <p:cBhvr>
                                        <p:cTn id="112" dur="500"/>
                                        <p:tgtEl>
                                          <p:spTgt spid="191"/>
                                        </p:tgtEl>
                                      </p:cBhvr>
                                    </p:animEffect>
                                  </p:childTnLst>
                                </p:cTn>
                              </p:par>
                            </p:childTnLst>
                          </p:cTn>
                        </p:par>
                        <p:par>
                          <p:cTn id="113" fill="hold">
                            <p:stCondLst>
                              <p:cond delay="1500"/>
                            </p:stCondLst>
                            <p:childTnLst>
                              <p:par>
                                <p:cTn id="114" presetID="22" presetClass="entr" presetSubtype="4" fill="hold" grpId="0" nodeType="afterEffect">
                                  <p:stCondLst>
                                    <p:cond delay="0"/>
                                  </p:stCondLst>
                                  <p:childTnLst>
                                    <p:set>
                                      <p:cBhvr>
                                        <p:cTn id="115" dur="1" fill="hold">
                                          <p:stCondLst>
                                            <p:cond delay="0"/>
                                          </p:stCondLst>
                                        </p:cTn>
                                        <p:tgtEl>
                                          <p:spTgt spid="192"/>
                                        </p:tgtEl>
                                        <p:attrNameLst>
                                          <p:attrName>style.visibility</p:attrName>
                                        </p:attrNameLst>
                                      </p:cBhvr>
                                      <p:to>
                                        <p:strVal val="visible"/>
                                      </p:to>
                                    </p:set>
                                    <p:animEffect transition="in" filter="wipe(down)">
                                      <p:cBhvr>
                                        <p:cTn id="116" dur="500"/>
                                        <p:tgtEl>
                                          <p:spTgt spid="192"/>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nodeType="clickEffect">
                                  <p:stCondLst>
                                    <p:cond delay="0"/>
                                  </p:stCondLst>
                                  <p:childTnLst>
                                    <p:set>
                                      <p:cBhvr>
                                        <p:cTn id="120" dur="1" fill="hold">
                                          <p:stCondLst>
                                            <p:cond delay="0"/>
                                          </p:stCondLst>
                                        </p:cTn>
                                        <p:tgtEl>
                                          <p:spTgt spid="193"/>
                                        </p:tgtEl>
                                        <p:attrNameLst>
                                          <p:attrName>style.visibility</p:attrName>
                                        </p:attrNameLst>
                                      </p:cBhvr>
                                      <p:to>
                                        <p:strVal val="visible"/>
                                      </p:to>
                                    </p:set>
                                    <p:anim calcmode="lin" valueType="num">
                                      <p:cBhvr>
                                        <p:cTn id="121" dur="500" fill="hold"/>
                                        <p:tgtEl>
                                          <p:spTgt spid="193"/>
                                        </p:tgtEl>
                                        <p:attrNameLst>
                                          <p:attrName>ppt_w</p:attrName>
                                        </p:attrNameLst>
                                      </p:cBhvr>
                                      <p:tavLst>
                                        <p:tav tm="0">
                                          <p:val>
                                            <p:fltVal val="0"/>
                                          </p:val>
                                        </p:tav>
                                        <p:tav tm="100000">
                                          <p:val>
                                            <p:strVal val="#ppt_w"/>
                                          </p:val>
                                        </p:tav>
                                      </p:tavLst>
                                    </p:anim>
                                    <p:anim calcmode="lin" valueType="num">
                                      <p:cBhvr>
                                        <p:cTn id="122" dur="500" fill="hold"/>
                                        <p:tgtEl>
                                          <p:spTgt spid="193"/>
                                        </p:tgtEl>
                                        <p:attrNameLst>
                                          <p:attrName>ppt_h</p:attrName>
                                        </p:attrNameLst>
                                      </p:cBhvr>
                                      <p:tavLst>
                                        <p:tav tm="0">
                                          <p:val>
                                            <p:fltVal val="0"/>
                                          </p:val>
                                        </p:tav>
                                        <p:tav tm="100000">
                                          <p:val>
                                            <p:strVal val="#ppt_h"/>
                                          </p:val>
                                        </p:tav>
                                      </p:tavLst>
                                    </p:anim>
                                    <p:animEffect transition="in" filter="fade">
                                      <p:cBhvr>
                                        <p:cTn id="123" dur="500"/>
                                        <p:tgtEl>
                                          <p:spTgt spid="193"/>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xit" presetSubtype="0" fill="hold" nodeType="clickEffect">
                                  <p:stCondLst>
                                    <p:cond delay="0"/>
                                  </p:stCondLst>
                                  <p:childTnLst>
                                    <p:set>
                                      <p:cBhvr>
                                        <p:cTn id="127" dur="1" fill="hold">
                                          <p:stCondLst>
                                            <p:cond delay="0"/>
                                          </p:stCondLst>
                                        </p:cTn>
                                        <p:tgtEl>
                                          <p:spTgt spid="193"/>
                                        </p:tgtEl>
                                        <p:attrNameLst>
                                          <p:attrName>style.visibility</p:attrName>
                                        </p:attrNameLst>
                                      </p:cBhvr>
                                      <p:to>
                                        <p:strVal val="hidden"/>
                                      </p:to>
                                    </p:set>
                                  </p:childTnLst>
                                </p:cTn>
                              </p:par>
                            </p:childTnLst>
                          </p:cTn>
                        </p:par>
                        <p:par>
                          <p:cTn id="128" fill="hold">
                            <p:stCondLst>
                              <p:cond delay="0"/>
                            </p:stCondLst>
                            <p:childTnLst>
                              <p:par>
                                <p:cTn id="129" presetID="22" presetClass="entr" presetSubtype="8" fill="hold" grpId="0" nodeType="afterEffect">
                                  <p:stCondLst>
                                    <p:cond delay="0"/>
                                  </p:stCondLst>
                                  <p:childTnLst>
                                    <p:set>
                                      <p:cBhvr>
                                        <p:cTn id="130" dur="1" fill="hold">
                                          <p:stCondLst>
                                            <p:cond delay="0"/>
                                          </p:stCondLst>
                                        </p:cTn>
                                        <p:tgtEl>
                                          <p:spTgt spid="215"/>
                                        </p:tgtEl>
                                        <p:attrNameLst>
                                          <p:attrName>style.visibility</p:attrName>
                                        </p:attrNameLst>
                                      </p:cBhvr>
                                      <p:to>
                                        <p:strVal val="visible"/>
                                      </p:to>
                                    </p:set>
                                    <p:animEffect transition="in" filter="wipe(left)">
                                      <p:cBhvr>
                                        <p:cTn id="131" dur="500"/>
                                        <p:tgtEl>
                                          <p:spTgt spid="215"/>
                                        </p:tgtEl>
                                      </p:cBhvr>
                                    </p:animEffect>
                                  </p:childTnLst>
                                </p:cTn>
                              </p:par>
                            </p:childTnLst>
                          </p:cTn>
                        </p:par>
                        <p:par>
                          <p:cTn id="132" fill="hold">
                            <p:stCondLst>
                              <p:cond delay="500"/>
                            </p:stCondLst>
                            <p:childTnLst>
                              <p:par>
                                <p:cTn id="133" presetID="22" presetClass="entr" presetSubtype="4" fill="hold" grpId="0" nodeType="afterEffect">
                                  <p:stCondLst>
                                    <p:cond delay="0"/>
                                  </p:stCondLst>
                                  <p:childTnLst>
                                    <p:set>
                                      <p:cBhvr>
                                        <p:cTn id="134" dur="1" fill="hold">
                                          <p:stCondLst>
                                            <p:cond delay="0"/>
                                          </p:stCondLst>
                                        </p:cTn>
                                        <p:tgtEl>
                                          <p:spTgt spid="216"/>
                                        </p:tgtEl>
                                        <p:attrNameLst>
                                          <p:attrName>style.visibility</p:attrName>
                                        </p:attrNameLst>
                                      </p:cBhvr>
                                      <p:to>
                                        <p:strVal val="visible"/>
                                      </p:to>
                                    </p:set>
                                    <p:animEffect transition="in" filter="wipe(down)">
                                      <p:cBhvr>
                                        <p:cTn id="135" dur="500"/>
                                        <p:tgtEl>
                                          <p:spTgt spid="216"/>
                                        </p:tgtEl>
                                      </p:cBhvr>
                                    </p:animEffect>
                                  </p:childTnLst>
                                </p:cTn>
                              </p:par>
                            </p:childTnLst>
                          </p:cTn>
                        </p:par>
                        <p:par>
                          <p:cTn id="136" fill="hold">
                            <p:stCondLst>
                              <p:cond delay="1000"/>
                            </p:stCondLst>
                            <p:childTnLst>
                              <p:par>
                                <p:cTn id="137" presetID="22" presetClass="entr" presetSubtype="4" fill="hold" grpId="0" nodeType="afterEffect">
                                  <p:stCondLst>
                                    <p:cond delay="0"/>
                                  </p:stCondLst>
                                  <p:childTnLst>
                                    <p:set>
                                      <p:cBhvr>
                                        <p:cTn id="138" dur="1" fill="hold">
                                          <p:stCondLst>
                                            <p:cond delay="0"/>
                                          </p:stCondLst>
                                        </p:cTn>
                                        <p:tgtEl>
                                          <p:spTgt spid="217"/>
                                        </p:tgtEl>
                                        <p:attrNameLst>
                                          <p:attrName>style.visibility</p:attrName>
                                        </p:attrNameLst>
                                      </p:cBhvr>
                                      <p:to>
                                        <p:strVal val="visible"/>
                                      </p:to>
                                    </p:set>
                                    <p:animEffect transition="in" filter="wipe(down)">
                                      <p:cBhvr>
                                        <p:cTn id="139" dur="500"/>
                                        <p:tgtEl>
                                          <p:spTgt spid="217"/>
                                        </p:tgtEl>
                                      </p:cBhvr>
                                    </p:animEffect>
                                  </p:childTnLst>
                                </p:cTn>
                              </p:par>
                            </p:childTnLst>
                          </p:cTn>
                        </p:par>
                        <p:par>
                          <p:cTn id="140" fill="hold">
                            <p:stCondLst>
                              <p:cond delay="1500"/>
                            </p:stCondLst>
                            <p:childTnLst>
                              <p:par>
                                <p:cTn id="141" presetID="22" presetClass="entr" presetSubtype="4" fill="hold" grpId="0" nodeType="afterEffect">
                                  <p:stCondLst>
                                    <p:cond delay="0"/>
                                  </p:stCondLst>
                                  <p:childTnLst>
                                    <p:set>
                                      <p:cBhvr>
                                        <p:cTn id="142" dur="1" fill="hold">
                                          <p:stCondLst>
                                            <p:cond delay="0"/>
                                          </p:stCondLst>
                                        </p:cTn>
                                        <p:tgtEl>
                                          <p:spTgt spid="218"/>
                                        </p:tgtEl>
                                        <p:attrNameLst>
                                          <p:attrName>style.visibility</p:attrName>
                                        </p:attrNameLst>
                                      </p:cBhvr>
                                      <p:to>
                                        <p:strVal val="visible"/>
                                      </p:to>
                                    </p:set>
                                    <p:animEffect transition="in" filter="wipe(down)">
                                      <p:cBhvr>
                                        <p:cTn id="143" dur="500"/>
                                        <p:tgtEl>
                                          <p:spTgt spid="218"/>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nodeType="clickEffect">
                                  <p:stCondLst>
                                    <p:cond delay="0"/>
                                  </p:stCondLst>
                                  <p:childTnLst>
                                    <p:set>
                                      <p:cBhvr>
                                        <p:cTn id="147" dur="1" fill="hold">
                                          <p:stCondLst>
                                            <p:cond delay="0"/>
                                          </p:stCondLst>
                                        </p:cTn>
                                        <p:tgtEl>
                                          <p:spTgt spid="219"/>
                                        </p:tgtEl>
                                        <p:attrNameLst>
                                          <p:attrName>style.visibility</p:attrName>
                                        </p:attrNameLst>
                                      </p:cBhvr>
                                      <p:to>
                                        <p:strVal val="visible"/>
                                      </p:to>
                                    </p:set>
                                    <p:anim calcmode="lin" valueType="num">
                                      <p:cBhvr>
                                        <p:cTn id="148" dur="500" fill="hold"/>
                                        <p:tgtEl>
                                          <p:spTgt spid="219"/>
                                        </p:tgtEl>
                                        <p:attrNameLst>
                                          <p:attrName>ppt_w</p:attrName>
                                        </p:attrNameLst>
                                      </p:cBhvr>
                                      <p:tavLst>
                                        <p:tav tm="0">
                                          <p:val>
                                            <p:fltVal val="0"/>
                                          </p:val>
                                        </p:tav>
                                        <p:tav tm="100000">
                                          <p:val>
                                            <p:strVal val="#ppt_w"/>
                                          </p:val>
                                        </p:tav>
                                      </p:tavLst>
                                    </p:anim>
                                    <p:anim calcmode="lin" valueType="num">
                                      <p:cBhvr>
                                        <p:cTn id="149" dur="500" fill="hold"/>
                                        <p:tgtEl>
                                          <p:spTgt spid="219"/>
                                        </p:tgtEl>
                                        <p:attrNameLst>
                                          <p:attrName>ppt_h</p:attrName>
                                        </p:attrNameLst>
                                      </p:cBhvr>
                                      <p:tavLst>
                                        <p:tav tm="0">
                                          <p:val>
                                            <p:fltVal val="0"/>
                                          </p:val>
                                        </p:tav>
                                        <p:tav tm="100000">
                                          <p:val>
                                            <p:strVal val="#ppt_h"/>
                                          </p:val>
                                        </p:tav>
                                      </p:tavLst>
                                    </p:anim>
                                    <p:animEffect transition="in" filter="fade">
                                      <p:cBhvr>
                                        <p:cTn id="150" dur="500"/>
                                        <p:tgtEl>
                                          <p:spTgt spid="219"/>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nodeType="clickEffect">
                                  <p:stCondLst>
                                    <p:cond delay="0"/>
                                  </p:stCondLst>
                                  <p:childTnLst>
                                    <p:set>
                                      <p:cBhvr>
                                        <p:cTn id="154" dur="1" fill="hold">
                                          <p:stCondLst>
                                            <p:cond delay="0"/>
                                          </p:stCondLst>
                                        </p:cTn>
                                        <p:tgtEl>
                                          <p:spTgt spid="219"/>
                                        </p:tgtEl>
                                        <p:attrNameLst>
                                          <p:attrName>style.visibility</p:attrName>
                                        </p:attrNameLst>
                                      </p:cBhvr>
                                      <p:to>
                                        <p:strVal val="hidden"/>
                                      </p:to>
                                    </p:set>
                                  </p:childTnLst>
                                </p:cTn>
                              </p:par>
                            </p:childTnLst>
                          </p:cTn>
                        </p:par>
                        <p:par>
                          <p:cTn id="155" fill="hold">
                            <p:stCondLst>
                              <p:cond delay="0"/>
                            </p:stCondLst>
                            <p:childTnLst>
                              <p:par>
                                <p:cTn id="156" presetID="22" presetClass="entr" presetSubtype="8" fill="hold" grpId="0" nodeType="afterEffect">
                                  <p:stCondLst>
                                    <p:cond delay="0"/>
                                  </p:stCondLst>
                                  <p:childTnLst>
                                    <p:set>
                                      <p:cBhvr>
                                        <p:cTn id="157" dur="1" fill="hold">
                                          <p:stCondLst>
                                            <p:cond delay="0"/>
                                          </p:stCondLst>
                                        </p:cTn>
                                        <p:tgtEl>
                                          <p:spTgt spid="243"/>
                                        </p:tgtEl>
                                        <p:attrNameLst>
                                          <p:attrName>style.visibility</p:attrName>
                                        </p:attrNameLst>
                                      </p:cBhvr>
                                      <p:to>
                                        <p:strVal val="visible"/>
                                      </p:to>
                                    </p:set>
                                    <p:animEffect transition="in" filter="wipe(left)">
                                      <p:cBhvr>
                                        <p:cTn id="158" dur="500"/>
                                        <p:tgtEl>
                                          <p:spTgt spid="243"/>
                                        </p:tgtEl>
                                      </p:cBhvr>
                                    </p:animEffect>
                                  </p:childTnLst>
                                </p:cTn>
                              </p:par>
                            </p:childTnLst>
                          </p:cTn>
                        </p:par>
                        <p:par>
                          <p:cTn id="159" fill="hold">
                            <p:stCondLst>
                              <p:cond delay="500"/>
                            </p:stCondLst>
                            <p:childTnLst>
                              <p:par>
                                <p:cTn id="160" presetID="22" presetClass="entr" presetSubtype="4" fill="hold" grpId="0" nodeType="afterEffect">
                                  <p:stCondLst>
                                    <p:cond delay="0"/>
                                  </p:stCondLst>
                                  <p:childTnLst>
                                    <p:set>
                                      <p:cBhvr>
                                        <p:cTn id="161" dur="1" fill="hold">
                                          <p:stCondLst>
                                            <p:cond delay="0"/>
                                          </p:stCondLst>
                                        </p:cTn>
                                        <p:tgtEl>
                                          <p:spTgt spid="244"/>
                                        </p:tgtEl>
                                        <p:attrNameLst>
                                          <p:attrName>style.visibility</p:attrName>
                                        </p:attrNameLst>
                                      </p:cBhvr>
                                      <p:to>
                                        <p:strVal val="visible"/>
                                      </p:to>
                                    </p:set>
                                    <p:animEffect transition="in" filter="wipe(down)">
                                      <p:cBhvr>
                                        <p:cTn id="162" dur="500"/>
                                        <p:tgtEl>
                                          <p:spTgt spid="244"/>
                                        </p:tgtEl>
                                      </p:cBhvr>
                                    </p:animEffect>
                                  </p:childTnLst>
                                </p:cTn>
                              </p:par>
                            </p:childTnLst>
                          </p:cTn>
                        </p:par>
                        <p:par>
                          <p:cTn id="163" fill="hold">
                            <p:stCondLst>
                              <p:cond delay="1000"/>
                            </p:stCondLst>
                            <p:childTnLst>
                              <p:par>
                                <p:cTn id="164" presetID="22" presetClass="entr" presetSubtype="4" fill="hold" grpId="0" nodeType="afterEffect">
                                  <p:stCondLst>
                                    <p:cond delay="0"/>
                                  </p:stCondLst>
                                  <p:childTnLst>
                                    <p:set>
                                      <p:cBhvr>
                                        <p:cTn id="165" dur="1" fill="hold">
                                          <p:stCondLst>
                                            <p:cond delay="0"/>
                                          </p:stCondLst>
                                        </p:cTn>
                                        <p:tgtEl>
                                          <p:spTgt spid="245"/>
                                        </p:tgtEl>
                                        <p:attrNameLst>
                                          <p:attrName>style.visibility</p:attrName>
                                        </p:attrNameLst>
                                      </p:cBhvr>
                                      <p:to>
                                        <p:strVal val="visible"/>
                                      </p:to>
                                    </p:set>
                                    <p:animEffect transition="in" filter="wipe(down)">
                                      <p:cBhvr>
                                        <p:cTn id="166" dur="500"/>
                                        <p:tgtEl>
                                          <p:spTgt spid="245"/>
                                        </p:tgtEl>
                                      </p:cBhvr>
                                    </p:animEffect>
                                  </p:childTnLst>
                                </p:cTn>
                              </p:par>
                            </p:childTnLst>
                          </p:cTn>
                        </p:par>
                        <p:par>
                          <p:cTn id="167" fill="hold">
                            <p:stCondLst>
                              <p:cond delay="1500"/>
                            </p:stCondLst>
                            <p:childTnLst>
                              <p:par>
                                <p:cTn id="168" presetID="22" presetClass="entr" presetSubtype="4" fill="hold" grpId="0" nodeType="afterEffect">
                                  <p:stCondLst>
                                    <p:cond delay="0"/>
                                  </p:stCondLst>
                                  <p:childTnLst>
                                    <p:set>
                                      <p:cBhvr>
                                        <p:cTn id="169" dur="1" fill="hold">
                                          <p:stCondLst>
                                            <p:cond delay="0"/>
                                          </p:stCondLst>
                                        </p:cTn>
                                        <p:tgtEl>
                                          <p:spTgt spid="246"/>
                                        </p:tgtEl>
                                        <p:attrNameLst>
                                          <p:attrName>style.visibility</p:attrName>
                                        </p:attrNameLst>
                                      </p:cBhvr>
                                      <p:to>
                                        <p:strVal val="visible"/>
                                      </p:to>
                                    </p:set>
                                    <p:animEffect transition="in" filter="wipe(down)">
                                      <p:cBhvr>
                                        <p:cTn id="170" dur="500"/>
                                        <p:tgtEl>
                                          <p:spTgt spid="246"/>
                                        </p:tgtEl>
                                      </p:cBhvr>
                                    </p:animEffect>
                                  </p:childTnLst>
                                </p:cTn>
                              </p:par>
                            </p:childTnLst>
                          </p:cTn>
                        </p:par>
                      </p:childTnLst>
                    </p:cTn>
                  </p:par>
                  <p:par>
                    <p:cTn id="171" fill="hold">
                      <p:stCondLst>
                        <p:cond delay="indefinite"/>
                      </p:stCondLst>
                      <p:childTnLst>
                        <p:par>
                          <p:cTn id="172" fill="hold">
                            <p:stCondLst>
                              <p:cond delay="0"/>
                            </p:stCondLst>
                            <p:childTnLst>
                              <p:par>
                                <p:cTn id="173" presetID="53" presetClass="entr" presetSubtype="16" fill="hold" nodeType="clickEffect">
                                  <p:stCondLst>
                                    <p:cond delay="0"/>
                                  </p:stCondLst>
                                  <p:childTnLst>
                                    <p:set>
                                      <p:cBhvr>
                                        <p:cTn id="174" dur="1" fill="hold">
                                          <p:stCondLst>
                                            <p:cond delay="0"/>
                                          </p:stCondLst>
                                        </p:cTn>
                                        <p:tgtEl>
                                          <p:spTgt spid="247"/>
                                        </p:tgtEl>
                                        <p:attrNameLst>
                                          <p:attrName>style.visibility</p:attrName>
                                        </p:attrNameLst>
                                      </p:cBhvr>
                                      <p:to>
                                        <p:strVal val="visible"/>
                                      </p:to>
                                    </p:set>
                                    <p:anim calcmode="lin" valueType="num">
                                      <p:cBhvr>
                                        <p:cTn id="175" dur="500" fill="hold"/>
                                        <p:tgtEl>
                                          <p:spTgt spid="247"/>
                                        </p:tgtEl>
                                        <p:attrNameLst>
                                          <p:attrName>ppt_w</p:attrName>
                                        </p:attrNameLst>
                                      </p:cBhvr>
                                      <p:tavLst>
                                        <p:tav tm="0">
                                          <p:val>
                                            <p:fltVal val="0"/>
                                          </p:val>
                                        </p:tav>
                                        <p:tav tm="100000">
                                          <p:val>
                                            <p:strVal val="#ppt_w"/>
                                          </p:val>
                                        </p:tav>
                                      </p:tavLst>
                                    </p:anim>
                                    <p:anim calcmode="lin" valueType="num">
                                      <p:cBhvr>
                                        <p:cTn id="176" dur="500" fill="hold"/>
                                        <p:tgtEl>
                                          <p:spTgt spid="247"/>
                                        </p:tgtEl>
                                        <p:attrNameLst>
                                          <p:attrName>ppt_h</p:attrName>
                                        </p:attrNameLst>
                                      </p:cBhvr>
                                      <p:tavLst>
                                        <p:tav tm="0">
                                          <p:val>
                                            <p:fltVal val="0"/>
                                          </p:val>
                                        </p:tav>
                                        <p:tav tm="100000">
                                          <p:val>
                                            <p:strVal val="#ppt_h"/>
                                          </p:val>
                                        </p:tav>
                                      </p:tavLst>
                                    </p:anim>
                                    <p:animEffect transition="in" filter="fade">
                                      <p:cBhvr>
                                        <p:cTn id="177" dur="500"/>
                                        <p:tgtEl>
                                          <p:spTgt spid="247"/>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nodeType="clickEffect">
                                  <p:stCondLst>
                                    <p:cond delay="0"/>
                                  </p:stCondLst>
                                  <p:childTnLst>
                                    <p:set>
                                      <p:cBhvr>
                                        <p:cTn id="181" dur="1" fill="hold">
                                          <p:stCondLst>
                                            <p:cond delay="0"/>
                                          </p:stCondLst>
                                        </p:cTn>
                                        <p:tgtEl>
                                          <p:spTgt spid="247"/>
                                        </p:tgtEl>
                                        <p:attrNameLst>
                                          <p:attrName>style.visibility</p:attrName>
                                        </p:attrNameLst>
                                      </p:cBhvr>
                                      <p:to>
                                        <p:strVal val="hidden"/>
                                      </p:to>
                                    </p:set>
                                  </p:childTnLst>
                                </p:cTn>
                              </p:par>
                            </p:childTnLst>
                          </p:cTn>
                        </p:par>
                        <p:par>
                          <p:cTn id="182" fill="hold">
                            <p:stCondLst>
                              <p:cond delay="0"/>
                            </p:stCondLst>
                            <p:childTnLst>
                              <p:par>
                                <p:cTn id="183" presetID="22" presetClass="entr" presetSubtype="8" fill="hold" grpId="0" nodeType="afterEffect">
                                  <p:stCondLst>
                                    <p:cond delay="0"/>
                                  </p:stCondLst>
                                  <p:childTnLst>
                                    <p:set>
                                      <p:cBhvr>
                                        <p:cTn id="184" dur="1" fill="hold">
                                          <p:stCondLst>
                                            <p:cond delay="0"/>
                                          </p:stCondLst>
                                        </p:cTn>
                                        <p:tgtEl>
                                          <p:spTgt spid="270"/>
                                        </p:tgtEl>
                                        <p:attrNameLst>
                                          <p:attrName>style.visibility</p:attrName>
                                        </p:attrNameLst>
                                      </p:cBhvr>
                                      <p:to>
                                        <p:strVal val="visible"/>
                                      </p:to>
                                    </p:set>
                                    <p:animEffect transition="in" filter="wipe(left)">
                                      <p:cBhvr>
                                        <p:cTn id="185" dur="500"/>
                                        <p:tgtEl>
                                          <p:spTgt spid="270"/>
                                        </p:tgtEl>
                                      </p:cBhvr>
                                    </p:animEffect>
                                  </p:childTnLst>
                                </p:cTn>
                              </p:par>
                            </p:childTnLst>
                          </p:cTn>
                        </p:par>
                        <p:par>
                          <p:cTn id="186" fill="hold">
                            <p:stCondLst>
                              <p:cond delay="500"/>
                            </p:stCondLst>
                            <p:childTnLst>
                              <p:par>
                                <p:cTn id="187" presetID="22" presetClass="entr" presetSubtype="4" fill="hold" grpId="0" nodeType="afterEffect">
                                  <p:stCondLst>
                                    <p:cond delay="0"/>
                                  </p:stCondLst>
                                  <p:childTnLst>
                                    <p:set>
                                      <p:cBhvr>
                                        <p:cTn id="188" dur="1" fill="hold">
                                          <p:stCondLst>
                                            <p:cond delay="0"/>
                                          </p:stCondLst>
                                        </p:cTn>
                                        <p:tgtEl>
                                          <p:spTgt spid="271"/>
                                        </p:tgtEl>
                                        <p:attrNameLst>
                                          <p:attrName>style.visibility</p:attrName>
                                        </p:attrNameLst>
                                      </p:cBhvr>
                                      <p:to>
                                        <p:strVal val="visible"/>
                                      </p:to>
                                    </p:set>
                                    <p:animEffect transition="in" filter="wipe(down)">
                                      <p:cBhvr>
                                        <p:cTn id="189" dur="500"/>
                                        <p:tgtEl>
                                          <p:spTgt spid="271"/>
                                        </p:tgtEl>
                                      </p:cBhvr>
                                    </p:animEffect>
                                  </p:childTnLst>
                                </p:cTn>
                              </p:par>
                            </p:childTnLst>
                          </p:cTn>
                        </p:par>
                        <p:par>
                          <p:cTn id="190" fill="hold">
                            <p:stCondLst>
                              <p:cond delay="1000"/>
                            </p:stCondLst>
                            <p:childTnLst>
                              <p:par>
                                <p:cTn id="191" presetID="22" presetClass="entr" presetSubtype="4" fill="hold" grpId="0" nodeType="afterEffect">
                                  <p:stCondLst>
                                    <p:cond delay="0"/>
                                  </p:stCondLst>
                                  <p:childTnLst>
                                    <p:set>
                                      <p:cBhvr>
                                        <p:cTn id="192" dur="1" fill="hold">
                                          <p:stCondLst>
                                            <p:cond delay="0"/>
                                          </p:stCondLst>
                                        </p:cTn>
                                        <p:tgtEl>
                                          <p:spTgt spid="272"/>
                                        </p:tgtEl>
                                        <p:attrNameLst>
                                          <p:attrName>style.visibility</p:attrName>
                                        </p:attrNameLst>
                                      </p:cBhvr>
                                      <p:to>
                                        <p:strVal val="visible"/>
                                      </p:to>
                                    </p:set>
                                    <p:animEffect transition="in" filter="wipe(down)">
                                      <p:cBhvr>
                                        <p:cTn id="193" dur="500"/>
                                        <p:tgtEl>
                                          <p:spTgt spid="272"/>
                                        </p:tgtEl>
                                      </p:cBhvr>
                                    </p:animEffect>
                                  </p:childTnLst>
                                </p:cTn>
                              </p:par>
                            </p:childTnLst>
                          </p:cTn>
                        </p:par>
                        <p:par>
                          <p:cTn id="194" fill="hold">
                            <p:stCondLst>
                              <p:cond delay="1500"/>
                            </p:stCondLst>
                            <p:childTnLst>
                              <p:par>
                                <p:cTn id="195" presetID="22" presetClass="entr" presetSubtype="4" fill="hold" grpId="0" nodeType="afterEffect">
                                  <p:stCondLst>
                                    <p:cond delay="0"/>
                                  </p:stCondLst>
                                  <p:childTnLst>
                                    <p:set>
                                      <p:cBhvr>
                                        <p:cTn id="196" dur="1" fill="hold">
                                          <p:stCondLst>
                                            <p:cond delay="0"/>
                                          </p:stCondLst>
                                        </p:cTn>
                                        <p:tgtEl>
                                          <p:spTgt spid="273"/>
                                        </p:tgtEl>
                                        <p:attrNameLst>
                                          <p:attrName>style.visibility</p:attrName>
                                        </p:attrNameLst>
                                      </p:cBhvr>
                                      <p:to>
                                        <p:strVal val="visible"/>
                                      </p:to>
                                    </p:set>
                                    <p:animEffect transition="in" filter="wipe(down)">
                                      <p:cBhvr>
                                        <p:cTn id="197" dur="500"/>
                                        <p:tgtEl>
                                          <p:spTgt spid="273"/>
                                        </p:tgtEl>
                                      </p:cBhvr>
                                    </p:animEffect>
                                  </p:childTnLst>
                                </p:cTn>
                              </p:par>
                            </p:childTnLst>
                          </p:cTn>
                        </p:par>
                      </p:childTnLst>
                    </p:cTn>
                  </p:par>
                  <p:par>
                    <p:cTn id="198" fill="hold">
                      <p:stCondLst>
                        <p:cond delay="indefinite"/>
                      </p:stCondLst>
                      <p:childTnLst>
                        <p:par>
                          <p:cTn id="199" fill="hold">
                            <p:stCondLst>
                              <p:cond delay="0"/>
                            </p:stCondLst>
                            <p:childTnLst>
                              <p:par>
                                <p:cTn id="200" presetID="53" presetClass="entr" presetSubtype="16" fill="hold" nodeType="clickEffect">
                                  <p:stCondLst>
                                    <p:cond delay="0"/>
                                  </p:stCondLst>
                                  <p:childTnLst>
                                    <p:set>
                                      <p:cBhvr>
                                        <p:cTn id="201" dur="1" fill="hold">
                                          <p:stCondLst>
                                            <p:cond delay="0"/>
                                          </p:stCondLst>
                                        </p:cTn>
                                        <p:tgtEl>
                                          <p:spTgt spid="274"/>
                                        </p:tgtEl>
                                        <p:attrNameLst>
                                          <p:attrName>style.visibility</p:attrName>
                                        </p:attrNameLst>
                                      </p:cBhvr>
                                      <p:to>
                                        <p:strVal val="visible"/>
                                      </p:to>
                                    </p:set>
                                    <p:anim calcmode="lin" valueType="num">
                                      <p:cBhvr>
                                        <p:cTn id="202" dur="500" fill="hold"/>
                                        <p:tgtEl>
                                          <p:spTgt spid="274"/>
                                        </p:tgtEl>
                                        <p:attrNameLst>
                                          <p:attrName>ppt_w</p:attrName>
                                        </p:attrNameLst>
                                      </p:cBhvr>
                                      <p:tavLst>
                                        <p:tav tm="0">
                                          <p:val>
                                            <p:fltVal val="0"/>
                                          </p:val>
                                        </p:tav>
                                        <p:tav tm="100000">
                                          <p:val>
                                            <p:strVal val="#ppt_w"/>
                                          </p:val>
                                        </p:tav>
                                      </p:tavLst>
                                    </p:anim>
                                    <p:anim calcmode="lin" valueType="num">
                                      <p:cBhvr>
                                        <p:cTn id="203" dur="500" fill="hold"/>
                                        <p:tgtEl>
                                          <p:spTgt spid="274"/>
                                        </p:tgtEl>
                                        <p:attrNameLst>
                                          <p:attrName>ppt_h</p:attrName>
                                        </p:attrNameLst>
                                      </p:cBhvr>
                                      <p:tavLst>
                                        <p:tav tm="0">
                                          <p:val>
                                            <p:fltVal val="0"/>
                                          </p:val>
                                        </p:tav>
                                        <p:tav tm="100000">
                                          <p:val>
                                            <p:strVal val="#ppt_h"/>
                                          </p:val>
                                        </p:tav>
                                      </p:tavLst>
                                    </p:anim>
                                    <p:animEffect transition="in" filter="fade">
                                      <p:cBhvr>
                                        <p:cTn id="204" dur="500"/>
                                        <p:tgtEl>
                                          <p:spTgt spid="274"/>
                                        </p:tgtEl>
                                      </p:cBhvr>
                                    </p:animEffec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nodeType="clickEffect">
                                  <p:stCondLst>
                                    <p:cond delay="0"/>
                                  </p:stCondLst>
                                  <p:childTnLst>
                                    <p:set>
                                      <p:cBhvr>
                                        <p:cTn id="208" dur="1" fill="hold">
                                          <p:stCondLst>
                                            <p:cond delay="0"/>
                                          </p:stCondLst>
                                        </p:cTn>
                                        <p:tgtEl>
                                          <p:spTgt spid="274"/>
                                        </p:tgtEl>
                                        <p:attrNameLst>
                                          <p:attrName>style.visibility</p:attrName>
                                        </p:attrNameLst>
                                      </p:cBhvr>
                                      <p:to>
                                        <p:strVal val="hidden"/>
                                      </p:to>
                                    </p:set>
                                  </p:childTnLst>
                                </p:cTn>
                              </p:par>
                            </p:childTnLst>
                          </p:cTn>
                        </p:par>
                        <p:par>
                          <p:cTn id="209" fill="hold">
                            <p:stCondLst>
                              <p:cond delay="0"/>
                            </p:stCondLst>
                            <p:childTnLst>
                              <p:par>
                                <p:cTn id="210" presetID="22" presetClass="entr" presetSubtype="8" fill="hold" grpId="0" nodeType="afterEffect">
                                  <p:stCondLst>
                                    <p:cond delay="0"/>
                                  </p:stCondLst>
                                  <p:childTnLst>
                                    <p:set>
                                      <p:cBhvr>
                                        <p:cTn id="211" dur="1" fill="hold">
                                          <p:stCondLst>
                                            <p:cond delay="0"/>
                                          </p:stCondLst>
                                        </p:cTn>
                                        <p:tgtEl>
                                          <p:spTgt spid="295"/>
                                        </p:tgtEl>
                                        <p:attrNameLst>
                                          <p:attrName>style.visibility</p:attrName>
                                        </p:attrNameLst>
                                      </p:cBhvr>
                                      <p:to>
                                        <p:strVal val="visible"/>
                                      </p:to>
                                    </p:set>
                                    <p:animEffect transition="in" filter="wipe(left)">
                                      <p:cBhvr>
                                        <p:cTn id="212" dur="500"/>
                                        <p:tgtEl>
                                          <p:spTgt spid="295"/>
                                        </p:tgtEl>
                                      </p:cBhvr>
                                    </p:animEffect>
                                  </p:childTnLst>
                                </p:cTn>
                              </p:par>
                            </p:childTnLst>
                          </p:cTn>
                        </p:par>
                        <p:par>
                          <p:cTn id="213" fill="hold">
                            <p:stCondLst>
                              <p:cond delay="500"/>
                            </p:stCondLst>
                            <p:childTnLst>
                              <p:par>
                                <p:cTn id="214" presetID="22" presetClass="entr" presetSubtype="4" fill="hold" grpId="0" nodeType="afterEffect">
                                  <p:stCondLst>
                                    <p:cond delay="0"/>
                                  </p:stCondLst>
                                  <p:childTnLst>
                                    <p:set>
                                      <p:cBhvr>
                                        <p:cTn id="215" dur="1" fill="hold">
                                          <p:stCondLst>
                                            <p:cond delay="0"/>
                                          </p:stCondLst>
                                        </p:cTn>
                                        <p:tgtEl>
                                          <p:spTgt spid="296"/>
                                        </p:tgtEl>
                                        <p:attrNameLst>
                                          <p:attrName>style.visibility</p:attrName>
                                        </p:attrNameLst>
                                      </p:cBhvr>
                                      <p:to>
                                        <p:strVal val="visible"/>
                                      </p:to>
                                    </p:set>
                                    <p:animEffect transition="in" filter="wipe(down)">
                                      <p:cBhvr>
                                        <p:cTn id="216" dur="500"/>
                                        <p:tgtEl>
                                          <p:spTgt spid="296"/>
                                        </p:tgtEl>
                                      </p:cBhvr>
                                    </p:animEffect>
                                  </p:childTnLst>
                                </p:cTn>
                              </p:par>
                            </p:childTnLst>
                          </p:cTn>
                        </p:par>
                        <p:par>
                          <p:cTn id="217" fill="hold">
                            <p:stCondLst>
                              <p:cond delay="1000"/>
                            </p:stCondLst>
                            <p:childTnLst>
                              <p:par>
                                <p:cTn id="218" presetID="22" presetClass="entr" presetSubtype="4" fill="hold" grpId="0" nodeType="afterEffect">
                                  <p:stCondLst>
                                    <p:cond delay="0"/>
                                  </p:stCondLst>
                                  <p:childTnLst>
                                    <p:set>
                                      <p:cBhvr>
                                        <p:cTn id="219" dur="1" fill="hold">
                                          <p:stCondLst>
                                            <p:cond delay="0"/>
                                          </p:stCondLst>
                                        </p:cTn>
                                        <p:tgtEl>
                                          <p:spTgt spid="297"/>
                                        </p:tgtEl>
                                        <p:attrNameLst>
                                          <p:attrName>style.visibility</p:attrName>
                                        </p:attrNameLst>
                                      </p:cBhvr>
                                      <p:to>
                                        <p:strVal val="visible"/>
                                      </p:to>
                                    </p:set>
                                    <p:animEffect transition="in" filter="wipe(down)">
                                      <p:cBhvr>
                                        <p:cTn id="220" dur="500"/>
                                        <p:tgtEl>
                                          <p:spTgt spid="297"/>
                                        </p:tgtEl>
                                      </p:cBhvr>
                                    </p:animEffect>
                                  </p:childTnLst>
                                </p:cTn>
                              </p:par>
                            </p:childTnLst>
                          </p:cTn>
                        </p:par>
                        <p:par>
                          <p:cTn id="221" fill="hold">
                            <p:stCondLst>
                              <p:cond delay="1500"/>
                            </p:stCondLst>
                            <p:childTnLst>
                              <p:par>
                                <p:cTn id="222" presetID="22" presetClass="entr" presetSubtype="4" fill="hold" grpId="0" nodeType="afterEffect">
                                  <p:stCondLst>
                                    <p:cond delay="0"/>
                                  </p:stCondLst>
                                  <p:childTnLst>
                                    <p:set>
                                      <p:cBhvr>
                                        <p:cTn id="223" dur="1" fill="hold">
                                          <p:stCondLst>
                                            <p:cond delay="0"/>
                                          </p:stCondLst>
                                        </p:cTn>
                                        <p:tgtEl>
                                          <p:spTgt spid="298"/>
                                        </p:tgtEl>
                                        <p:attrNameLst>
                                          <p:attrName>style.visibility</p:attrName>
                                        </p:attrNameLst>
                                      </p:cBhvr>
                                      <p:to>
                                        <p:strVal val="visible"/>
                                      </p:to>
                                    </p:set>
                                    <p:animEffect transition="in" filter="wipe(down)">
                                      <p:cBhvr>
                                        <p:cTn id="224" dur="500"/>
                                        <p:tgtEl>
                                          <p:spTgt spid="298"/>
                                        </p:tgtEl>
                                      </p:cBhvr>
                                    </p:animEffect>
                                  </p:childTnLst>
                                </p:cTn>
                              </p:par>
                            </p:childTnLst>
                          </p:cTn>
                        </p:par>
                      </p:childTnLst>
                    </p:cTn>
                  </p:par>
                  <p:par>
                    <p:cTn id="225" fill="hold">
                      <p:stCondLst>
                        <p:cond delay="indefinite"/>
                      </p:stCondLst>
                      <p:childTnLst>
                        <p:par>
                          <p:cTn id="226" fill="hold">
                            <p:stCondLst>
                              <p:cond delay="0"/>
                            </p:stCondLst>
                            <p:childTnLst>
                              <p:par>
                                <p:cTn id="227" presetID="53" presetClass="entr" presetSubtype="16" fill="hold" nodeType="clickEffect">
                                  <p:stCondLst>
                                    <p:cond delay="0"/>
                                  </p:stCondLst>
                                  <p:childTnLst>
                                    <p:set>
                                      <p:cBhvr>
                                        <p:cTn id="228" dur="1" fill="hold">
                                          <p:stCondLst>
                                            <p:cond delay="0"/>
                                          </p:stCondLst>
                                        </p:cTn>
                                        <p:tgtEl>
                                          <p:spTgt spid="299"/>
                                        </p:tgtEl>
                                        <p:attrNameLst>
                                          <p:attrName>style.visibility</p:attrName>
                                        </p:attrNameLst>
                                      </p:cBhvr>
                                      <p:to>
                                        <p:strVal val="visible"/>
                                      </p:to>
                                    </p:set>
                                    <p:anim calcmode="lin" valueType="num">
                                      <p:cBhvr>
                                        <p:cTn id="229" dur="500" fill="hold"/>
                                        <p:tgtEl>
                                          <p:spTgt spid="299"/>
                                        </p:tgtEl>
                                        <p:attrNameLst>
                                          <p:attrName>ppt_w</p:attrName>
                                        </p:attrNameLst>
                                      </p:cBhvr>
                                      <p:tavLst>
                                        <p:tav tm="0">
                                          <p:val>
                                            <p:fltVal val="0"/>
                                          </p:val>
                                        </p:tav>
                                        <p:tav tm="100000">
                                          <p:val>
                                            <p:strVal val="#ppt_w"/>
                                          </p:val>
                                        </p:tav>
                                      </p:tavLst>
                                    </p:anim>
                                    <p:anim calcmode="lin" valueType="num">
                                      <p:cBhvr>
                                        <p:cTn id="230" dur="500" fill="hold"/>
                                        <p:tgtEl>
                                          <p:spTgt spid="299"/>
                                        </p:tgtEl>
                                        <p:attrNameLst>
                                          <p:attrName>ppt_h</p:attrName>
                                        </p:attrNameLst>
                                      </p:cBhvr>
                                      <p:tavLst>
                                        <p:tav tm="0">
                                          <p:val>
                                            <p:fltVal val="0"/>
                                          </p:val>
                                        </p:tav>
                                        <p:tav tm="100000">
                                          <p:val>
                                            <p:strVal val="#ppt_h"/>
                                          </p:val>
                                        </p:tav>
                                      </p:tavLst>
                                    </p:anim>
                                    <p:animEffect transition="in" filter="fade">
                                      <p:cBhvr>
                                        <p:cTn id="231" dur="500"/>
                                        <p:tgtEl>
                                          <p:spTgt spid="299"/>
                                        </p:tgtEl>
                                      </p:cBhvr>
                                    </p:animEffect>
                                  </p:childTnLst>
                                </p:cTn>
                              </p:par>
                            </p:childTnLst>
                          </p:cTn>
                        </p:par>
                      </p:childTnLst>
                    </p:cTn>
                  </p:par>
                  <p:par>
                    <p:cTn id="232" fill="hold">
                      <p:stCondLst>
                        <p:cond delay="indefinite"/>
                      </p:stCondLst>
                      <p:childTnLst>
                        <p:par>
                          <p:cTn id="233" fill="hold">
                            <p:stCondLst>
                              <p:cond delay="0"/>
                            </p:stCondLst>
                            <p:childTnLst>
                              <p:par>
                                <p:cTn id="234" presetID="1" presetClass="exit" presetSubtype="0" fill="hold" nodeType="clickEffect">
                                  <p:stCondLst>
                                    <p:cond delay="0"/>
                                  </p:stCondLst>
                                  <p:childTnLst>
                                    <p:set>
                                      <p:cBhvr>
                                        <p:cTn id="235" dur="1" fill="hold">
                                          <p:stCondLst>
                                            <p:cond delay="0"/>
                                          </p:stCondLst>
                                        </p:cTn>
                                        <p:tgtEl>
                                          <p:spTgt spid="299"/>
                                        </p:tgtEl>
                                        <p:attrNameLst>
                                          <p:attrName>style.visibility</p:attrName>
                                        </p:attrNameLst>
                                      </p:cBhvr>
                                      <p:to>
                                        <p:strVal val="hidden"/>
                                      </p:to>
                                    </p:set>
                                  </p:childTnLst>
                                </p:cTn>
                              </p:par>
                            </p:childTnLst>
                          </p:cTn>
                        </p:par>
                        <p:par>
                          <p:cTn id="236" fill="hold">
                            <p:stCondLst>
                              <p:cond delay="0"/>
                            </p:stCondLst>
                            <p:childTnLst>
                              <p:par>
                                <p:cTn id="237" presetID="22" presetClass="entr" presetSubtype="8" fill="hold" grpId="0" nodeType="afterEffect">
                                  <p:stCondLst>
                                    <p:cond delay="0"/>
                                  </p:stCondLst>
                                  <p:childTnLst>
                                    <p:set>
                                      <p:cBhvr>
                                        <p:cTn id="238" dur="1" fill="hold">
                                          <p:stCondLst>
                                            <p:cond delay="0"/>
                                          </p:stCondLst>
                                        </p:cTn>
                                        <p:tgtEl>
                                          <p:spTgt spid="323"/>
                                        </p:tgtEl>
                                        <p:attrNameLst>
                                          <p:attrName>style.visibility</p:attrName>
                                        </p:attrNameLst>
                                      </p:cBhvr>
                                      <p:to>
                                        <p:strVal val="visible"/>
                                      </p:to>
                                    </p:set>
                                    <p:animEffect transition="in" filter="wipe(left)">
                                      <p:cBhvr>
                                        <p:cTn id="239" dur="500"/>
                                        <p:tgtEl>
                                          <p:spTgt spid="323"/>
                                        </p:tgtEl>
                                      </p:cBhvr>
                                    </p:animEffect>
                                  </p:childTnLst>
                                </p:cTn>
                              </p:par>
                            </p:childTnLst>
                          </p:cTn>
                        </p:par>
                        <p:par>
                          <p:cTn id="240" fill="hold">
                            <p:stCondLst>
                              <p:cond delay="500"/>
                            </p:stCondLst>
                            <p:childTnLst>
                              <p:par>
                                <p:cTn id="241" presetID="22" presetClass="entr" presetSubtype="4" fill="hold" grpId="0" nodeType="afterEffect">
                                  <p:stCondLst>
                                    <p:cond delay="0"/>
                                  </p:stCondLst>
                                  <p:childTnLst>
                                    <p:set>
                                      <p:cBhvr>
                                        <p:cTn id="242" dur="1" fill="hold">
                                          <p:stCondLst>
                                            <p:cond delay="0"/>
                                          </p:stCondLst>
                                        </p:cTn>
                                        <p:tgtEl>
                                          <p:spTgt spid="324"/>
                                        </p:tgtEl>
                                        <p:attrNameLst>
                                          <p:attrName>style.visibility</p:attrName>
                                        </p:attrNameLst>
                                      </p:cBhvr>
                                      <p:to>
                                        <p:strVal val="visible"/>
                                      </p:to>
                                    </p:set>
                                    <p:animEffect transition="in" filter="wipe(down)">
                                      <p:cBhvr>
                                        <p:cTn id="243" dur="500"/>
                                        <p:tgtEl>
                                          <p:spTgt spid="324"/>
                                        </p:tgtEl>
                                      </p:cBhvr>
                                    </p:animEffect>
                                  </p:childTnLst>
                                </p:cTn>
                              </p:par>
                            </p:childTnLst>
                          </p:cTn>
                        </p:par>
                        <p:par>
                          <p:cTn id="244" fill="hold">
                            <p:stCondLst>
                              <p:cond delay="1000"/>
                            </p:stCondLst>
                            <p:childTnLst>
                              <p:par>
                                <p:cTn id="245" presetID="22" presetClass="entr" presetSubtype="4" fill="hold" grpId="0" nodeType="afterEffect">
                                  <p:stCondLst>
                                    <p:cond delay="0"/>
                                  </p:stCondLst>
                                  <p:childTnLst>
                                    <p:set>
                                      <p:cBhvr>
                                        <p:cTn id="246" dur="1" fill="hold">
                                          <p:stCondLst>
                                            <p:cond delay="0"/>
                                          </p:stCondLst>
                                        </p:cTn>
                                        <p:tgtEl>
                                          <p:spTgt spid="325"/>
                                        </p:tgtEl>
                                        <p:attrNameLst>
                                          <p:attrName>style.visibility</p:attrName>
                                        </p:attrNameLst>
                                      </p:cBhvr>
                                      <p:to>
                                        <p:strVal val="visible"/>
                                      </p:to>
                                    </p:set>
                                    <p:animEffect transition="in" filter="wipe(down)">
                                      <p:cBhvr>
                                        <p:cTn id="247" dur="500"/>
                                        <p:tgtEl>
                                          <p:spTgt spid="325"/>
                                        </p:tgtEl>
                                      </p:cBhvr>
                                    </p:animEffect>
                                  </p:childTnLst>
                                </p:cTn>
                              </p:par>
                            </p:childTnLst>
                          </p:cTn>
                        </p:par>
                        <p:par>
                          <p:cTn id="248" fill="hold">
                            <p:stCondLst>
                              <p:cond delay="1500"/>
                            </p:stCondLst>
                            <p:childTnLst>
                              <p:par>
                                <p:cTn id="249" presetID="22" presetClass="entr" presetSubtype="4" fill="hold" grpId="0" nodeType="afterEffect">
                                  <p:stCondLst>
                                    <p:cond delay="0"/>
                                  </p:stCondLst>
                                  <p:childTnLst>
                                    <p:set>
                                      <p:cBhvr>
                                        <p:cTn id="250" dur="1" fill="hold">
                                          <p:stCondLst>
                                            <p:cond delay="0"/>
                                          </p:stCondLst>
                                        </p:cTn>
                                        <p:tgtEl>
                                          <p:spTgt spid="326"/>
                                        </p:tgtEl>
                                        <p:attrNameLst>
                                          <p:attrName>style.visibility</p:attrName>
                                        </p:attrNameLst>
                                      </p:cBhvr>
                                      <p:to>
                                        <p:strVal val="visible"/>
                                      </p:to>
                                    </p:set>
                                    <p:animEffect transition="in" filter="wipe(down)">
                                      <p:cBhvr>
                                        <p:cTn id="251" dur="500"/>
                                        <p:tgtEl>
                                          <p:spTgt spid="326"/>
                                        </p:tgtEl>
                                      </p:cBhvr>
                                    </p:animEffect>
                                  </p:childTnLst>
                                </p:cTn>
                              </p:par>
                            </p:childTnLst>
                          </p:cTn>
                        </p:par>
                      </p:childTnLst>
                    </p:cTn>
                  </p:par>
                  <p:par>
                    <p:cTn id="252" fill="hold">
                      <p:stCondLst>
                        <p:cond delay="indefinite"/>
                      </p:stCondLst>
                      <p:childTnLst>
                        <p:par>
                          <p:cTn id="253" fill="hold">
                            <p:stCondLst>
                              <p:cond delay="0"/>
                            </p:stCondLst>
                            <p:childTnLst>
                              <p:par>
                                <p:cTn id="254" presetID="53" presetClass="entr" presetSubtype="16" fill="hold" nodeType="clickEffect">
                                  <p:stCondLst>
                                    <p:cond delay="0"/>
                                  </p:stCondLst>
                                  <p:childTnLst>
                                    <p:set>
                                      <p:cBhvr>
                                        <p:cTn id="255" dur="1" fill="hold">
                                          <p:stCondLst>
                                            <p:cond delay="0"/>
                                          </p:stCondLst>
                                        </p:cTn>
                                        <p:tgtEl>
                                          <p:spTgt spid="327"/>
                                        </p:tgtEl>
                                        <p:attrNameLst>
                                          <p:attrName>style.visibility</p:attrName>
                                        </p:attrNameLst>
                                      </p:cBhvr>
                                      <p:to>
                                        <p:strVal val="visible"/>
                                      </p:to>
                                    </p:set>
                                    <p:anim calcmode="lin" valueType="num">
                                      <p:cBhvr>
                                        <p:cTn id="256" dur="500" fill="hold"/>
                                        <p:tgtEl>
                                          <p:spTgt spid="327"/>
                                        </p:tgtEl>
                                        <p:attrNameLst>
                                          <p:attrName>ppt_w</p:attrName>
                                        </p:attrNameLst>
                                      </p:cBhvr>
                                      <p:tavLst>
                                        <p:tav tm="0">
                                          <p:val>
                                            <p:fltVal val="0"/>
                                          </p:val>
                                        </p:tav>
                                        <p:tav tm="100000">
                                          <p:val>
                                            <p:strVal val="#ppt_w"/>
                                          </p:val>
                                        </p:tav>
                                      </p:tavLst>
                                    </p:anim>
                                    <p:anim calcmode="lin" valueType="num">
                                      <p:cBhvr>
                                        <p:cTn id="257" dur="500" fill="hold"/>
                                        <p:tgtEl>
                                          <p:spTgt spid="327"/>
                                        </p:tgtEl>
                                        <p:attrNameLst>
                                          <p:attrName>ppt_h</p:attrName>
                                        </p:attrNameLst>
                                      </p:cBhvr>
                                      <p:tavLst>
                                        <p:tav tm="0">
                                          <p:val>
                                            <p:fltVal val="0"/>
                                          </p:val>
                                        </p:tav>
                                        <p:tav tm="100000">
                                          <p:val>
                                            <p:strVal val="#ppt_h"/>
                                          </p:val>
                                        </p:tav>
                                      </p:tavLst>
                                    </p:anim>
                                    <p:animEffect transition="in" filter="fade">
                                      <p:cBhvr>
                                        <p:cTn id="258" dur="500"/>
                                        <p:tgtEl>
                                          <p:spTgt spid="327"/>
                                        </p:tgtEl>
                                      </p:cBhvr>
                                    </p:animEffect>
                                  </p:childTnLst>
                                </p:cTn>
                              </p:par>
                            </p:childTnLst>
                          </p:cTn>
                        </p:par>
                      </p:childTnLst>
                    </p:cTn>
                  </p:par>
                  <p:par>
                    <p:cTn id="259" fill="hold">
                      <p:stCondLst>
                        <p:cond delay="indefinite"/>
                      </p:stCondLst>
                      <p:childTnLst>
                        <p:par>
                          <p:cTn id="260" fill="hold">
                            <p:stCondLst>
                              <p:cond delay="0"/>
                            </p:stCondLst>
                            <p:childTnLst>
                              <p:par>
                                <p:cTn id="261" presetID="1" presetClass="exit" presetSubtype="0" fill="hold" nodeType="clickEffect">
                                  <p:stCondLst>
                                    <p:cond delay="0"/>
                                  </p:stCondLst>
                                  <p:childTnLst>
                                    <p:set>
                                      <p:cBhvr>
                                        <p:cTn id="262" dur="1" fill="hold">
                                          <p:stCondLst>
                                            <p:cond delay="0"/>
                                          </p:stCondLst>
                                        </p:cTn>
                                        <p:tgtEl>
                                          <p:spTgt spid="327"/>
                                        </p:tgtEl>
                                        <p:attrNameLst>
                                          <p:attrName>style.visibility</p:attrName>
                                        </p:attrNameLst>
                                      </p:cBhvr>
                                      <p:to>
                                        <p:strVal val="hidden"/>
                                      </p:to>
                                    </p:set>
                                  </p:childTnLst>
                                </p:cTn>
                              </p:par>
                            </p:childTnLst>
                          </p:cTn>
                        </p:par>
                        <p:par>
                          <p:cTn id="263" fill="hold">
                            <p:stCondLst>
                              <p:cond delay="0"/>
                            </p:stCondLst>
                            <p:childTnLst>
                              <p:par>
                                <p:cTn id="264" presetID="22" presetClass="entr" presetSubtype="8" fill="hold" grpId="0" nodeType="afterEffect">
                                  <p:stCondLst>
                                    <p:cond delay="0"/>
                                  </p:stCondLst>
                                  <p:childTnLst>
                                    <p:set>
                                      <p:cBhvr>
                                        <p:cTn id="265" dur="1" fill="hold">
                                          <p:stCondLst>
                                            <p:cond delay="0"/>
                                          </p:stCondLst>
                                        </p:cTn>
                                        <p:tgtEl>
                                          <p:spTgt spid="351"/>
                                        </p:tgtEl>
                                        <p:attrNameLst>
                                          <p:attrName>style.visibility</p:attrName>
                                        </p:attrNameLst>
                                      </p:cBhvr>
                                      <p:to>
                                        <p:strVal val="visible"/>
                                      </p:to>
                                    </p:set>
                                    <p:animEffect transition="in" filter="wipe(left)">
                                      <p:cBhvr>
                                        <p:cTn id="266" dur="500"/>
                                        <p:tgtEl>
                                          <p:spTgt spid="351"/>
                                        </p:tgtEl>
                                      </p:cBhvr>
                                    </p:animEffect>
                                  </p:childTnLst>
                                </p:cTn>
                              </p:par>
                            </p:childTnLst>
                          </p:cTn>
                        </p:par>
                        <p:par>
                          <p:cTn id="267" fill="hold">
                            <p:stCondLst>
                              <p:cond delay="500"/>
                            </p:stCondLst>
                            <p:childTnLst>
                              <p:par>
                                <p:cTn id="268" presetID="22" presetClass="entr" presetSubtype="4" fill="hold" grpId="0" nodeType="afterEffect">
                                  <p:stCondLst>
                                    <p:cond delay="0"/>
                                  </p:stCondLst>
                                  <p:childTnLst>
                                    <p:set>
                                      <p:cBhvr>
                                        <p:cTn id="269" dur="1" fill="hold">
                                          <p:stCondLst>
                                            <p:cond delay="0"/>
                                          </p:stCondLst>
                                        </p:cTn>
                                        <p:tgtEl>
                                          <p:spTgt spid="352"/>
                                        </p:tgtEl>
                                        <p:attrNameLst>
                                          <p:attrName>style.visibility</p:attrName>
                                        </p:attrNameLst>
                                      </p:cBhvr>
                                      <p:to>
                                        <p:strVal val="visible"/>
                                      </p:to>
                                    </p:set>
                                    <p:animEffect transition="in" filter="wipe(down)">
                                      <p:cBhvr>
                                        <p:cTn id="270" dur="500"/>
                                        <p:tgtEl>
                                          <p:spTgt spid="352"/>
                                        </p:tgtEl>
                                      </p:cBhvr>
                                    </p:animEffect>
                                  </p:childTnLst>
                                </p:cTn>
                              </p:par>
                            </p:childTnLst>
                          </p:cTn>
                        </p:par>
                        <p:par>
                          <p:cTn id="271" fill="hold">
                            <p:stCondLst>
                              <p:cond delay="1000"/>
                            </p:stCondLst>
                            <p:childTnLst>
                              <p:par>
                                <p:cTn id="272" presetID="22" presetClass="entr" presetSubtype="4" fill="hold" grpId="0" nodeType="afterEffect">
                                  <p:stCondLst>
                                    <p:cond delay="0"/>
                                  </p:stCondLst>
                                  <p:childTnLst>
                                    <p:set>
                                      <p:cBhvr>
                                        <p:cTn id="273" dur="1" fill="hold">
                                          <p:stCondLst>
                                            <p:cond delay="0"/>
                                          </p:stCondLst>
                                        </p:cTn>
                                        <p:tgtEl>
                                          <p:spTgt spid="353"/>
                                        </p:tgtEl>
                                        <p:attrNameLst>
                                          <p:attrName>style.visibility</p:attrName>
                                        </p:attrNameLst>
                                      </p:cBhvr>
                                      <p:to>
                                        <p:strVal val="visible"/>
                                      </p:to>
                                    </p:set>
                                    <p:animEffect transition="in" filter="wipe(down)">
                                      <p:cBhvr>
                                        <p:cTn id="274" dur="500"/>
                                        <p:tgtEl>
                                          <p:spTgt spid="353"/>
                                        </p:tgtEl>
                                      </p:cBhvr>
                                    </p:animEffect>
                                  </p:childTnLst>
                                </p:cTn>
                              </p:par>
                            </p:childTnLst>
                          </p:cTn>
                        </p:par>
                        <p:par>
                          <p:cTn id="275" fill="hold">
                            <p:stCondLst>
                              <p:cond delay="1500"/>
                            </p:stCondLst>
                            <p:childTnLst>
                              <p:par>
                                <p:cTn id="276" presetID="22" presetClass="entr" presetSubtype="4" fill="hold" grpId="0" nodeType="afterEffect">
                                  <p:stCondLst>
                                    <p:cond delay="0"/>
                                  </p:stCondLst>
                                  <p:childTnLst>
                                    <p:set>
                                      <p:cBhvr>
                                        <p:cTn id="277" dur="1" fill="hold">
                                          <p:stCondLst>
                                            <p:cond delay="0"/>
                                          </p:stCondLst>
                                        </p:cTn>
                                        <p:tgtEl>
                                          <p:spTgt spid="354"/>
                                        </p:tgtEl>
                                        <p:attrNameLst>
                                          <p:attrName>style.visibility</p:attrName>
                                        </p:attrNameLst>
                                      </p:cBhvr>
                                      <p:to>
                                        <p:strVal val="visible"/>
                                      </p:to>
                                    </p:set>
                                    <p:animEffect transition="in" filter="wipe(down)">
                                      <p:cBhvr>
                                        <p:cTn id="278" dur="500"/>
                                        <p:tgtEl>
                                          <p:spTgt spid="354"/>
                                        </p:tgtEl>
                                      </p:cBhvr>
                                    </p:animEffect>
                                  </p:childTnLst>
                                </p:cTn>
                              </p:par>
                            </p:childTnLst>
                          </p:cTn>
                        </p:par>
                      </p:childTnLst>
                    </p:cTn>
                  </p:par>
                  <p:par>
                    <p:cTn id="279" fill="hold">
                      <p:stCondLst>
                        <p:cond delay="indefinite"/>
                      </p:stCondLst>
                      <p:childTnLst>
                        <p:par>
                          <p:cTn id="280" fill="hold">
                            <p:stCondLst>
                              <p:cond delay="0"/>
                            </p:stCondLst>
                            <p:childTnLst>
                              <p:par>
                                <p:cTn id="281" presetID="53" presetClass="entr" presetSubtype="16" fill="hold" nodeType="clickEffect">
                                  <p:stCondLst>
                                    <p:cond delay="0"/>
                                  </p:stCondLst>
                                  <p:childTnLst>
                                    <p:set>
                                      <p:cBhvr>
                                        <p:cTn id="282" dur="1" fill="hold">
                                          <p:stCondLst>
                                            <p:cond delay="0"/>
                                          </p:stCondLst>
                                        </p:cTn>
                                        <p:tgtEl>
                                          <p:spTgt spid="355"/>
                                        </p:tgtEl>
                                        <p:attrNameLst>
                                          <p:attrName>style.visibility</p:attrName>
                                        </p:attrNameLst>
                                      </p:cBhvr>
                                      <p:to>
                                        <p:strVal val="visible"/>
                                      </p:to>
                                    </p:set>
                                    <p:anim calcmode="lin" valueType="num">
                                      <p:cBhvr>
                                        <p:cTn id="283" dur="500" fill="hold"/>
                                        <p:tgtEl>
                                          <p:spTgt spid="355"/>
                                        </p:tgtEl>
                                        <p:attrNameLst>
                                          <p:attrName>ppt_w</p:attrName>
                                        </p:attrNameLst>
                                      </p:cBhvr>
                                      <p:tavLst>
                                        <p:tav tm="0">
                                          <p:val>
                                            <p:fltVal val="0"/>
                                          </p:val>
                                        </p:tav>
                                        <p:tav tm="100000">
                                          <p:val>
                                            <p:strVal val="#ppt_w"/>
                                          </p:val>
                                        </p:tav>
                                      </p:tavLst>
                                    </p:anim>
                                    <p:anim calcmode="lin" valueType="num">
                                      <p:cBhvr>
                                        <p:cTn id="284" dur="500" fill="hold"/>
                                        <p:tgtEl>
                                          <p:spTgt spid="355"/>
                                        </p:tgtEl>
                                        <p:attrNameLst>
                                          <p:attrName>ppt_h</p:attrName>
                                        </p:attrNameLst>
                                      </p:cBhvr>
                                      <p:tavLst>
                                        <p:tav tm="0">
                                          <p:val>
                                            <p:fltVal val="0"/>
                                          </p:val>
                                        </p:tav>
                                        <p:tav tm="100000">
                                          <p:val>
                                            <p:strVal val="#ppt_h"/>
                                          </p:val>
                                        </p:tav>
                                      </p:tavLst>
                                    </p:anim>
                                    <p:animEffect transition="in" filter="fade">
                                      <p:cBhvr>
                                        <p:cTn id="285" dur="500"/>
                                        <p:tgtEl>
                                          <p:spTgt spid="355"/>
                                        </p:tgtEl>
                                      </p:cBhvr>
                                    </p:animEffect>
                                  </p:childTnLst>
                                </p:cTn>
                              </p:par>
                            </p:childTnLst>
                          </p:cTn>
                        </p:par>
                      </p:childTnLst>
                    </p:cTn>
                  </p:par>
                  <p:par>
                    <p:cTn id="286" fill="hold">
                      <p:stCondLst>
                        <p:cond delay="indefinite"/>
                      </p:stCondLst>
                      <p:childTnLst>
                        <p:par>
                          <p:cTn id="287" fill="hold">
                            <p:stCondLst>
                              <p:cond delay="0"/>
                            </p:stCondLst>
                            <p:childTnLst>
                              <p:par>
                                <p:cTn id="288" presetID="1" presetClass="exit" presetSubtype="0" fill="hold" nodeType="clickEffect">
                                  <p:stCondLst>
                                    <p:cond delay="0"/>
                                  </p:stCondLst>
                                  <p:childTnLst>
                                    <p:set>
                                      <p:cBhvr>
                                        <p:cTn id="289" dur="1" fill="hold">
                                          <p:stCondLst>
                                            <p:cond delay="0"/>
                                          </p:stCondLst>
                                        </p:cTn>
                                        <p:tgtEl>
                                          <p:spTgt spid="3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14" grpId="0"/>
      <p:bldP spid="115" grpId="0"/>
      <p:bldP spid="116" grpId="0"/>
      <p:bldP spid="117" grpId="0"/>
      <p:bldP spid="127" grpId="0"/>
      <p:bldP spid="128" grpId="0"/>
      <p:bldP spid="129" grpId="0"/>
      <p:bldP spid="130" grpId="0"/>
      <p:bldP spid="131" grpId="0"/>
      <p:bldP spid="132" grpId="0"/>
      <p:bldP spid="133" grpId="0"/>
      <p:bldP spid="134" grpId="0"/>
      <p:bldP spid="189" grpId="0"/>
      <p:bldP spid="190" grpId="0"/>
      <p:bldP spid="191" grpId="0"/>
      <p:bldP spid="192" grpId="0"/>
      <p:bldP spid="215" grpId="0"/>
      <p:bldP spid="216" grpId="0"/>
      <p:bldP spid="217" grpId="0"/>
      <p:bldP spid="218" grpId="0"/>
      <p:bldP spid="243" grpId="0"/>
      <p:bldP spid="244" grpId="0"/>
      <p:bldP spid="245" grpId="0"/>
      <p:bldP spid="246" grpId="0"/>
      <p:bldP spid="270" grpId="0"/>
      <p:bldP spid="271" grpId="0"/>
      <p:bldP spid="272" grpId="0"/>
      <p:bldP spid="273" grpId="0"/>
      <p:bldP spid="295" grpId="0"/>
      <p:bldP spid="296" grpId="0"/>
      <p:bldP spid="297" grpId="0"/>
      <p:bldP spid="298" grpId="0"/>
      <p:bldP spid="323" grpId="0"/>
      <p:bldP spid="324" grpId="0"/>
      <p:bldP spid="325" grpId="0"/>
      <p:bldP spid="326" grpId="0"/>
      <p:bldP spid="351" grpId="0"/>
      <p:bldP spid="352" grpId="0"/>
      <p:bldP spid="353" grpId="0"/>
      <p:bldP spid="3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8</a:t>
            </a:r>
            <a:endParaRPr lang="en-US" sz="2800" dirty="0">
              <a:latin typeface="Algerian" panose="04020705040A02060702" pitchFamily="82" charset="0"/>
            </a:endParaRPr>
          </a:p>
        </p:txBody>
      </p:sp>
      <p:sp>
        <p:nvSpPr>
          <p:cNvPr id="5" name="Title 7"/>
          <p:cNvSpPr txBox="1">
            <a:spLocks/>
          </p:cNvSpPr>
          <p:nvPr/>
        </p:nvSpPr>
        <p:spPr bwMode="auto">
          <a:xfrm>
            <a:off x="806019" y="2711782"/>
            <a:ext cx="5670981" cy="45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Atomic number &amp; Mass number</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2299130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200721\Desktop\combing-girl-pink-dress-combs-her-hair-32027182.jpg"/>
          <p:cNvPicPr>
            <a:picLocks noChangeAspect="1" noChangeArrowheads="1"/>
          </p:cNvPicPr>
          <p:nvPr/>
        </p:nvPicPr>
        <p:blipFill rotWithShape="1">
          <a:blip r:embed="rId3">
            <a:extLst>
              <a:ext uri="{28A0092B-C50C-407E-A947-70E740481C1C}">
                <a14:useLocalDpi xmlns:a14="http://schemas.microsoft.com/office/drawing/2010/main" val="0"/>
              </a:ext>
            </a:extLst>
          </a:blip>
          <a:srcRect t="1695" b="4237"/>
          <a:stretch/>
        </p:blipFill>
        <p:spPr bwMode="auto">
          <a:xfrm>
            <a:off x="784986" y="819150"/>
            <a:ext cx="2953537" cy="38446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92.168.1.18\mt_school\Darshana\images\clipart\chalkboard_background_full_pa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116" y="209550"/>
            <a:ext cx="4443484" cy="3433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47985" y="657820"/>
            <a:ext cx="4025461" cy="1200329"/>
          </a:xfrm>
          <a:prstGeom prst="rect">
            <a:avLst/>
          </a:prstGeom>
          <a:noFill/>
        </p:spPr>
        <p:txBody>
          <a:bodyPr wrap="none" rtlCol="0">
            <a:spAutoFit/>
          </a:bodyPr>
          <a:lstStyle/>
          <a:p>
            <a:r>
              <a:rPr lang="en-US" dirty="0" smtClean="0">
                <a:solidFill>
                  <a:schemeClr val="bg1"/>
                </a:solidFill>
                <a:latin typeface="Bookman Old Style" pitchFamily="18" charset="0"/>
              </a:rPr>
              <a:t>Rub a glass rod with a silk cloth </a:t>
            </a:r>
          </a:p>
          <a:p>
            <a:r>
              <a:rPr lang="en-US" dirty="0" smtClean="0">
                <a:solidFill>
                  <a:schemeClr val="bg1"/>
                </a:solidFill>
                <a:latin typeface="Bookman Old Style" pitchFamily="18" charset="0"/>
              </a:rPr>
              <a:t>and bring the rod near an inflated</a:t>
            </a:r>
          </a:p>
          <a:p>
            <a:r>
              <a:rPr lang="en-US" dirty="0" smtClean="0">
                <a:solidFill>
                  <a:schemeClr val="bg1"/>
                </a:solidFill>
                <a:latin typeface="Bookman Old Style" pitchFamily="18" charset="0"/>
              </a:rPr>
              <a:t>balloon. Glass rod attract the </a:t>
            </a:r>
          </a:p>
          <a:p>
            <a:r>
              <a:rPr lang="en-US" dirty="0" smtClean="0">
                <a:solidFill>
                  <a:schemeClr val="bg1"/>
                </a:solidFill>
                <a:latin typeface="Bookman Old Style" pitchFamily="18" charset="0"/>
              </a:rPr>
              <a:t>balloon.</a:t>
            </a:r>
            <a:endParaRPr lang="en-US" dirty="0">
              <a:solidFill>
                <a:schemeClr val="bg1"/>
              </a:solidFill>
              <a:latin typeface="Bookman Old Style" pitchFamily="18" charset="0"/>
            </a:endParaRPr>
          </a:p>
        </p:txBody>
      </p:sp>
      <p:sp>
        <p:nvSpPr>
          <p:cNvPr id="9" name="TextBox 8"/>
          <p:cNvSpPr txBox="1"/>
          <p:nvPr/>
        </p:nvSpPr>
        <p:spPr>
          <a:xfrm>
            <a:off x="4347985" y="657820"/>
            <a:ext cx="3711272" cy="923330"/>
          </a:xfrm>
          <a:prstGeom prst="rect">
            <a:avLst/>
          </a:prstGeom>
          <a:noFill/>
        </p:spPr>
        <p:txBody>
          <a:bodyPr wrap="none" rtlCol="0">
            <a:spAutoFit/>
          </a:bodyPr>
          <a:lstStyle/>
          <a:p>
            <a:r>
              <a:rPr lang="en-US" dirty="0" smtClean="0">
                <a:solidFill>
                  <a:schemeClr val="bg1"/>
                </a:solidFill>
                <a:latin typeface="Bookman Old Style" pitchFamily="18" charset="0"/>
              </a:rPr>
              <a:t>Comb dry hair. Does the comb </a:t>
            </a:r>
          </a:p>
          <a:p>
            <a:r>
              <a:rPr lang="en-US" dirty="0" smtClean="0">
                <a:solidFill>
                  <a:schemeClr val="bg1"/>
                </a:solidFill>
                <a:latin typeface="Bookman Old Style" pitchFamily="18" charset="0"/>
              </a:rPr>
              <a:t>then attract small pieces of </a:t>
            </a:r>
          </a:p>
          <a:p>
            <a:r>
              <a:rPr lang="en-US" dirty="0" smtClean="0">
                <a:solidFill>
                  <a:schemeClr val="bg1"/>
                </a:solidFill>
                <a:latin typeface="Bookman Old Style" pitchFamily="18" charset="0"/>
              </a:rPr>
              <a:t>paper?</a:t>
            </a:r>
            <a:endParaRPr lang="en-US" dirty="0">
              <a:solidFill>
                <a:schemeClr val="bg1"/>
              </a:solidFill>
              <a:latin typeface="Bookman Old Style" pitchFamily="18" charset="0"/>
            </a:endParaRP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6186" b="91180" l="9932" r="93836"/>
                    </a14:imgEffect>
                  </a14:imgLayer>
                </a14:imgProps>
              </a:ext>
              <a:ext uri="{28A0092B-C50C-407E-A947-70E740481C1C}">
                <a14:useLocalDpi xmlns:a14="http://schemas.microsoft.com/office/drawing/2010/main" val="0"/>
              </a:ext>
            </a:extLst>
          </a:blip>
          <a:stretch>
            <a:fillRect/>
          </a:stretch>
        </p:blipFill>
        <p:spPr>
          <a:xfrm rot="3278658" flipH="1">
            <a:off x="1433329" y="1648085"/>
            <a:ext cx="1786869" cy="386438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57337">
            <a:off x="2421977" y="3907267"/>
            <a:ext cx="298475" cy="39796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57337">
            <a:off x="2950050" y="4080668"/>
            <a:ext cx="298475" cy="397968"/>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57337">
            <a:off x="2569050" y="4156869"/>
            <a:ext cx="298475" cy="397968"/>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57337">
            <a:off x="2848402" y="4303532"/>
            <a:ext cx="298475" cy="397968"/>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57337">
            <a:off x="3257441" y="4212066"/>
            <a:ext cx="298475" cy="397968"/>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57337">
            <a:off x="2430372" y="4343465"/>
            <a:ext cx="298475" cy="397968"/>
          </a:xfrm>
          <a:prstGeom prst="rect">
            <a:avLst/>
          </a:prstGeom>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57337">
            <a:off x="2842148" y="3831067"/>
            <a:ext cx="298475" cy="397968"/>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957337">
            <a:off x="3137842" y="3993967"/>
            <a:ext cx="298475" cy="397968"/>
          </a:xfrm>
          <a:prstGeom prst="rect">
            <a:avLst/>
          </a:prstGeom>
        </p:spPr>
      </p:pic>
      <p:sp>
        <p:nvSpPr>
          <p:cNvPr id="12" name="Cloud Callout 11"/>
          <p:cNvSpPr/>
          <p:nvPr/>
        </p:nvSpPr>
        <p:spPr>
          <a:xfrm>
            <a:off x="4119646" y="685111"/>
            <a:ext cx="4389230" cy="2039039"/>
          </a:xfrm>
          <a:prstGeom prst="cloudCallout">
            <a:avLst>
              <a:gd name="adj1" fmla="val 18575"/>
              <a:gd name="adj2" fmla="val 80526"/>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65987" y="1418518"/>
            <a:ext cx="3329758" cy="369332"/>
          </a:xfrm>
          <a:prstGeom prst="rect">
            <a:avLst/>
          </a:prstGeom>
          <a:noFill/>
        </p:spPr>
        <p:txBody>
          <a:bodyPr wrap="none" rtlCol="0">
            <a:spAutoFit/>
          </a:bodyPr>
          <a:lstStyle/>
          <a:p>
            <a:r>
              <a:rPr lang="en-US" b="1" dirty="0" smtClean="0">
                <a:solidFill>
                  <a:srgbClr val="0000FF"/>
                </a:solidFill>
                <a:latin typeface="Bookman Old Style" pitchFamily="18" charset="0"/>
              </a:rPr>
              <a:t>Observed what happens??</a:t>
            </a:r>
            <a:endParaRPr lang="en-US" b="1" dirty="0">
              <a:solidFill>
                <a:srgbClr val="0000FF"/>
              </a:solidFill>
              <a:latin typeface="Bookman Old Style" pitchFamily="18" charset="0"/>
            </a:endParaRPr>
          </a:p>
        </p:txBody>
      </p:sp>
      <p:grpSp>
        <p:nvGrpSpPr>
          <p:cNvPr id="1039" name="Group 1038"/>
          <p:cNvGrpSpPr/>
          <p:nvPr/>
        </p:nvGrpSpPr>
        <p:grpSpPr>
          <a:xfrm>
            <a:off x="486604" y="274539"/>
            <a:ext cx="464773" cy="468411"/>
            <a:chOff x="341777" y="-1129555"/>
            <a:chExt cx="464773" cy="468411"/>
          </a:xfrm>
        </p:grpSpPr>
        <p:sp>
          <p:nvSpPr>
            <p:cNvPr id="21" name="Rectangle 20"/>
            <p:cNvSpPr/>
            <p:nvPr/>
          </p:nvSpPr>
          <p:spPr>
            <a:xfrm>
              <a:off x="341777" y="-1129555"/>
              <a:ext cx="464773" cy="4684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Bookman Old Style" pitchFamily="18" charset="0"/>
              </a:endParaRPr>
            </a:p>
          </p:txBody>
        </p:sp>
        <p:sp>
          <p:nvSpPr>
            <p:cNvPr id="23" name="Rectangle 22"/>
            <p:cNvSpPr/>
            <p:nvPr/>
          </p:nvSpPr>
          <p:spPr>
            <a:xfrm>
              <a:off x="390229" y="-1079778"/>
              <a:ext cx="351378" cy="369332"/>
            </a:xfrm>
            <a:prstGeom prst="rect">
              <a:avLst/>
            </a:prstGeom>
            <a:solidFill>
              <a:srgbClr val="C00000"/>
            </a:solidFill>
          </p:spPr>
          <p:txBody>
            <a:bodyPr wrap="none">
              <a:spAutoFit/>
            </a:bodyPr>
            <a:lstStyle/>
            <a:p>
              <a:r>
                <a:rPr lang="en-US" b="1" dirty="0" smtClean="0">
                  <a:solidFill>
                    <a:schemeClr val="bg1"/>
                  </a:solidFill>
                  <a:latin typeface="Bookman Old Style" pitchFamily="18" charset="0"/>
                </a:rPr>
                <a:t>A</a:t>
              </a:r>
              <a:endParaRPr lang="en-US" b="1" dirty="0">
                <a:solidFill>
                  <a:schemeClr val="bg1"/>
                </a:solidFill>
                <a:latin typeface="Bookman Old Style" pitchFamily="18" charset="0"/>
              </a:endParaRPr>
            </a:p>
          </p:txBody>
        </p:sp>
      </p:grpSp>
      <p:grpSp>
        <p:nvGrpSpPr>
          <p:cNvPr id="1038" name="Group 1037"/>
          <p:cNvGrpSpPr/>
          <p:nvPr/>
        </p:nvGrpSpPr>
        <p:grpSpPr>
          <a:xfrm>
            <a:off x="914400" y="274539"/>
            <a:ext cx="464773" cy="468411"/>
            <a:chOff x="1103777" y="-1129555"/>
            <a:chExt cx="464773" cy="468411"/>
          </a:xfrm>
        </p:grpSpPr>
        <p:sp>
          <p:nvSpPr>
            <p:cNvPr id="25" name="Rectangle 24"/>
            <p:cNvSpPr/>
            <p:nvPr/>
          </p:nvSpPr>
          <p:spPr>
            <a:xfrm>
              <a:off x="1103777" y="-1129555"/>
              <a:ext cx="464773" cy="4684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Bookman Old Style" pitchFamily="18" charset="0"/>
              </a:endParaRPr>
            </a:p>
          </p:txBody>
        </p:sp>
        <p:sp>
          <p:nvSpPr>
            <p:cNvPr id="24" name="Rectangle 23"/>
            <p:cNvSpPr/>
            <p:nvPr/>
          </p:nvSpPr>
          <p:spPr>
            <a:xfrm>
              <a:off x="1140754" y="-1079778"/>
              <a:ext cx="356188" cy="369332"/>
            </a:xfrm>
            <a:prstGeom prst="rect">
              <a:avLst/>
            </a:prstGeom>
            <a:solidFill>
              <a:srgbClr val="C00000"/>
            </a:solidFill>
          </p:spPr>
          <p:txBody>
            <a:bodyPr wrap="none">
              <a:spAutoFit/>
            </a:bodyPr>
            <a:lstStyle/>
            <a:p>
              <a:pPr algn="ctr"/>
              <a:r>
                <a:rPr lang="en-US" b="1" dirty="0" smtClean="0">
                  <a:solidFill>
                    <a:schemeClr val="bg1"/>
                  </a:solidFill>
                  <a:latin typeface="Bookman Old Style" pitchFamily="18" charset="0"/>
                </a:rPr>
                <a:t>C</a:t>
              </a:r>
              <a:endParaRPr lang="en-US" b="1" dirty="0">
                <a:solidFill>
                  <a:schemeClr val="bg1"/>
                </a:solidFill>
                <a:latin typeface="Bookman Old Style" pitchFamily="18" charset="0"/>
              </a:endParaRPr>
            </a:p>
          </p:txBody>
        </p:sp>
      </p:grpSp>
      <p:grpSp>
        <p:nvGrpSpPr>
          <p:cNvPr id="1037" name="Group 1036"/>
          <p:cNvGrpSpPr/>
          <p:nvPr/>
        </p:nvGrpSpPr>
        <p:grpSpPr>
          <a:xfrm>
            <a:off x="1371600" y="274539"/>
            <a:ext cx="464773" cy="468411"/>
            <a:chOff x="1860450" y="-1129555"/>
            <a:chExt cx="464773" cy="468411"/>
          </a:xfrm>
        </p:grpSpPr>
        <p:sp>
          <p:nvSpPr>
            <p:cNvPr id="26" name="Rectangle 25"/>
            <p:cNvSpPr/>
            <p:nvPr/>
          </p:nvSpPr>
          <p:spPr>
            <a:xfrm>
              <a:off x="1860450" y="-1129555"/>
              <a:ext cx="464773" cy="4684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Bookman Old Style" pitchFamily="18" charset="0"/>
              </a:endParaRPr>
            </a:p>
          </p:txBody>
        </p:sp>
        <p:sp>
          <p:nvSpPr>
            <p:cNvPr id="1024" name="Rectangle 1023"/>
            <p:cNvSpPr/>
            <p:nvPr/>
          </p:nvSpPr>
          <p:spPr>
            <a:xfrm>
              <a:off x="1899667" y="-1080016"/>
              <a:ext cx="346570" cy="369332"/>
            </a:xfrm>
            <a:prstGeom prst="rect">
              <a:avLst/>
            </a:prstGeom>
            <a:solidFill>
              <a:srgbClr val="C00000"/>
            </a:solidFill>
          </p:spPr>
          <p:txBody>
            <a:bodyPr wrap="none">
              <a:spAutoFit/>
            </a:bodyPr>
            <a:lstStyle/>
            <a:p>
              <a:r>
                <a:rPr lang="en-US" b="1" dirty="0" smtClean="0">
                  <a:solidFill>
                    <a:schemeClr val="bg1"/>
                  </a:solidFill>
                  <a:latin typeface="Bookman Old Style" pitchFamily="18" charset="0"/>
                </a:rPr>
                <a:t>T</a:t>
              </a:r>
              <a:endParaRPr lang="en-US" b="1" dirty="0">
                <a:solidFill>
                  <a:schemeClr val="bg1"/>
                </a:solidFill>
                <a:latin typeface="Bookman Old Style" pitchFamily="18" charset="0"/>
              </a:endParaRPr>
            </a:p>
          </p:txBody>
        </p:sp>
      </p:grpSp>
      <p:grpSp>
        <p:nvGrpSpPr>
          <p:cNvPr id="1036" name="Group 1035"/>
          <p:cNvGrpSpPr/>
          <p:nvPr/>
        </p:nvGrpSpPr>
        <p:grpSpPr>
          <a:xfrm>
            <a:off x="1821227" y="274539"/>
            <a:ext cx="464773" cy="468411"/>
            <a:chOff x="2665877" y="-1129555"/>
            <a:chExt cx="464773" cy="468411"/>
          </a:xfrm>
        </p:grpSpPr>
        <p:sp>
          <p:nvSpPr>
            <p:cNvPr id="27" name="Rectangle 26"/>
            <p:cNvSpPr/>
            <p:nvPr/>
          </p:nvSpPr>
          <p:spPr>
            <a:xfrm>
              <a:off x="2665877" y="-1129555"/>
              <a:ext cx="464773" cy="4684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Bookman Old Style" pitchFamily="18" charset="0"/>
              </a:endParaRPr>
            </a:p>
          </p:txBody>
        </p:sp>
        <p:sp>
          <p:nvSpPr>
            <p:cNvPr id="1025" name="Rectangle 1024"/>
            <p:cNvSpPr/>
            <p:nvPr/>
          </p:nvSpPr>
          <p:spPr>
            <a:xfrm>
              <a:off x="2756397" y="-1080016"/>
              <a:ext cx="277640" cy="369332"/>
            </a:xfrm>
            <a:prstGeom prst="rect">
              <a:avLst/>
            </a:prstGeom>
            <a:solidFill>
              <a:srgbClr val="C00000"/>
            </a:solidFill>
          </p:spPr>
          <p:txBody>
            <a:bodyPr wrap="none">
              <a:spAutoFit/>
            </a:bodyPr>
            <a:lstStyle/>
            <a:p>
              <a:r>
                <a:rPr lang="en-US" b="1" dirty="0" smtClean="0">
                  <a:solidFill>
                    <a:schemeClr val="bg1"/>
                  </a:solidFill>
                  <a:latin typeface="Bookman Old Style" pitchFamily="18" charset="0"/>
                </a:rPr>
                <a:t>I</a:t>
              </a:r>
              <a:endParaRPr lang="en-US" b="1" dirty="0">
                <a:solidFill>
                  <a:schemeClr val="bg1"/>
                </a:solidFill>
                <a:latin typeface="Bookman Old Style" pitchFamily="18" charset="0"/>
              </a:endParaRPr>
            </a:p>
          </p:txBody>
        </p:sp>
      </p:grpSp>
      <p:grpSp>
        <p:nvGrpSpPr>
          <p:cNvPr id="1035" name="Group 1034"/>
          <p:cNvGrpSpPr/>
          <p:nvPr/>
        </p:nvGrpSpPr>
        <p:grpSpPr>
          <a:xfrm>
            <a:off x="2286000" y="274539"/>
            <a:ext cx="464773" cy="468411"/>
            <a:chOff x="3460650" y="-1129555"/>
            <a:chExt cx="464773" cy="468411"/>
          </a:xfrm>
        </p:grpSpPr>
        <p:sp>
          <p:nvSpPr>
            <p:cNvPr id="28" name="Rectangle 27"/>
            <p:cNvSpPr/>
            <p:nvPr/>
          </p:nvSpPr>
          <p:spPr>
            <a:xfrm>
              <a:off x="3460650" y="-1129555"/>
              <a:ext cx="464773" cy="4684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Bookman Old Style" pitchFamily="18" charset="0"/>
              </a:endParaRPr>
            </a:p>
          </p:txBody>
        </p:sp>
        <p:sp>
          <p:nvSpPr>
            <p:cNvPr id="1029" name="Rectangle 1028"/>
            <p:cNvSpPr/>
            <p:nvPr/>
          </p:nvSpPr>
          <p:spPr>
            <a:xfrm>
              <a:off x="3482339" y="-1080016"/>
              <a:ext cx="351378" cy="369332"/>
            </a:xfrm>
            <a:prstGeom prst="rect">
              <a:avLst/>
            </a:prstGeom>
            <a:solidFill>
              <a:srgbClr val="C00000"/>
            </a:solidFill>
          </p:spPr>
          <p:txBody>
            <a:bodyPr wrap="none">
              <a:spAutoFit/>
            </a:bodyPr>
            <a:lstStyle/>
            <a:p>
              <a:r>
                <a:rPr lang="en-US" b="1" dirty="0" smtClean="0">
                  <a:solidFill>
                    <a:schemeClr val="bg1"/>
                  </a:solidFill>
                  <a:latin typeface="Bookman Old Style" pitchFamily="18" charset="0"/>
                </a:rPr>
                <a:t>V</a:t>
              </a:r>
              <a:endParaRPr lang="en-US" b="1" dirty="0">
                <a:solidFill>
                  <a:schemeClr val="bg1"/>
                </a:solidFill>
                <a:latin typeface="Bookman Old Style" pitchFamily="18" charset="0"/>
              </a:endParaRPr>
            </a:p>
          </p:txBody>
        </p:sp>
      </p:grpSp>
      <p:grpSp>
        <p:nvGrpSpPr>
          <p:cNvPr id="1034" name="Group 1033"/>
          <p:cNvGrpSpPr/>
          <p:nvPr/>
        </p:nvGrpSpPr>
        <p:grpSpPr>
          <a:xfrm>
            <a:off x="2770484" y="274539"/>
            <a:ext cx="464773" cy="468411"/>
            <a:chOff x="4222650" y="-1129555"/>
            <a:chExt cx="464773" cy="468411"/>
          </a:xfrm>
        </p:grpSpPr>
        <p:sp>
          <p:nvSpPr>
            <p:cNvPr id="29" name="Rectangle 28"/>
            <p:cNvSpPr/>
            <p:nvPr/>
          </p:nvSpPr>
          <p:spPr>
            <a:xfrm>
              <a:off x="4222650" y="-1129555"/>
              <a:ext cx="464773" cy="4684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Bookman Old Style" pitchFamily="18" charset="0"/>
              </a:endParaRPr>
            </a:p>
          </p:txBody>
        </p:sp>
        <p:sp>
          <p:nvSpPr>
            <p:cNvPr id="1030" name="Rectangle 1029"/>
            <p:cNvSpPr/>
            <p:nvPr/>
          </p:nvSpPr>
          <p:spPr>
            <a:xfrm>
              <a:off x="4316216" y="-1087408"/>
              <a:ext cx="277640" cy="369332"/>
            </a:xfrm>
            <a:prstGeom prst="rect">
              <a:avLst/>
            </a:prstGeom>
            <a:solidFill>
              <a:srgbClr val="C00000"/>
            </a:solidFill>
          </p:spPr>
          <p:txBody>
            <a:bodyPr wrap="none">
              <a:spAutoFit/>
            </a:bodyPr>
            <a:lstStyle/>
            <a:p>
              <a:r>
                <a:rPr lang="en-US" b="1" dirty="0" smtClean="0">
                  <a:solidFill>
                    <a:schemeClr val="bg1"/>
                  </a:solidFill>
                  <a:latin typeface="Bookman Old Style" pitchFamily="18" charset="0"/>
                </a:rPr>
                <a:t>I</a:t>
              </a:r>
              <a:endParaRPr lang="en-US" b="1" dirty="0">
                <a:solidFill>
                  <a:schemeClr val="bg1"/>
                </a:solidFill>
                <a:latin typeface="Bookman Old Style" pitchFamily="18" charset="0"/>
              </a:endParaRPr>
            </a:p>
          </p:txBody>
        </p:sp>
      </p:grpSp>
      <p:grpSp>
        <p:nvGrpSpPr>
          <p:cNvPr id="1033" name="Group 1032"/>
          <p:cNvGrpSpPr/>
          <p:nvPr/>
        </p:nvGrpSpPr>
        <p:grpSpPr>
          <a:xfrm>
            <a:off x="3253484" y="274539"/>
            <a:ext cx="464773" cy="468411"/>
            <a:chOff x="4979323" y="-1129555"/>
            <a:chExt cx="464773" cy="468411"/>
          </a:xfrm>
        </p:grpSpPr>
        <p:sp>
          <p:nvSpPr>
            <p:cNvPr id="30" name="Rectangle 29"/>
            <p:cNvSpPr/>
            <p:nvPr/>
          </p:nvSpPr>
          <p:spPr>
            <a:xfrm>
              <a:off x="4979323" y="-1129555"/>
              <a:ext cx="464773" cy="4684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Bookman Old Style" pitchFamily="18" charset="0"/>
              </a:endParaRPr>
            </a:p>
          </p:txBody>
        </p:sp>
        <p:sp>
          <p:nvSpPr>
            <p:cNvPr id="1031" name="Rectangle 1030"/>
            <p:cNvSpPr/>
            <p:nvPr/>
          </p:nvSpPr>
          <p:spPr>
            <a:xfrm>
              <a:off x="5034141" y="-1079778"/>
              <a:ext cx="346570" cy="369332"/>
            </a:xfrm>
            <a:prstGeom prst="rect">
              <a:avLst/>
            </a:prstGeom>
            <a:solidFill>
              <a:srgbClr val="C00000"/>
            </a:solidFill>
          </p:spPr>
          <p:txBody>
            <a:bodyPr wrap="none">
              <a:spAutoFit/>
            </a:bodyPr>
            <a:lstStyle/>
            <a:p>
              <a:r>
                <a:rPr lang="en-US" b="1" dirty="0" smtClean="0">
                  <a:solidFill>
                    <a:schemeClr val="bg1"/>
                  </a:solidFill>
                  <a:latin typeface="Bookman Old Style" pitchFamily="18" charset="0"/>
                </a:rPr>
                <a:t>T</a:t>
              </a:r>
              <a:endParaRPr lang="en-US" b="1" dirty="0">
                <a:solidFill>
                  <a:schemeClr val="bg1"/>
                </a:solidFill>
                <a:latin typeface="Bookman Old Style" pitchFamily="18" charset="0"/>
              </a:endParaRPr>
            </a:p>
          </p:txBody>
        </p:sp>
      </p:grpSp>
      <p:sp>
        <p:nvSpPr>
          <p:cNvPr id="1040" name="TextBox 1039"/>
          <p:cNvSpPr txBox="1"/>
          <p:nvPr/>
        </p:nvSpPr>
        <p:spPr>
          <a:xfrm>
            <a:off x="4647426" y="1066621"/>
            <a:ext cx="3658374" cy="1200329"/>
          </a:xfrm>
          <a:prstGeom prst="rect">
            <a:avLst/>
          </a:prstGeom>
          <a:noFill/>
        </p:spPr>
        <p:txBody>
          <a:bodyPr wrap="none" rtlCol="0">
            <a:spAutoFit/>
          </a:bodyPr>
          <a:lstStyle/>
          <a:p>
            <a:r>
              <a:rPr lang="en-US" dirty="0" smtClean="0">
                <a:solidFill>
                  <a:srgbClr val="0000FF"/>
                </a:solidFill>
                <a:latin typeface="Bookman Old Style" pitchFamily="18" charset="0"/>
              </a:rPr>
              <a:t>From these activities, can we </a:t>
            </a:r>
          </a:p>
          <a:p>
            <a:r>
              <a:rPr lang="en-US" dirty="0" smtClean="0">
                <a:solidFill>
                  <a:srgbClr val="0000FF"/>
                </a:solidFill>
                <a:latin typeface="Bookman Old Style" pitchFamily="18" charset="0"/>
              </a:rPr>
              <a:t>conclude that on rubbing two </a:t>
            </a:r>
          </a:p>
          <a:p>
            <a:r>
              <a:rPr lang="en-US" dirty="0" smtClean="0">
                <a:solidFill>
                  <a:srgbClr val="0000FF"/>
                </a:solidFill>
                <a:latin typeface="Bookman Old Style" pitchFamily="18" charset="0"/>
              </a:rPr>
              <a:t>objects together, They become </a:t>
            </a:r>
          </a:p>
          <a:p>
            <a:r>
              <a:rPr lang="en-US" dirty="0" smtClean="0">
                <a:solidFill>
                  <a:srgbClr val="0000FF"/>
                </a:solidFill>
                <a:latin typeface="Bookman Old Style" pitchFamily="18" charset="0"/>
              </a:rPr>
              <a:t>electrically charged</a:t>
            </a:r>
            <a:r>
              <a:rPr lang="en-US" dirty="0">
                <a:solidFill>
                  <a:srgbClr val="0000FF"/>
                </a:solidFill>
                <a:latin typeface="Bookman Old Style" pitchFamily="18" charset="0"/>
              </a:rPr>
              <a:t>.</a:t>
            </a:r>
            <a:endParaRPr lang="en-US" dirty="0" smtClean="0">
              <a:solidFill>
                <a:srgbClr val="0000FF"/>
              </a:solidFill>
              <a:latin typeface="Bookman Old Style" pitchFamily="18" charset="0"/>
            </a:endParaRPr>
          </a:p>
        </p:txBody>
      </p:sp>
      <p:sp>
        <p:nvSpPr>
          <p:cNvPr id="49" name="TextBox 48"/>
          <p:cNvSpPr txBox="1"/>
          <p:nvPr/>
        </p:nvSpPr>
        <p:spPr>
          <a:xfrm>
            <a:off x="4865987" y="1306412"/>
            <a:ext cx="2890535" cy="646331"/>
          </a:xfrm>
          <a:prstGeom prst="rect">
            <a:avLst/>
          </a:prstGeom>
          <a:noFill/>
        </p:spPr>
        <p:txBody>
          <a:bodyPr wrap="none" rtlCol="0">
            <a:spAutoFit/>
          </a:bodyPr>
          <a:lstStyle/>
          <a:p>
            <a:r>
              <a:rPr lang="en-US" dirty="0" smtClean="0">
                <a:solidFill>
                  <a:srgbClr val="0000FF"/>
                </a:solidFill>
                <a:latin typeface="Bookman Old Style" pitchFamily="18" charset="0"/>
              </a:rPr>
              <a:t>Where does this charge </a:t>
            </a:r>
          </a:p>
          <a:p>
            <a:r>
              <a:rPr lang="en-US" dirty="0" smtClean="0">
                <a:solidFill>
                  <a:srgbClr val="0000FF"/>
                </a:solidFill>
                <a:latin typeface="Bookman Old Style" pitchFamily="18" charset="0"/>
              </a:rPr>
              <a:t>come from??</a:t>
            </a:r>
          </a:p>
        </p:txBody>
      </p:sp>
      <p:pic>
        <p:nvPicPr>
          <p:cNvPr id="52" name="Picture 2" descr="C:\Documents and Settings\user\Desktop\videos\Silk_100__Mulberry_Silk_Filled_Duvet__Baby_.jpg"/>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685800" y="514350"/>
            <a:ext cx="3579813" cy="3579813"/>
          </a:xfrm>
          <a:prstGeom prst="rect">
            <a:avLst/>
          </a:prstGeom>
          <a:noFill/>
        </p:spPr>
      </p:pic>
      <p:sp>
        <p:nvSpPr>
          <p:cNvPr id="53" name="Flowchart: Alternate Process 52"/>
          <p:cNvSpPr/>
          <p:nvPr/>
        </p:nvSpPr>
        <p:spPr>
          <a:xfrm rot="5400000">
            <a:off x="-810491" y="2274887"/>
            <a:ext cx="2840182" cy="152400"/>
          </a:xfrm>
          <a:prstGeom prst="flowChartAlternateProcess">
            <a:avLst/>
          </a:prstGeom>
          <a:solidFill>
            <a:srgbClr val="0000FF"/>
          </a:solidFill>
          <a:ln w="25400" cap="flat" cmpd="sng" algn="ctr">
            <a:noFill/>
            <a:prstDash val="solid"/>
          </a:ln>
          <a:effectLst/>
          <a:scene3d>
            <a:camera prst="orthographicFront">
              <a:rot lat="0" lon="0" rev="0"/>
            </a:camera>
            <a:lightRig rig="chilly" dir="t">
              <a:rot lat="0" lon="0" rev="18480000"/>
            </a:lightRig>
          </a:scene3d>
          <a:sp3d prstMaterial="clear">
            <a:bevelT h="63500"/>
          </a:sp3d>
        </p:spPr>
        <p:txBody>
          <a:bodyPr rtlCol="0" anchor="ctr"/>
          <a:lstStyle/>
          <a:p>
            <a:pPr algn="ctr" rtl="0">
              <a:defRPr/>
            </a:pPr>
            <a:endParaRPr lang="en-US" kern="1200">
              <a:solidFill>
                <a:sysClr val="window" lastClr="FFFFFF"/>
              </a:solidFill>
              <a:latin typeface="Calibri"/>
              <a:ea typeface="+mn-ea"/>
              <a:cs typeface="+mn-cs"/>
            </a:endParaRPr>
          </a:p>
        </p:txBody>
      </p:sp>
      <p:sp>
        <p:nvSpPr>
          <p:cNvPr id="54" name="Flowchart: Alternate Process 53"/>
          <p:cNvSpPr/>
          <p:nvPr/>
        </p:nvSpPr>
        <p:spPr>
          <a:xfrm rot="5400000">
            <a:off x="-810491" y="2315441"/>
            <a:ext cx="2840182" cy="152400"/>
          </a:xfrm>
          <a:prstGeom prst="flowChartAlternateProcess">
            <a:avLst/>
          </a:prstGeom>
          <a:solidFill>
            <a:srgbClr val="0000FF"/>
          </a:solidFill>
          <a:ln w="25400" cap="flat" cmpd="sng" algn="ctr">
            <a:noFill/>
            <a:prstDash val="solid"/>
          </a:ln>
          <a:effectLst/>
          <a:scene3d>
            <a:camera prst="orthographicFront">
              <a:rot lat="0" lon="0" rev="0"/>
            </a:camera>
            <a:lightRig rig="chilly" dir="t">
              <a:rot lat="0" lon="0" rev="18480000"/>
            </a:lightRig>
          </a:scene3d>
          <a:sp3d prstMaterial="clear">
            <a:bevelT h="63500"/>
          </a:sp3d>
        </p:spPr>
        <p:txBody>
          <a:bodyPr rtlCol="0" anchor="ctr"/>
          <a:lstStyle/>
          <a:p>
            <a:pPr algn="ctr" rtl="0">
              <a:defRPr/>
            </a:pPr>
            <a:endParaRPr lang="en-US" kern="1200">
              <a:solidFill>
                <a:sysClr val="window" lastClr="FFFFFF"/>
              </a:solidFill>
              <a:latin typeface="Calibri"/>
              <a:ea typeface="+mn-ea"/>
              <a:cs typeface="+mn-cs"/>
            </a:endParaRPr>
          </a:p>
        </p:txBody>
      </p:sp>
      <p:grpSp>
        <p:nvGrpSpPr>
          <p:cNvPr id="55" name="Group 54"/>
          <p:cNvGrpSpPr/>
          <p:nvPr/>
        </p:nvGrpSpPr>
        <p:grpSpPr>
          <a:xfrm>
            <a:off x="3718257" y="274539"/>
            <a:ext cx="464773" cy="468411"/>
            <a:chOff x="4979323" y="-1129555"/>
            <a:chExt cx="464773" cy="468411"/>
          </a:xfrm>
        </p:grpSpPr>
        <p:sp>
          <p:nvSpPr>
            <p:cNvPr id="56" name="Rectangle 55"/>
            <p:cNvSpPr/>
            <p:nvPr/>
          </p:nvSpPr>
          <p:spPr>
            <a:xfrm>
              <a:off x="4979323" y="-1129555"/>
              <a:ext cx="464773" cy="46841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Bookman Old Style" pitchFamily="18" charset="0"/>
              </a:endParaRPr>
            </a:p>
          </p:txBody>
        </p:sp>
        <p:sp>
          <p:nvSpPr>
            <p:cNvPr id="57" name="Rectangle 56"/>
            <p:cNvSpPr/>
            <p:nvPr/>
          </p:nvSpPr>
          <p:spPr>
            <a:xfrm>
              <a:off x="5034141" y="-1079778"/>
              <a:ext cx="346570" cy="369332"/>
            </a:xfrm>
            <a:prstGeom prst="rect">
              <a:avLst/>
            </a:prstGeom>
            <a:solidFill>
              <a:srgbClr val="C00000"/>
            </a:solidFill>
          </p:spPr>
          <p:txBody>
            <a:bodyPr wrap="none">
              <a:spAutoFit/>
            </a:bodyPr>
            <a:lstStyle/>
            <a:p>
              <a:r>
                <a:rPr lang="en-US" b="1" dirty="0" smtClean="0">
                  <a:solidFill>
                    <a:schemeClr val="bg1"/>
                  </a:solidFill>
                  <a:latin typeface="Bookman Old Style" pitchFamily="18" charset="0"/>
                </a:rPr>
                <a:t>Y</a:t>
              </a:r>
              <a:endParaRPr lang="en-US" b="1" dirty="0">
                <a:solidFill>
                  <a:schemeClr val="bg1"/>
                </a:solidFill>
                <a:latin typeface="Bookman Old Style" pitchFamily="18" charset="0"/>
              </a:endParaRPr>
            </a:p>
          </p:txBody>
        </p:sp>
      </p:grpSp>
      <p:sp>
        <p:nvSpPr>
          <p:cNvPr id="58" name="TextBox 57"/>
          <p:cNvSpPr txBox="1"/>
          <p:nvPr/>
        </p:nvSpPr>
        <p:spPr>
          <a:xfrm>
            <a:off x="4692310" y="1141519"/>
            <a:ext cx="3568606" cy="923330"/>
          </a:xfrm>
          <a:prstGeom prst="rect">
            <a:avLst/>
          </a:prstGeom>
          <a:noFill/>
        </p:spPr>
        <p:txBody>
          <a:bodyPr wrap="none" rtlCol="0">
            <a:spAutoFit/>
          </a:bodyPr>
          <a:lstStyle/>
          <a:p>
            <a:r>
              <a:rPr lang="en-US" dirty="0" smtClean="0">
                <a:solidFill>
                  <a:srgbClr val="0000FF"/>
                </a:solidFill>
                <a:latin typeface="Bookman Old Style" pitchFamily="18" charset="0"/>
              </a:rPr>
              <a:t>We know that an electrically </a:t>
            </a:r>
          </a:p>
          <a:p>
            <a:r>
              <a:rPr lang="en-US" dirty="0" smtClean="0">
                <a:solidFill>
                  <a:srgbClr val="0000FF"/>
                </a:solidFill>
                <a:latin typeface="Bookman Old Style" pitchFamily="18" charset="0"/>
              </a:rPr>
              <a:t>charged object can attract an </a:t>
            </a:r>
          </a:p>
          <a:p>
            <a:r>
              <a:rPr lang="en-US" dirty="0" smtClean="0">
                <a:solidFill>
                  <a:srgbClr val="0000FF"/>
                </a:solidFill>
                <a:latin typeface="Bookman Old Style" pitchFamily="18" charset="0"/>
              </a:rPr>
              <a:t>uncharged object.</a:t>
            </a:r>
          </a:p>
        </p:txBody>
      </p:sp>
      <p:sp>
        <p:nvSpPr>
          <p:cNvPr id="60" name="TextBox 59"/>
          <p:cNvSpPr txBox="1"/>
          <p:nvPr/>
        </p:nvSpPr>
        <p:spPr>
          <a:xfrm>
            <a:off x="4580574" y="1287468"/>
            <a:ext cx="3855543" cy="646331"/>
          </a:xfrm>
          <a:prstGeom prst="rect">
            <a:avLst/>
          </a:prstGeom>
          <a:noFill/>
        </p:spPr>
        <p:txBody>
          <a:bodyPr wrap="none" rtlCol="0">
            <a:spAutoFit/>
          </a:bodyPr>
          <a:lstStyle/>
          <a:p>
            <a:r>
              <a:rPr lang="en-US" dirty="0" smtClean="0">
                <a:solidFill>
                  <a:srgbClr val="0000FF"/>
                </a:solidFill>
                <a:latin typeface="Bookman Old Style" pitchFamily="18" charset="0"/>
              </a:rPr>
              <a:t>Within the atoms present in the </a:t>
            </a:r>
          </a:p>
          <a:p>
            <a:r>
              <a:rPr lang="en-US" dirty="0" smtClean="0">
                <a:solidFill>
                  <a:srgbClr val="0000FF"/>
                </a:solidFill>
                <a:latin typeface="Bookman Old Style" pitchFamily="18" charset="0"/>
              </a:rPr>
              <a:t>comb and glass rod. </a:t>
            </a:r>
          </a:p>
        </p:txBody>
      </p:sp>
      <p:sp>
        <p:nvSpPr>
          <p:cNvPr id="2" name="Rectangle 1"/>
          <p:cNvSpPr/>
          <p:nvPr/>
        </p:nvSpPr>
        <p:spPr>
          <a:xfrm>
            <a:off x="580885" y="3900224"/>
            <a:ext cx="4156364" cy="923330"/>
          </a:xfrm>
          <a:prstGeom prst="rect">
            <a:avLst/>
          </a:prstGeom>
          <a:solidFill>
            <a:srgbClr val="008000"/>
          </a:solidFill>
          <a:ln w="28575">
            <a:solidFill>
              <a:srgbClr val="FFFF00"/>
            </a:solidFill>
          </a:ln>
          <a:effectLst>
            <a:glow rad="139700">
              <a:schemeClr val="accent3">
                <a:satMod val="175000"/>
                <a:alpha val="40000"/>
              </a:schemeClr>
            </a:glow>
          </a:effectLst>
        </p:spPr>
        <p:txBody>
          <a:bodyPr>
            <a:spAutoFit/>
          </a:bodyPr>
          <a:lstStyle/>
          <a:p>
            <a:r>
              <a:rPr lang="en-US" dirty="0">
                <a:solidFill>
                  <a:schemeClr val="bg1"/>
                </a:solidFill>
                <a:latin typeface="Bookman Old Style" pitchFamily="18" charset="0"/>
              </a:rPr>
              <a:t>These </a:t>
            </a:r>
            <a:r>
              <a:rPr lang="en-US" dirty="0" smtClean="0">
                <a:solidFill>
                  <a:schemeClr val="bg1"/>
                </a:solidFill>
                <a:latin typeface="Bookman Old Style" pitchFamily="18" charset="0"/>
              </a:rPr>
              <a:t>simple experiments </a:t>
            </a:r>
            <a:r>
              <a:rPr lang="en-US" dirty="0">
                <a:solidFill>
                  <a:schemeClr val="bg1"/>
                </a:solidFill>
                <a:latin typeface="Bookman Old Style" pitchFamily="18" charset="0"/>
              </a:rPr>
              <a:t>tell us </a:t>
            </a:r>
            <a:endParaRPr lang="en-US" dirty="0" smtClean="0">
              <a:solidFill>
                <a:schemeClr val="bg1"/>
              </a:solidFill>
              <a:latin typeface="Bookman Old Style" pitchFamily="18" charset="0"/>
            </a:endParaRPr>
          </a:p>
          <a:p>
            <a:r>
              <a:rPr lang="en-US" dirty="0" smtClean="0">
                <a:solidFill>
                  <a:schemeClr val="bg1"/>
                </a:solidFill>
                <a:latin typeface="Bookman Old Style" pitchFamily="18" charset="0"/>
              </a:rPr>
              <a:t>that </a:t>
            </a:r>
            <a:r>
              <a:rPr lang="en-US" dirty="0">
                <a:solidFill>
                  <a:schemeClr val="bg1"/>
                </a:solidFill>
                <a:latin typeface="Bookman Old Style" pitchFamily="18" charset="0"/>
              </a:rPr>
              <a:t>some </a:t>
            </a:r>
            <a:r>
              <a:rPr lang="en-US" dirty="0" smtClean="0">
                <a:solidFill>
                  <a:schemeClr val="bg1"/>
                </a:solidFill>
                <a:latin typeface="Bookman Old Style" pitchFamily="18" charset="0"/>
              </a:rPr>
              <a:t>charged </a:t>
            </a:r>
            <a:r>
              <a:rPr lang="en-US" dirty="0">
                <a:solidFill>
                  <a:schemeClr val="bg1"/>
                </a:solidFill>
                <a:latin typeface="Bookman Old Style" pitchFamily="18" charset="0"/>
              </a:rPr>
              <a:t>particles  are </a:t>
            </a:r>
            <a:r>
              <a:rPr lang="en-US" dirty="0" smtClean="0">
                <a:solidFill>
                  <a:schemeClr val="bg1"/>
                </a:solidFill>
                <a:latin typeface="Bookman Old Style" pitchFamily="18" charset="0"/>
              </a:rPr>
              <a:t>present </a:t>
            </a:r>
            <a:r>
              <a:rPr lang="en-US" dirty="0">
                <a:solidFill>
                  <a:schemeClr val="bg1"/>
                </a:solidFill>
                <a:latin typeface="Bookman Old Style" pitchFamily="18" charset="0"/>
              </a:rPr>
              <a:t>in the atoms </a:t>
            </a:r>
            <a:r>
              <a:rPr lang="en-US" dirty="0" smtClean="0">
                <a:solidFill>
                  <a:schemeClr val="bg1"/>
                </a:solidFill>
                <a:latin typeface="Bookman Old Style" pitchFamily="18" charset="0"/>
              </a:rPr>
              <a:t>of </a:t>
            </a:r>
            <a:r>
              <a:rPr lang="en-US" dirty="0">
                <a:solidFill>
                  <a:schemeClr val="bg1"/>
                </a:solidFill>
                <a:latin typeface="Bookman Old Style" pitchFamily="18" charset="0"/>
              </a:rPr>
              <a:t>matter.</a:t>
            </a:r>
          </a:p>
        </p:txBody>
      </p:sp>
      <p:sp>
        <p:nvSpPr>
          <p:cNvPr id="62" name="TextBox 61"/>
          <p:cNvSpPr txBox="1"/>
          <p:nvPr/>
        </p:nvSpPr>
        <p:spPr>
          <a:xfrm>
            <a:off x="4833848" y="1482119"/>
            <a:ext cx="3348994" cy="369332"/>
          </a:xfrm>
          <a:prstGeom prst="rect">
            <a:avLst/>
          </a:prstGeom>
          <a:noFill/>
        </p:spPr>
        <p:txBody>
          <a:bodyPr wrap="none" rtlCol="0">
            <a:spAutoFit/>
          </a:bodyPr>
          <a:lstStyle/>
          <a:p>
            <a:r>
              <a:rPr lang="en-US" b="1" dirty="0" smtClean="0">
                <a:ln>
                  <a:solidFill>
                    <a:srgbClr val="FF0000"/>
                  </a:solidFill>
                </a:ln>
                <a:solidFill>
                  <a:srgbClr val="0000FF"/>
                </a:solidFill>
                <a:latin typeface="Bookman Old Style" pitchFamily="18" charset="0"/>
              </a:rPr>
              <a:t>So, The atom is divisible.</a:t>
            </a:r>
          </a:p>
        </p:txBody>
      </p:sp>
      <p:pic>
        <p:nvPicPr>
          <p:cNvPr id="8" name="Picture 6"/>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880705" y="2114550"/>
            <a:ext cx="2806095" cy="270900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2819400" y="2495550"/>
            <a:ext cx="1250663" cy="369332"/>
          </a:xfrm>
          <a:prstGeom prst="rect">
            <a:avLst/>
          </a:prstGeom>
          <a:solidFill>
            <a:schemeClr val="bg1">
              <a:lumMod val="75000"/>
              <a:alpha val="35000"/>
            </a:schemeClr>
          </a:solidFill>
        </p:spPr>
        <p:txBody>
          <a:bodyPr wrap="none" rtlCol="0">
            <a:spAutoFit/>
          </a:bodyPr>
          <a:lstStyle/>
          <a:p>
            <a:r>
              <a:rPr lang="en-US" dirty="0" smtClean="0">
                <a:solidFill>
                  <a:srgbClr val="C00000"/>
                </a:solidFill>
                <a:latin typeface="Bookman Old Style" pitchFamily="18" charset="0"/>
              </a:rPr>
              <a:t>Silk cloth</a:t>
            </a:r>
            <a:endParaRPr lang="en-US" dirty="0">
              <a:solidFill>
                <a:srgbClr val="C00000"/>
              </a:solidFill>
              <a:latin typeface="Bookman Old Style" pitchFamily="18" charset="0"/>
            </a:endParaRPr>
          </a:p>
        </p:txBody>
      </p:sp>
      <p:sp>
        <p:nvSpPr>
          <p:cNvPr id="63" name="TextBox 62"/>
          <p:cNvSpPr txBox="1"/>
          <p:nvPr/>
        </p:nvSpPr>
        <p:spPr>
          <a:xfrm>
            <a:off x="2452985" y="983218"/>
            <a:ext cx="1040670" cy="369332"/>
          </a:xfrm>
          <a:prstGeom prst="rect">
            <a:avLst/>
          </a:prstGeom>
          <a:solidFill>
            <a:schemeClr val="bg1">
              <a:lumMod val="75000"/>
            </a:schemeClr>
          </a:solidFill>
        </p:spPr>
        <p:txBody>
          <a:bodyPr wrap="none" rtlCol="0">
            <a:spAutoFit/>
          </a:bodyPr>
          <a:lstStyle/>
          <a:p>
            <a:r>
              <a:rPr lang="en-US" dirty="0" smtClean="0">
                <a:solidFill>
                  <a:srgbClr val="C00000"/>
                </a:solidFill>
                <a:latin typeface="Bookman Old Style" pitchFamily="18" charset="0"/>
              </a:rPr>
              <a:t>Balloon</a:t>
            </a:r>
            <a:endParaRPr lang="en-US" dirty="0">
              <a:solidFill>
                <a:srgbClr val="C00000"/>
              </a:solidFill>
              <a:latin typeface="Bookman Old Style" pitchFamily="18" charset="0"/>
            </a:endParaRPr>
          </a:p>
        </p:txBody>
      </p:sp>
      <p:sp>
        <p:nvSpPr>
          <p:cNvPr id="64" name="TextBox 63"/>
          <p:cNvSpPr txBox="1"/>
          <p:nvPr/>
        </p:nvSpPr>
        <p:spPr>
          <a:xfrm>
            <a:off x="762000" y="4076766"/>
            <a:ext cx="845103" cy="369332"/>
          </a:xfrm>
          <a:prstGeom prst="rect">
            <a:avLst/>
          </a:prstGeom>
          <a:solidFill>
            <a:schemeClr val="bg1">
              <a:lumMod val="75000"/>
            </a:schemeClr>
          </a:solidFill>
        </p:spPr>
        <p:txBody>
          <a:bodyPr wrap="none" rtlCol="0">
            <a:spAutoFit/>
          </a:bodyPr>
          <a:lstStyle/>
          <a:p>
            <a:r>
              <a:rPr lang="en-US" dirty="0" smtClean="0">
                <a:solidFill>
                  <a:srgbClr val="C00000"/>
                </a:solidFill>
                <a:latin typeface="Bookman Old Style" pitchFamily="18" charset="0"/>
              </a:rPr>
              <a:t>Comb</a:t>
            </a:r>
            <a:endParaRPr lang="en-US" dirty="0">
              <a:solidFill>
                <a:srgbClr val="C00000"/>
              </a:solidFill>
              <a:latin typeface="Bookman Old Style" pitchFamily="18" charset="0"/>
            </a:endParaRPr>
          </a:p>
        </p:txBody>
      </p:sp>
      <p:sp>
        <p:nvSpPr>
          <p:cNvPr id="65" name="TextBox 64"/>
          <p:cNvSpPr txBox="1"/>
          <p:nvPr/>
        </p:nvSpPr>
        <p:spPr>
          <a:xfrm>
            <a:off x="3733800" y="4095750"/>
            <a:ext cx="1665841" cy="646331"/>
          </a:xfrm>
          <a:prstGeom prst="rect">
            <a:avLst/>
          </a:prstGeom>
          <a:solidFill>
            <a:schemeClr val="bg1">
              <a:lumMod val="75000"/>
            </a:schemeClr>
          </a:solidFill>
        </p:spPr>
        <p:txBody>
          <a:bodyPr wrap="none" rtlCol="0">
            <a:spAutoFit/>
          </a:bodyPr>
          <a:lstStyle/>
          <a:p>
            <a:pPr algn="ctr"/>
            <a:r>
              <a:rPr lang="en-US" dirty="0" smtClean="0">
                <a:solidFill>
                  <a:srgbClr val="C00000"/>
                </a:solidFill>
                <a:latin typeface="Bookman Old Style" pitchFamily="18" charset="0"/>
              </a:rPr>
              <a:t>Small pieces </a:t>
            </a:r>
          </a:p>
          <a:p>
            <a:pPr algn="ctr"/>
            <a:r>
              <a:rPr lang="en-US" dirty="0" smtClean="0">
                <a:solidFill>
                  <a:srgbClr val="C00000"/>
                </a:solidFill>
                <a:latin typeface="Bookman Old Style" pitchFamily="18" charset="0"/>
              </a:rPr>
              <a:t>Of paper</a:t>
            </a:r>
            <a:endParaRPr lang="en-US" dirty="0">
              <a:solidFill>
                <a:srgbClr val="C00000"/>
              </a:solidFill>
              <a:latin typeface="Bookman Old Style" pitchFamily="18" charset="0"/>
            </a:endParaRPr>
          </a:p>
        </p:txBody>
      </p:sp>
      <p:sp>
        <p:nvSpPr>
          <p:cNvPr id="66" name="TextBox 65"/>
          <p:cNvSpPr txBox="1"/>
          <p:nvPr/>
        </p:nvSpPr>
        <p:spPr>
          <a:xfrm>
            <a:off x="533400" y="825697"/>
            <a:ext cx="845103" cy="923330"/>
          </a:xfrm>
          <a:prstGeom prst="rect">
            <a:avLst/>
          </a:prstGeom>
          <a:solidFill>
            <a:schemeClr val="bg1">
              <a:lumMod val="75000"/>
              <a:alpha val="59000"/>
            </a:schemeClr>
          </a:solidFill>
          <a:ln>
            <a:noFill/>
          </a:ln>
        </p:spPr>
        <p:txBody>
          <a:bodyPr wrap="none" rtlCol="0">
            <a:spAutoFit/>
          </a:bodyPr>
          <a:lstStyle/>
          <a:p>
            <a:pPr algn="ctr"/>
            <a:r>
              <a:rPr lang="en-US" dirty="0" smtClean="0">
                <a:solidFill>
                  <a:srgbClr val="C00000"/>
                </a:solidFill>
                <a:latin typeface="Bookman Old Style" pitchFamily="18" charset="0"/>
              </a:rPr>
              <a:t>Comb</a:t>
            </a:r>
          </a:p>
          <a:p>
            <a:pPr algn="ctr"/>
            <a:r>
              <a:rPr lang="en-US" dirty="0" smtClean="0">
                <a:solidFill>
                  <a:srgbClr val="C00000"/>
                </a:solidFill>
                <a:latin typeface="Bookman Old Style" pitchFamily="18" charset="0"/>
              </a:rPr>
              <a:t>dry</a:t>
            </a:r>
          </a:p>
          <a:p>
            <a:pPr algn="ctr"/>
            <a:r>
              <a:rPr lang="en-US" dirty="0" smtClean="0">
                <a:solidFill>
                  <a:srgbClr val="C00000"/>
                </a:solidFill>
                <a:latin typeface="Bookman Old Style" pitchFamily="18" charset="0"/>
              </a:rPr>
              <a:t> hair</a:t>
            </a:r>
            <a:endParaRPr lang="en-US" dirty="0">
              <a:solidFill>
                <a:srgbClr val="C00000"/>
              </a:solidFill>
              <a:latin typeface="Bookman Old Style" pitchFamily="18" charset="0"/>
            </a:endParaRPr>
          </a:p>
        </p:txBody>
      </p:sp>
      <p:sp>
        <p:nvSpPr>
          <p:cNvPr id="3" name="TextBox 2"/>
          <p:cNvSpPr txBox="1"/>
          <p:nvPr/>
        </p:nvSpPr>
        <p:spPr>
          <a:xfrm>
            <a:off x="533400" y="3867150"/>
            <a:ext cx="813043" cy="646331"/>
          </a:xfrm>
          <a:prstGeom prst="rect">
            <a:avLst/>
          </a:prstGeom>
          <a:solidFill>
            <a:schemeClr val="bg1">
              <a:lumMod val="75000"/>
            </a:schemeClr>
          </a:solidFill>
        </p:spPr>
        <p:txBody>
          <a:bodyPr wrap="none" rtlCol="0">
            <a:spAutoFit/>
          </a:bodyPr>
          <a:lstStyle/>
          <a:p>
            <a:r>
              <a:rPr lang="en-US" dirty="0" smtClean="0">
                <a:solidFill>
                  <a:srgbClr val="C00000"/>
                </a:solidFill>
                <a:latin typeface="Bookman Old Style" pitchFamily="18" charset="0"/>
              </a:rPr>
              <a:t>Glass</a:t>
            </a:r>
          </a:p>
          <a:p>
            <a:r>
              <a:rPr lang="en-US" dirty="0" smtClean="0">
                <a:solidFill>
                  <a:srgbClr val="C00000"/>
                </a:solidFill>
                <a:latin typeface="Bookman Old Style" pitchFamily="18" charset="0"/>
              </a:rPr>
              <a:t> rod</a:t>
            </a:r>
            <a:endParaRPr lang="en-US" dirty="0">
              <a:solidFill>
                <a:srgbClr val="C00000"/>
              </a:solidFill>
              <a:latin typeface="Bookman Old Style" pitchFamily="18" charset="0"/>
            </a:endParaRPr>
          </a:p>
        </p:txBody>
      </p:sp>
      <p:pic>
        <p:nvPicPr>
          <p:cNvPr id="4098" name="Picture 2"/>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089127" y="1047750"/>
            <a:ext cx="1832900" cy="23818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1931" y="1029822"/>
            <a:ext cx="3366669" cy="268492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83355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9"/>
                                        </p:tgtEl>
                                        <p:attrNameLst>
                                          <p:attrName>style.visibility</p:attrName>
                                        </p:attrNameLst>
                                      </p:cBhvr>
                                      <p:to>
                                        <p:strVal val="visible"/>
                                      </p:to>
                                    </p:set>
                                    <p:animEffect transition="in" filter="fade">
                                      <p:cBhvr>
                                        <p:cTn id="7" dur="500"/>
                                        <p:tgtEl>
                                          <p:spTgt spid="1039"/>
                                        </p:tgtEl>
                                      </p:cBhvr>
                                    </p:animEffect>
                                  </p:childTnLst>
                                </p:cTn>
                              </p:par>
                              <p:par>
                                <p:cTn id="8" presetID="10" presetClass="entr" presetSubtype="0"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nodeType="withEffect">
                                  <p:stCondLst>
                                    <p:cond delay="0"/>
                                  </p:stCondLst>
                                  <p:childTnLst>
                                    <p:set>
                                      <p:cBhvr>
                                        <p:cTn id="12" dur="1" fill="hold">
                                          <p:stCondLst>
                                            <p:cond delay="0"/>
                                          </p:stCondLst>
                                        </p:cTn>
                                        <p:tgtEl>
                                          <p:spTgt spid="1037"/>
                                        </p:tgtEl>
                                        <p:attrNameLst>
                                          <p:attrName>style.visibility</p:attrName>
                                        </p:attrNameLst>
                                      </p:cBhvr>
                                      <p:to>
                                        <p:strVal val="visible"/>
                                      </p:to>
                                    </p:set>
                                    <p:animEffect transition="in" filter="fade">
                                      <p:cBhvr>
                                        <p:cTn id="13" dur="500"/>
                                        <p:tgtEl>
                                          <p:spTgt spid="1037"/>
                                        </p:tgtEl>
                                      </p:cBhvr>
                                    </p:animEffect>
                                  </p:childTnLst>
                                </p:cTn>
                              </p:par>
                              <p:par>
                                <p:cTn id="14" presetID="10" presetClass="entr" presetSubtype="0" fill="hold" nodeType="withEffect">
                                  <p:stCondLst>
                                    <p:cond delay="0"/>
                                  </p:stCondLst>
                                  <p:childTnLst>
                                    <p:set>
                                      <p:cBhvr>
                                        <p:cTn id="15" dur="1" fill="hold">
                                          <p:stCondLst>
                                            <p:cond delay="0"/>
                                          </p:stCondLst>
                                        </p:cTn>
                                        <p:tgtEl>
                                          <p:spTgt spid="1036"/>
                                        </p:tgtEl>
                                        <p:attrNameLst>
                                          <p:attrName>style.visibility</p:attrName>
                                        </p:attrNameLst>
                                      </p:cBhvr>
                                      <p:to>
                                        <p:strVal val="visible"/>
                                      </p:to>
                                    </p:set>
                                    <p:animEffect transition="in" filter="fade">
                                      <p:cBhvr>
                                        <p:cTn id="16" dur="500"/>
                                        <p:tgtEl>
                                          <p:spTgt spid="1036"/>
                                        </p:tgtEl>
                                      </p:cBhvr>
                                    </p:animEffect>
                                  </p:childTnLst>
                                </p:cTn>
                              </p:par>
                              <p:par>
                                <p:cTn id="17" presetID="10" presetClass="entr" presetSubtype="0" fill="hold" nodeType="withEffect">
                                  <p:stCondLst>
                                    <p:cond delay="0"/>
                                  </p:stCondLst>
                                  <p:childTnLst>
                                    <p:set>
                                      <p:cBhvr>
                                        <p:cTn id="18" dur="1" fill="hold">
                                          <p:stCondLst>
                                            <p:cond delay="0"/>
                                          </p:stCondLst>
                                        </p:cTn>
                                        <p:tgtEl>
                                          <p:spTgt spid="1035"/>
                                        </p:tgtEl>
                                        <p:attrNameLst>
                                          <p:attrName>style.visibility</p:attrName>
                                        </p:attrNameLst>
                                      </p:cBhvr>
                                      <p:to>
                                        <p:strVal val="visible"/>
                                      </p:to>
                                    </p:set>
                                    <p:animEffect transition="in" filter="fade">
                                      <p:cBhvr>
                                        <p:cTn id="19" dur="500"/>
                                        <p:tgtEl>
                                          <p:spTgt spid="1035"/>
                                        </p:tgtEl>
                                      </p:cBhvr>
                                    </p:animEffect>
                                  </p:childTnLst>
                                </p:cTn>
                              </p:par>
                              <p:par>
                                <p:cTn id="20" presetID="10" presetClass="entr" presetSubtype="0" fill="hold" nodeType="withEffect">
                                  <p:stCondLst>
                                    <p:cond delay="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500"/>
                                        <p:tgtEl>
                                          <p:spTgt spid="1034"/>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33"/>
                                        </p:tgtEl>
                                        <p:attrNameLst>
                                          <p:attrName>style.visibility</p:attrName>
                                        </p:attrNameLst>
                                      </p:cBhvr>
                                      <p:to>
                                        <p:strVal val="visible"/>
                                      </p:to>
                                    </p:set>
                                    <p:animEffect transition="in" filter="fade">
                                      <p:cBhvr>
                                        <p:cTn id="26" dur="500"/>
                                        <p:tgtEl>
                                          <p:spTgt spid="1033"/>
                                        </p:tgtEl>
                                      </p:cBhvr>
                                    </p:animEffect>
                                  </p:childTnLst>
                                </p:cTn>
                              </p:par>
                              <p:par>
                                <p:cTn id="27" presetID="10"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28"/>
                                        </p:tgtEl>
                                        <p:attrNameLst>
                                          <p:attrName>style.visibility</p:attrName>
                                        </p:attrNameLst>
                                      </p:cBhvr>
                                      <p:to>
                                        <p:strVal val="visible"/>
                                      </p:to>
                                    </p:set>
                                    <p:animEffect transition="in" filter="fade">
                                      <p:cBhvr>
                                        <p:cTn id="48" dur="500"/>
                                        <p:tgtEl>
                                          <p:spTgt spid="102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fade">
                                      <p:cBhvr>
                                        <p:cTn id="52" dur="500"/>
                                        <p:tgtEl>
                                          <p:spTgt spid="66"/>
                                        </p:tgtEl>
                                      </p:cBhvr>
                                    </p:animEffect>
                                  </p:childTnLst>
                                </p:cTn>
                              </p:par>
                            </p:childTnLst>
                          </p:cTn>
                        </p:par>
                        <p:par>
                          <p:cTn id="53" fill="hold">
                            <p:stCondLst>
                              <p:cond delay="1000"/>
                            </p:stCondLst>
                            <p:childTnLst>
                              <p:par>
                                <p:cTn id="54" presetID="1" presetClass="exit" presetSubtype="0" fill="hold" grpId="1" nodeType="afterEffect">
                                  <p:stCondLst>
                                    <p:cond delay="0"/>
                                  </p:stCondLst>
                                  <p:childTnLst>
                                    <p:set>
                                      <p:cBhvr>
                                        <p:cTn id="55" dur="1" fill="hold">
                                          <p:stCondLst>
                                            <p:cond delay="0"/>
                                          </p:stCondLst>
                                        </p:cTn>
                                        <p:tgtEl>
                                          <p:spTgt spid="6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1028"/>
                                        </p:tgtEl>
                                        <p:attrNameLst>
                                          <p:attrName>style.visibility</p:attrName>
                                        </p:attrNameLst>
                                      </p:cBhvr>
                                      <p:to>
                                        <p:strVal val="hidden"/>
                                      </p:to>
                                    </p:set>
                                  </p:childTnLst>
                                </p:cTn>
                              </p:par>
                            </p:childTnLst>
                          </p:cTn>
                        </p:par>
                        <p:par>
                          <p:cTn id="60" fill="hold">
                            <p:stCondLst>
                              <p:cond delay="0"/>
                            </p:stCondLst>
                            <p:childTnLst>
                              <p:par>
                                <p:cTn id="61" presetID="10" presetClass="entr" presetSubtype="0" fill="hold" nodeType="after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65"/>
                                        </p:tgtEl>
                                        <p:attrNameLst>
                                          <p:attrName>style.visibility</p:attrName>
                                        </p:attrNameLst>
                                      </p:cBhvr>
                                      <p:to>
                                        <p:strVal val="visible"/>
                                      </p:to>
                                    </p:set>
                                    <p:animEffect transition="in" filter="fade">
                                      <p:cBhvr>
                                        <p:cTn id="70" dur="500"/>
                                        <p:tgtEl>
                                          <p:spTgt spid="65"/>
                                        </p:tgtEl>
                                      </p:cBhvr>
                                    </p:animEffect>
                                  </p:childTnLst>
                                </p:cTn>
                              </p:par>
                            </p:childTnLst>
                          </p:cTn>
                        </p:par>
                        <p:par>
                          <p:cTn id="71" fill="hold">
                            <p:stCondLst>
                              <p:cond delay="1000"/>
                            </p:stCondLst>
                            <p:childTnLst>
                              <p:par>
                                <p:cTn id="72" presetID="1" presetClass="exit" presetSubtype="0" fill="hold" grpId="1" nodeType="afterEffect">
                                  <p:stCondLst>
                                    <p:cond delay="0"/>
                                  </p:stCondLst>
                                  <p:childTnLst>
                                    <p:set>
                                      <p:cBhvr>
                                        <p:cTn id="73" dur="1" fill="hold">
                                          <p:stCondLst>
                                            <p:cond delay="0"/>
                                          </p:stCondLst>
                                        </p:cTn>
                                        <p:tgtEl>
                                          <p:spTgt spid="64"/>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10" presetClass="entr" presetSubtype="0"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10"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par>
                                <p:cTn id="84" presetID="10" presetClass="entr" presetSubtype="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par>
                                <p:cTn id="87" presetID="10"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par>
                                <p:cTn id="90" presetID="10" presetClass="entr" presetSubtype="0" fill="hold" nodeType="with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nodeType="with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fade">
                                      <p:cBhvr>
                                        <p:cTn id="95" dur="500"/>
                                        <p:tgtEl>
                                          <p:spTgt spid="19"/>
                                        </p:tgtEl>
                                      </p:cBhvr>
                                    </p:animEffect>
                                  </p:childTnLst>
                                </p:cTn>
                              </p:par>
                              <p:par>
                                <p:cTn id="96" presetID="10" presetClass="entr" presetSubtype="0" fill="hold"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par>
                          <p:cTn id="99" fill="hold">
                            <p:stCondLst>
                              <p:cond delay="1500"/>
                            </p:stCondLst>
                            <p:childTnLst>
                              <p:par>
                                <p:cTn id="100" presetID="64" presetClass="path" presetSubtype="0" accel="50000" decel="50000" fill="hold" nodeType="afterEffect">
                                  <p:stCondLst>
                                    <p:cond delay="0"/>
                                  </p:stCondLst>
                                  <p:childTnLst>
                                    <p:animMotion origin="layout" path="M 0 1.85185E-6 L 0.00208 -0.07593 " pathEditMode="relative" rAng="0" ptsTypes="AA">
                                      <p:cBhvr>
                                        <p:cTn id="101" dur="1000" fill="hold"/>
                                        <p:tgtEl>
                                          <p:spTgt spid="10"/>
                                        </p:tgtEl>
                                        <p:attrNameLst>
                                          <p:attrName>ppt_x</p:attrName>
                                          <p:attrName>ppt_y</p:attrName>
                                        </p:attrNameLst>
                                      </p:cBhvr>
                                      <p:rCtr x="104" y="-3796"/>
                                    </p:animMotion>
                                  </p:childTnLst>
                                </p:cTn>
                              </p:par>
                              <p:par>
                                <p:cTn id="102" presetID="64" presetClass="path" presetSubtype="0" accel="50000" decel="50000" fill="hold" nodeType="withEffect">
                                  <p:stCondLst>
                                    <p:cond delay="0"/>
                                  </p:stCondLst>
                                  <p:childTnLst>
                                    <p:animMotion origin="layout" path="M -3.33333E-6 1.60494E-6 L 0.00209 -0.15432 " pathEditMode="relative" rAng="0" ptsTypes="AA">
                                      <p:cBhvr>
                                        <p:cTn id="103" dur="1000" fill="hold"/>
                                        <p:tgtEl>
                                          <p:spTgt spid="18"/>
                                        </p:tgtEl>
                                        <p:attrNameLst>
                                          <p:attrName>ppt_x</p:attrName>
                                          <p:attrName>ppt_y</p:attrName>
                                        </p:attrNameLst>
                                      </p:cBhvr>
                                      <p:rCtr x="104" y="-7716"/>
                                    </p:animMotion>
                                  </p:childTnLst>
                                </p:cTn>
                              </p:par>
                              <p:par>
                                <p:cTn id="104" presetID="64" presetClass="path" presetSubtype="0" accel="50000" decel="50000" fill="hold" nodeType="withEffect">
                                  <p:stCondLst>
                                    <p:cond delay="0"/>
                                  </p:stCondLst>
                                  <p:childTnLst>
                                    <p:animMotion origin="layout" path="M -3.33333E-6 -3.33333E-6 L -0.00208 -0.07592 " pathEditMode="relative" rAng="0" ptsTypes="AA">
                                      <p:cBhvr>
                                        <p:cTn id="105" dur="1000" fill="hold"/>
                                        <p:tgtEl>
                                          <p:spTgt spid="19"/>
                                        </p:tgtEl>
                                        <p:attrNameLst>
                                          <p:attrName>ppt_x</p:attrName>
                                          <p:attrName>ppt_y</p:attrName>
                                        </p:attrNameLst>
                                      </p:cBhvr>
                                      <p:rCtr x="-104" y="-3796"/>
                                    </p:animMotion>
                                  </p:childTnLst>
                                </p:cTn>
                              </p:par>
                              <p:par>
                                <p:cTn id="106" presetID="64" presetClass="path" presetSubtype="0" accel="50000" decel="50000" fill="hold" nodeType="withEffect">
                                  <p:stCondLst>
                                    <p:cond delay="0"/>
                                  </p:stCondLst>
                                  <p:childTnLst>
                                    <p:animMotion origin="layout" path="M 0 -2.59259E-6 L 0.00208 -0.13518 " pathEditMode="relative" rAng="0" ptsTypes="AA">
                                      <p:cBhvr>
                                        <p:cTn id="107" dur="1000" fill="hold"/>
                                        <p:tgtEl>
                                          <p:spTgt spid="20"/>
                                        </p:tgtEl>
                                        <p:attrNameLst>
                                          <p:attrName>ppt_x</p:attrName>
                                          <p:attrName>ppt_y</p:attrName>
                                        </p:attrNameLst>
                                      </p:cBhvr>
                                      <p:rCtr x="104" y="-6759"/>
                                    </p:animMotion>
                                  </p:childTnLst>
                                </p:cTn>
                              </p:par>
                              <p:par>
                                <p:cTn id="108" presetID="64" presetClass="path" presetSubtype="0" accel="50000" decel="50000" fill="hold" nodeType="withEffect">
                                  <p:stCondLst>
                                    <p:cond delay="0"/>
                                  </p:stCondLst>
                                  <p:childTnLst>
                                    <p:animMotion origin="layout" path="M -3.33333E-6 2.46914E-7 L 0.00209 -0.1392 " pathEditMode="relative" rAng="0" ptsTypes="AA">
                                      <p:cBhvr>
                                        <p:cTn id="109" dur="1000" fill="hold"/>
                                        <p:tgtEl>
                                          <p:spTgt spid="14"/>
                                        </p:tgtEl>
                                        <p:attrNameLst>
                                          <p:attrName>ppt_x</p:attrName>
                                          <p:attrName>ppt_y</p:attrName>
                                        </p:attrNameLst>
                                      </p:cBhvr>
                                      <p:rCtr x="104" y="-6975"/>
                                    </p:animMotion>
                                  </p:childTnLst>
                                </p:cTn>
                              </p:par>
                              <p:par>
                                <p:cTn id="110" presetID="64" presetClass="path" presetSubtype="0" accel="50000" decel="50000" fill="hold" nodeType="withEffect">
                                  <p:stCondLst>
                                    <p:cond delay="0"/>
                                  </p:stCondLst>
                                  <p:childTnLst>
                                    <p:animMotion origin="layout" path="M 3.33333E-6 -3.20988E-6 L 0.00208 -0.12469 " pathEditMode="relative" rAng="0" ptsTypes="AA">
                                      <p:cBhvr>
                                        <p:cTn id="111" dur="1000" fill="hold"/>
                                        <p:tgtEl>
                                          <p:spTgt spid="15"/>
                                        </p:tgtEl>
                                        <p:attrNameLst>
                                          <p:attrName>ppt_x</p:attrName>
                                          <p:attrName>ppt_y</p:attrName>
                                        </p:attrNameLst>
                                      </p:cBhvr>
                                      <p:rCtr x="104" y="-6235"/>
                                    </p:animMotion>
                                  </p:childTnLst>
                                </p:cTn>
                              </p:par>
                              <p:par>
                                <p:cTn id="112" presetID="64" presetClass="path" presetSubtype="0" accel="50000" decel="50000" fill="hold" nodeType="withEffect">
                                  <p:stCondLst>
                                    <p:cond delay="0"/>
                                  </p:stCondLst>
                                  <p:childTnLst>
                                    <p:animMotion origin="layout" path="M 2.22222E-6 1.35802E-6 L -0.00278 -0.13827 " pathEditMode="relative" rAng="0" ptsTypes="AA">
                                      <p:cBhvr>
                                        <p:cTn id="113" dur="1000" fill="hold"/>
                                        <p:tgtEl>
                                          <p:spTgt spid="16"/>
                                        </p:tgtEl>
                                        <p:attrNameLst>
                                          <p:attrName>ppt_x</p:attrName>
                                          <p:attrName>ppt_y</p:attrName>
                                        </p:attrNameLst>
                                      </p:cBhvr>
                                      <p:rCtr x="-139" y="-6914"/>
                                    </p:animMotion>
                                  </p:childTnLst>
                                </p:cTn>
                              </p:par>
                              <p:par>
                                <p:cTn id="114" presetID="64" presetClass="path" presetSubtype="0" accel="50000" decel="50000" fill="hold" nodeType="withEffect">
                                  <p:stCondLst>
                                    <p:cond delay="0"/>
                                  </p:stCondLst>
                                  <p:childTnLst>
                                    <p:animMotion origin="layout" path="M -3.33333E-6 -2.83951E-6 L 0.00625 -0.16913 " pathEditMode="relative" rAng="0" ptsTypes="AA">
                                      <p:cBhvr>
                                        <p:cTn id="115" dur="1000" fill="hold"/>
                                        <p:tgtEl>
                                          <p:spTgt spid="17"/>
                                        </p:tgtEl>
                                        <p:attrNameLst>
                                          <p:attrName>ppt_x</p:attrName>
                                          <p:attrName>ppt_y</p:attrName>
                                        </p:attrNameLst>
                                      </p:cBhvr>
                                      <p:rCtr x="313" y="-8457"/>
                                    </p:animMotion>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1" nodeType="clickEffect">
                                  <p:stCondLst>
                                    <p:cond delay="0"/>
                                  </p:stCondLst>
                                  <p:childTnLst>
                                    <p:set>
                                      <p:cBhvr>
                                        <p:cTn id="119" dur="1" fill="hold">
                                          <p:stCondLst>
                                            <p:cond delay="0"/>
                                          </p:stCondLst>
                                        </p:cTn>
                                        <p:tgtEl>
                                          <p:spTgt spid="65"/>
                                        </p:tgtEl>
                                        <p:attrNameLst>
                                          <p:attrName>style.visibility</p:attrName>
                                        </p:attrNameLst>
                                      </p:cBhvr>
                                      <p:to>
                                        <p:strVal val="hidden"/>
                                      </p:to>
                                    </p:set>
                                  </p:childTnLst>
                                </p:cTn>
                              </p:par>
                            </p:childTnLst>
                          </p:cTn>
                        </p:par>
                        <p:par>
                          <p:cTn id="120" fill="hold">
                            <p:stCondLst>
                              <p:cond delay="0"/>
                            </p:stCondLst>
                            <p:childTnLst>
                              <p:par>
                                <p:cTn id="121" presetID="1" presetClass="exit" presetSubtype="0" fill="hold" nodeType="after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childTnLst>
                          </p:cTn>
                        </p:par>
                        <p:par>
                          <p:cTn id="123" fill="hold">
                            <p:stCondLst>
                              <p:cond delay="0"/>
                            </p:stCondLst>
                            <p:childTnLst>
                              <p:par>
                                <p:cTn id="124" presetID="1" presetClass="exit" presetSubtype="0" fill="hold" grpId="1" nodeType="afterEffect">
                                  <p:stCondLst>
                                    <p:cond delay="0"/>
                                  </p:stCondLst>
                                  <p:childTnLst>
                                    <p:set>
                                      <p:cBhvr>
                                        <p:cTn id="125" dur="1" fill="hold">
                                          <p:stCondLst>
                                            <p:cond delay="0"/>
                                          </p:stCondLst>
                                        </p:cTn>
                                        <p:tgtEl>
                                          <p:spTgt spid="9"/>
                                        </p:tgtEl>
                                        <p:attrNameLst>
                                          <p:attrName>style.visibility</p:attrName>
                                        </p:attrNameLst>
                                      </p:cBhvr>
                                      <p:to>
                                        <p:strVal val="hidden"/>
                                      </p:to>
                                    </p:set>
                                  </p:childTnLst>
                                </p:cTn>
                              </p:par>
                            </p:childTnLst>
                          </p:cTn>
                        </p:par>
                        <p:par>
                          <p:cTn id="126" fill="hold">
                            <p:stCondLst>
                              <p:cond delay="0"/>
                            </p:stCondLst>
                            <p:childTnLst>
                              <p:par>
                                <p:cTn id="127" presetID="1" presetClass="exit" presetSubtype="0" fill="hold" nodeType="afterEffect">
                                  <p:stCondLst>
                                    <p:cond delay="0"/>
                                  </p:stCondLst>
                                  <p:childTnLst>
                                    <p:set>
                                      <p:cBhvr>
                                        <p:cTn id="128" dur="1" fill="hold">
                                          <p:stCondLst>
                                            <p:cond delay="0"/>
                                          </p:stCondLst>
                                        </p:cTn>
                                        <p:tgtEl>
                                          <p:spTgt spid="10"/>
                                        </p:tgtEl>
                                        <p:attrNameLst>
                                          <p:attrName>style.visibility</p:attrName>
                                        </p:attrNameLst>
                                      </p:cBhvr>
                                      <p:to>
                                        <p:strVal val="hidden"/>
                                      </p:to>
                                    </p:set>
                                  </p:childTnLst>
                                </p:cTn>
                              </p:par>
                            </p:childTnLst>
                          </p:cTn>
                        </p:par>
                        <p:par>
                          <p:cTn id="129" fill="hold">
                            <p:stCondLst>
                              <p:cond delay="0"/>
                            </p:stCondLst>
                            <p:childTnLst>
                              <p:par>
                                <p:cTn id="130" presetID="1" presetClass="exit" presetSubtype="0" fill="hold" nodeType="afterEffect">
                                  <p:stCondLst>
                                    <p:cond delay="0"/>
                                  </p:stCondLst>
                                  <p:childTnLst>
                                    <p:set>
                                      <p:cBhvr>
                                        <p:cTn id="131" dur="1" fill="hold">
                                          <p:stCondLst>
                                            <p:cond delay="0"/>
                                          </p:stCondLst>
                                        </p:cTn>
                                        <p:tgtEl>
                                          <p:spTgt spid="14"/>
                                        </p:tgtEl>
                                        <p:attrNameLst>
                                          <p:attrName>style.visibility</p:attrName>
                                        </p:attrNameLst>
                                      </p:cBhvr>
                                      <p:to>
                                        <p:strVal val="hidden"/>
                                      </p:to>
                                    </p:set>
                                  </p:childTnLst>
                                </p:cTn>
                              </p:par>
                            </p:childTnLst>
                          </p:cTn>
                        </p:par>
                        <p:par>
                          <p:cTn id="132" fill="hold">
                            <p:stCondLst>
                              <p:cond delay="0"/>
                            </p:stCondLst>
                            <p:childTnLst>
                              <p:par>
                                <p:cTn id="133" presetID="1" presetClass="exit" presetSubtype="0" fill="hold" nodeType="afterEffect">
                                  <p:stCondLst>
                                    <p:cond delay="0"/>
                                  </p:stCondLst>
                                  <p:childTnLst>
                                    <p:set>
                                      <p:cBhvr>
                                        <p:cTn id="134" dur="1" fill="hold">
                                          <p:stCondLst>
                                            <p:cond delay="0"/>
                                          </p:stCondLst>
                                        </p:cTn>
                                        <p:tgtEl>
                                          <p:spTgt spid="15"/>
                                        </p:tgtEl>
                                        <p:attrNameLst>
                                          <p:attrName>style.visibility</p:attrName>
                                        </p:attrNameLst>
                                      </p:cBhvr>
                                      <p:to>
                                        <p:strVal val="hidden"/>
                                      </p:to>
                                    </p:set>
                                  </p:childTnLst>
                                </p:cTn>
                              </p:par>
                            </p:childTnLst>
                          </p:cTn>
                        </p:par>
                        <p:par>
                          <p:cTn id="135" fill="hold">
                            <p:stCondLst>
                              <p:cond delay="0"/>
                            </p:stCondLst>
                            <p:childTnLst>
                              <p:par>
                                <p:cTn id="136" presetID="1" presetClass="exit" presetSubtype="0" fill="hold" nodeType="afterEffect">
                                  <p:stCondLst>
                                    <p:cond delay="0"/>
                                  </p:stCondLst>
                                  <p:childTnLst>
                                    <p:set>
                                      <p:cBhvr>
                                        <p:cTn id="137" dur="1" fill="hold">
                                          <p:stCondLst>
                                            <p:cond delay="0"/>
                                          </p:stCondLst>
                                        </p:cTn>
                                        <p:tgtEl>
                                          <p:spTgt spid="16"/>
                                        </p:tgtEl>
                                        <p:attrNameLst>
                                          <p:attrName>style.visibility</p:attrName>
                                        </p:attrNameLst>
                                      </p:cBhvr>
                                      <p:to>
                                        <p:strVal val="hidden"/>
                                      </p:to>
                                    </p:set>
                                  </p:childTnLst>
                                </p:cTn>
                              </p:par>
                            </p:childTnLst>
                          </p:cTn>
                        </p:par>
                        <p:par>
                          <p:cTn id="138" fill="hold">
                            <p:stCondLst>
                              <p:cond delay="0"/>
                            </p:stCondLst>
                            <p:childTnLst>
                              <p:par>
                                <p:cTn id="139" presetID="1" presetClass="exit" presetSubtype="0" fill="hold" nodeType="afterEffect">
                                  <p:stCondLst>
                                    <p:cond delay="0"/>
                                  </p:stCondLst>
                                  <p:childTnLst>
                                    <p:set>
                                      <p:cBhvr>
                                        <p:cTn id="140" dur="1" fill="hold">
                                          <p:stCondLst>
                                            <p:cond delay="0"/>
                                          </p:stCondLst>
                                        </p:cTn>
                                        <p:tgtEl>
                                          <p:spTgt spid="17"/>
                                        </p:tgtEl>
                                        <p:attrNameLst>
                                          <p:attrName>style.visibility</p:attrName>
                                        </p:attrNameLst>
                                      </p:cBhvr>
                                      <p:to>
                                        <p:strVal val="hidden"/>
                                      </p:to>
                                    </p:set>
                                  </p:childTnLst>
                                </p:cTn>
                              </p:par>
                            </p:childTnLst>
                          </p:cTn>
                        </p:par>
                        <p:par>
                          <p:cTn id="141" fill="hold">
                            <p:stCondLst>
                              <p:cond delay="0"/>
                            </p:stCondLst>
                            <p:childTnLst>
                              <p:par>
                                <p:cTn id="142" presetID="1" presetClass="exit" presetSubtype="0" fill="hold" nodeType="afterEffect">
                                  <p:stCondLst>
                                    <p:cond delay="0"/>
                                  </p:stCondLst>
                                  <p:childTnLst>
                                    <p:set>
                                      <p:cBhvr>
                                        <p:cTn id="143" dur="1" fill="hold">
                                          <p:stCondLst>
                                            <p:cond delay="0"/>
                                          </p:stCondLst>
                                        </p:cTn>
                                        <p:tgtEl>
                                          <p:spTgt spid="18"/>
                                        </p:tgtEl>
                                        <p:attrNameLst>
                                          <p:attrName>style.visibility</p:attrName>
                                        </p:attrNameLst>
                                      </p:cBhvr>
                                      <p:to>
                                        <p:strVal val="hidden"/>
                                      </p:to>
                                    </p:set>
                                  </p:childTnLst>
                                </p:cTn>
                              </p:par>
                            </p:childTnLst>
                          </p:cTn>
                        </p:par>
                        <p:par>
                          <p:cTn id="144" fill="hold">
                            <p:stCondLst>
                              <p:cond delay="0"/>
                            </p:stCondLst>
                            <p:childTnLst>
                              <p:par>
                                <p:cTn id="145" presetID="1" presetClass="exit" presetSubtype="0" fill="hold" nodeType="afterEffect">
                                  <p:stCondLst>
                                    <p:cond delay="0"/>
                                  </p:stCondLst>
                                  <p:childTnLst>
                                    <p:set>
                                      <p:cBhvr>
                                        <p:cTn id="146" dur="1" fill="hold">
                                          <p:stCondLst>
                                            <p:cond delay="0"/>
                                          </p:stCondLst>
                                        </p:cTn>
                                        <p:tgtEl>
                                          <p:spTgt spid="19"/>
                                        </p:tgtEl>
                                        <p:attrNameLst>
                                          <p:attrName>style.visibility</p:attrName>
                                        </p:attrNameLst>
                                      </p:cBhvr>
                                      <p:to>
                                        <p:strVal val="hidden"/>
                                      </p:to>
                                    </p:set>
                                  </p:childTnLst>
                                </p:cTn>
                              </p:par>
                            </p:childTnLst>
                          </p:cTn>
                        </p:par>
                        <p:par>
                          <p:cTn id="147" fill="hold">
                            <p:stCondLst>
                              <p:cond delay="0"/>
                            </p:stCondLst>
                            <p:childTnLst>
                              <p:par>
                                <p:cTn id="148" presetID="1" presetClass="exit" presetSubtype="0" fill="hold" nodeType="afterEffect">
                                  <p:stCondLst>
                                    <p:cond delay="0"/>
                                  </p:stCondLst>
                                  <p:childTnLst>
                                    <p:set>
                                      <p:cBhvr>
                                        <p:cTn id="149" dur="1" fill="hold">
                                          <p:stCondLst>
                                            <p:cond delay="0"/>
                                          </p:stCondLst>
                                        </p:cTn>
                                        <p:tgtEl>
                                          <p:spTgt spid="7"/>
                                        </p:tgtEl>
                                        <p:attrNameLst>
                                          <p:attrName>style.visibility</p:attrName>
                                        </p:attrNameLst>
                                      </p:cBhvr>
                                      <p:to>
                                        <p:strVal val="hidden"/>
                                      </p:to>
                                    </p:set>
                                  </p:childTnLst>
                                </p:cTn>
                              </p:par>
                            </p:childTnLst>
                          </p:cTn>
                        </p:par>
                        <p:par>
                          <p:cTn id="150" fill="hold">
                            <p:stCondLst>
                              <p:cond delay="0"/>
                            </p:stCondLst>
                            <p:childTnLst>
                              <p:par>
                                <p:cTn id="151" presetID="22" presetClass="entr" presetSubtype="8" fill="hold" grpId="0" nodeType="afterEffect">
                                  <p:stCondLst>
                                    <p:cond delay="0"/>
                                  </p:stCondLst>
                                  <p:childTnLst>
                                    <p:set>
                                      <p:cBhvr>
                                        <p:cTn id="152" dur="1" fill="hold">
                                          <p:stCondLst>
                                            <p:cond delay="0"/>
                                          </p:stCondLst>
                                        </p:cTn>
                                        <p:tgtEl>
                                          <p:spTgt spid="5"/>
                                        </p:tgtEl>
                                        <p:attrNameLst>
                                          <p:attrName>style.visibility</p:attrName>
                                        </p:attrNameLst>
                                      </p:cBhvr>
                                      <p:to>
                                        <p:strVal val="visible"/>
                                      </p:to>
                                    </p:set>
                                    <p:animEffect transition="in" filter="wipe(left)">
                                      <p:cBhvr>
                                        <p:cTn id="153" dur="500"/>
                                        <p:tgtEl>
                                          <p:spTgt spid="5"/>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2" nodeType="clickEffect">
                                  <p:stCondLst>
                                    <p:cond delay="0"/>
                                  </p:stCondLst>
                                  <p:childTnLst>
                                    <p:set>
                                      <p:cBhvr>
                                        <p:cTn id="157" dur="1" fill="hold">
                                          <p:stCondLst>
                                            <p:cond delay="0"/>
                                          </p:stCondLst>
                                        </p:cTn>
                                        <p:tgtEl>
                                          <p:spTgt spid="9"/>
                                        </p:tgtEl>
                                        <p:attrNameLst>
                                          <p:attrName>style.visibility</p:attrName>
                                        </p:attrNameLst>
                                      </p:cBhvr>
                                      <p:to>
                                        <p:strVal val="hidden"/>
                                      </p:to>
                                    </p:set>
                                  </p:childTnLst>
                                </p:cTn>
                              </p:par>
                              <p:par>
                                <p:cTn id="158" presetID="10" presetClass="entr" presetSubtype="0" fill="hold" grpId="0" nodeType="withEffect">
                                  <p:stCondLst>
                                    <p:cond delay="0"/>
                                  </p:stCondLst>
                                  <p:childTnLst>
                                    <p:set>
                                      <p:cBhvr>
                                        <p:cTn id="159" dur="1" fill="hold">
                                          <p:stCondLst>
                                            <p:cond delay="0"/>
                                          </p:stCondLst>
                                        </p:cTn>
                                        <p:tgtEl>
                                          <p:spTgt spid="53"/>
                                        </p:tgtEl>
                                        <p:attrNameLst>
                                          <p:attrName>style.visibility</p:attrName>
                                        </p:attrNameLst>
                                      </p:cBhvr>
                                      <p:to>
                                        <p:strVal val="visible"/>
                                      </p:to>
                                    </p:set>
                                    <p:animEffect transition="in" filter="fade">
                                      <p:cBhvr>
                                        <p:cTn id="160" dur="1000"/>
                                        <p:tgtEl>
                                          <p:spTgt spid="5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
                                        </p:tgtEl>
                                        <p:attrNameLst>
                                          <p:attrName>style.visibility</p:attrName>
                                        </p:attrNameLst>
                                      </p:cBhvr>
                                      <p:to>
                                        <p:strVal val="visible"/>
                                      </p:to>
                                    </p:set>
                                    <p:animEffect transition="in" filter="fade">
                                      <p:cBhvr>
                                        <p:cTn id="163" dur="500"/>
                                        <p:tgtEl>
                                          <p:spTgt spid="3"/>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52"/>
                                        </p:tgtEl>
                                        <p:attrNameLst>
                                          <p:attrName>style.visibility</p:attrName>
                                        </p:attrNameLst>
                                      </p:cBhvr>
                                      <p:to>
                                        <p:strVal val="visible"/>
                                      </p:to>
                                    </p:set>
                                    <p:animEffect transition="in" filter="fade">
                                      <p:cBhvr>
                                        <p:cTn id="168" dur="2000"/>
                                        <p:tgtEl>
                                          <p:spTgt spid="52"/>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1"/>
                                        </p:tgtEl>
                                        <p:attrNameLst>
                                          <p:attrName>style.visibility</p:attrName>
                                        </p:attrNameLst>
                                      </p:cBhvr>
                                      <p:to>
                                        <p:strVal val="visible"/>
                                      </p:to>
                                    </p:set>
                                    <p:animEffect transition="in" filter="fade">
                                      <p:cBhvr>
                                        <p:cTn id="171" dur="500"/>
                                        <p:tgtEl>
                                          <p:spTgt spid="61"/>
                                        </p:tgtEl>
                                      </p:cBhvr>
                                    </p:animEffect>
                                  </p:childTnLst>
                                </p:cTn>
                              </p:par>
                            </p:childTnLst>
                          </p:cTn>
                        </p:par>
                      </p:childTnLst>
                    </p:cTn>
                  </p:par>
                  <p:par>
                    <p:cTn id="172" fill="hold">
                      <p:stCondLst>
                        <p:cond delay="indefinite"/>
                      </p:stCondLst>
                      <p:childTnLst>
                        <p:par>
                          <p:cTn id="173" fill="hold">
                            <p:stCondLst>
                              <p:cond delay="0"/>
                            </p:stCondLst>
                            <p:childTnLst>
                              <p:par>
                                <p:cTn id="174" presetID="0" presetClass="path" presetSubtype="0" accel="50000" decel="50000" fill="hold" grpId="1" nodeType="clickEffect">
                                  <p:stCondLst>
                                    <p:cond delay="0"/>
                                  </p:stCondLst>
                                  <p:childTnLst>
                                    <p:animMotion origin="layout" path="M -0.00833 -0.00031 L 0.2316 -2.97347E-6 " pathEditMode="relative" rAng="0" ptsTypes="AA">
                                      <p:cBhvr>
                                        <p:cTn id="175" dur="2000" fill="hold"/>
                                        <p:tgtEl>
                                          <p:spTgt spid="53"/>
                                        </p:tgtEl>
                                        <p:attrNameLst>
                                          <p:attrName>ppt_x</p:attrName>
                                          <p:attrName>ppt_y</p:attrName>
                                        </p:attrNameLst>
                                      </p:cBhvr>
                                      <p:rCtr x="11997" y="0"/>
                                    </p:animMotion>
                                  </p:childTnLst>
                                </p:cTn>
                              </p:par>
                              <p:par>
                                <p:cTn id="176" presetID="0" presetClass="path" presetSubtype="0" repeatCount="3000" autoRev="1" fill="hold" grpId="2" nodeType="withEffect">
                                  <p:stCondLst>
                                    <p:cond delay="2000"/>
                                  </p:stCondLst>
                                  <p:childTnLst>
                                    <p:animMotion origin="layout" path="M 0.2316 1.11111E-6 L 0.29167 0.00023 " pathEditMode="relative" rAng="0" ptsTypes="AA">
                                      <p:cBhvr>
                                        <p:cTn id="177" dur="500" fill="hold"/>
                                        <p:tgtEl>
                                          <p:spTgt spid="53"/>
                                        </p:tgtEl>
                                        <p:attrNameLst>
                                          <p:attrName>ppt_x</p:attrName>
                                          <p:attrName>ppt_y</p:attrName>
                                        </p:attrNameLst>
                                      </p:cBhvr>
                                      <p:rCtr x="30" y="0"/>
                                    </p:animMotion>
                                  </p:childTnLst>
                                </p:cTn>
                              </p:par>
                              <p:par>
                                <p:cTn id="178" presetID="0" presetClass="path" presetSubtype="0" accel="50000" decel="50000" fill="hold" grpId="3" nodeType="withEffect">
                                  <p:stCondLst>
                                    <p:cond delay="5000"/>
                                  </p:stCondLst>
                                  <p:childTnLst>
                                    <p:animMotion origin="layout" path="M 0.23993 0.00031 L 0.1 -0.00155 " pathEditMode="relative" rAng="0" ptsTypes="AA">
                                      <p:cBhvr>
                                        <p:cTn id="179" dur="2000" fill="hold"/>
                                        <p:tgtEl>
                                          <p:spTgt spid="53"/>
                                        </p:tgtEl>
                                        <p:attrNameLst>
                                          <p:attrName>ppt_x</p:attrName>
                                          <p:attrName>ppt_y</p:attrName>
                                        </p:attrNameLst>
                                      </p:cBhvr>
                                      <p:rCtr x="-6997" y="-93"/>
                                    </p:animMotion>
                                  </p:childTnLst>
                                </p:cTn>
                              </p:par>
                            </p:childTnLst>
                          </p:cTn>
                        </p:par>
                        <p:par>
                          <p:cTn id="180" fill="hold">
                            <p:stCondLst>
                              <p:cond delay="7000"/>
                            </p:stCondLst>
                            <p:childTnLst>
                              <p:par>
                                <p:cTn id="181" presetID="1" presetClass="exit" presetSubtype="0" fill="hold" grpId="1" nodeType="afterEffect">
                                  <p:stCondLst>
                                    <p:cond delay="0"/>
                                  </p:stCondLst>
                                  <p:childTnLst>
                                    <p:set>
                                      <p:cBhvr>
                                        <p:cTn id="182" dur="1" fill="hold">
                                          <p:stCondLst>
                                            <p:cond delay="0"/>
                                          </p:stCondLst>
                                        </p:cTn>
                                        <p:tgtEl>
                                          <p:spTgt spid="61"/>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nodeType="clickEffect">
                                  <p:stCondLst>
                                    <p:cond delay="0"/>
                                  </p:stCondLst>
                                  <p:childTnLst>
                                    <p:animEffect transition="out" filter="fade">
                                      <p:cBhvr>
                                        <p:cTn id="186" dur="2000"/>
                                        <p:tgtEl>
                                          <p:spTgt spid="52"/>
                                        </p:tgtEl>
                                      </p:cBhvr>
                                    </p:animEffect>
                                    <p:set>
                                      <p:cBhvr>
                                        <p:cTn id="187" dur="1" fill="hold">
                                          <p:stCondLst>
                                            <p:cond delay="1999"/>
                                          </p:stCondLst>
                                        </p:cTn>
                                        <p:tgtEl>
                                          <p:spTgt spid="52"/>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fade">
                                      <p:cBhvr>
                                        <p:cTn id="192" dur="500"/>
                                        <p:tgtEl>
                                          <p:spTgt spid="6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grpId="4" nodeType="clickEffect">
                                  <p:stCondLst>
                                    <p:cond delay="0"/>
                                  </p:stCondLst>
                                  <p:childTnLst>
                                    <p:animEffect transition="out" filter="fade">
                                      <p:cBhvr>
                                        <p:cTn id="196" dur="1000"/>
                                        <p:tgtEl>
                                          <p:spTgt spid="53"/>
                                        </p:tgtEl>
                                      </p:cBhvr>
                                    </p:animEffect>
                                    <p:set>
                                      <p:cBhvr>
                                        <p:cTn id="197" dur="1" fill="hold">
                                          <p:stCondLst>
                                            <p:cond delay="999"/>
                                          </p:stCondLst>
                                        </p:cTn>
                                        <p:tgtEl>
                                          <p:spTgt spid="53"/>
                                        </p:tgtEl>
                                        <p:attrNameLst>
                                          <p:attrName>style.visibility</p:attrName>
                                        </p:attrNameLst>
                                      </p:cBhvr>
                                      <p:to>
                                        <p:strVal val="hidden"/>
                                      </p:to>
                                    </p:set>
                                  </p:childTnLst>
                                </p:cTn>
                              </p:par>
                            </p:childTnLst>
                          </p:cTn>
                        </p:par>
                        <p:par>
                          <p:cTn id="198" fill="hold">
                            <p:stCondLst>
                              <p:cond delay="1000"/>
                            </p:stCondLst>
                            <p:childTnLst>
                              <p:par>
                                <p:cTn id="199" presetID="10" presetClass="entr" presetSubtype="0" fill="hold" nodeType="afterEffect">
                                  <p:stCondLst>
                                    <p:cond delay="0"/>
                                  </p:stCondLst>
                                  <p:childTnLst>
                                    <p:set>
                                      <p:cBhvr>
                                        <p:cTn id="200" dur="1" fill="hold">
                                          <p:stCondLst>
                                            <p:cond delay="0"/>
                                          </p:stCondLst>
                                        </p:cTn>
                                        <p:tgtEl>
                                          <p:spTgt spid="4098"/>
                                        </p:tgtEl>
                                        <p:attrNameLst>
                                          <p:attrName>style.visibility</p:attrName>
                                        </p:attrNameLst>
                                      </p:cBhvr>
                                      <p:to>
                                        <p:strVal val="visible"/>
                                      </p:to>
                                    </p:set>
                                    <p:animEffect transition="in" filter="fade">
                                      <p:cBhvr>
                                        <p:cTn id="201" dur="500"/>
                                        <p:tgtEl>
                                          <p:spTgt spid="4098"/>
                                        </p:tgtEl>
                                      </p:cBhvr>
                                    </p:animEffect>
                                  </p:childTnLst>
                                </p:cTn>
                              </p:par>
                            </p:childTnLst>
                          </p:cTn>
                        </p:par>
                        <p:par>
                          <p:cTn id="202" fill="hold">
                            <p:stCondLst>
                              <p:cond delay="1500"/>
                            </p:stCondLst>
                            <p:childTnLst>
                              <p:par>
                                <p:cTn id="203" presetID="1" presetClass="exit" presetSubtype="0" fill="hold" grpId="1" nodeType="afterEffect">
                                  <p:stCondLst>
                                    <p:cond delay="0"/>
                                  </p:stCondLst>
                                  <p:childTnLst>
                                    <p:set>
                                      <p:cBhvr>
                                        <p:cTn id="204" dur="1" fill="hold">
                                          <p:stCondLst>
                                            <p:cond delay="0"/>
                                          </p:stCondLst>
                                        </p:cTn>
                                        <p:tgtEl>
                                          <p:spTgt spid="3"/>
                                        </p:tgtEl>
                                        <p:attrNameLst>
                                          <p:attrName>style.visibility</p:attrName>
                                        </p:attrNameLst>
                                      </p:cBhvr>
                                      <p:to>
                                        <p:strVal val="hidden"/>
                                      </p:to>
                                    </p:set>
                                  </p:childTnLst>
                                </p:cTn>
                              </p:par>
                              <p:par>
                                <p:cTn id="205" presetID="10" presetClass="entr" presetSubtype="0" fill="hold" grpId="0" nodeType="withEffect">
                                  <p:stCondLst>
                                    <p:cond delay="0"/>
                                  </p:stCondLst>
                                  <p:childTnLst>
                                    <p:set>
                                      <p:cBhvr>
                                        <p:cTn id="206" dur="1" fill="hold">
                                          <p:stCondLst>
                                            <p:cond delay="0"/>
                                          </p:stCondLst>
                                        </p:cTn>
                                        <p:tgtEl>
                                          <p:spTgt spid="54"/>
                                        </p:tgtEl>
                                        <p:attrNameLst>
                                          <p:attrName>style.visibility</p:attrName>
                                        </p:attrNameLst>
                                      </p:cBhvr>
                                      <p:to>
                                        <p:strVal val="visible"/>
                                      </p:to>
                                    </p:set>
                                    <p:animEffect transition="in" filter="fade">
                                      <p:cBhvr>
                                        <p:cTn id="207" dur="1000"/>
                                        <p:tgtEl>
                                          <p:spTgt spid="54"/>
                                        </p:tgtEl>
                                      </p:cBhvr>
                                    </p:animEffect>
                                  </p:childTnLst>
                                </p:cTn>
                              </p:par>
                            </p:childTnLst>
                          </p:cTn>
                        </p:par>
                        <p:par>
                          <p:cTn id="208" fill="hold">
                            <p:stCondLst>
                              <p:cond delay="2500"/>
                            </p:stCondLst>
                            <p:childTnLst>
                              <p:par>
                                <p:cTn id="209" presetID="1" presetClass="exit" presetSubtype="0" fill="hold" grpId="1" nodeType="afterEffect">
                                  <p:stCondLst>
                                    <p:cond delay="0"/>
                                  </p:stCondLst>
                                  <p:childTnLst>
                                    <p:set>
                                      <p:cBhvr>
                                        <p:cTn id="210" dur="1" fill="hold">
                                          <p:stCondLst>
                                            <p:cond delay="0"/>
                                          </p:stCondLst>
                                        </p:cTn>
                                        <p:tgtEl>
                                          <p:spTgt spid="63"/>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35" presetClass="path" presetSubtype="0" accel="50000" decel="50000" fill="hold" nodeType="clickEffect">
                                  <p:stCondLst>
                                    <p:cond delay="0"/>
                                  </p:stCondLst>
                                  <p:childTnLst>
                                    <p:animMotion origin="layout" path="M 4.16667E-6 -0.0074 L -0.13073 -0.00926 " pathEditMode="relative" rAng="0" ptsTypes="AA">
                                      <p:cBhvr>
                                        <p:cTn id="214" dur="2000" fill="hold"/>
                                        <p:tgtEl>
                                          <p:spTgt spid="4098"/>
                                        </p:tgtEl>
                                        <p:attrNameLst>
                                          <p:attrName>ppt_x</p:attrName>
                                          <p:attrName>ppt_y</p:attrName>
                                        </p:attrNameLst>
                                      </p:cBhvr>
                                      <p:rCtr x="-6545" y="-93"/>
                                    </p:animMotion>
                                  </p:childTnLst>
                                </p:cTn>
                              </p:par>
                            </p:childTnLst>
                          </p:cTn>
                        </p:par>
                        <p:par>
                          <p:cTn id="215" fill="hold">
                            <p:stCondLst>
                              <p:cond delay="2000"/>
                            </p:stCondLst>
                            <p:childTnLst>
                              <p:par>
                                <p:cTn id="216" presetID="1" presetClass="exit" presetSubtype="0" fill="hold" grpId="1" nodeType="afterEffect">
                                  <p:stCondLst>
                                    <p:cond delay="0"/>
                                  </p:stCondLst>
                                  <p:childTnLst>
                                    <p:set>
                                      <p:cBhvr>
                                        <p:cTn id="217" dur="1" fill="hold">
                                          <p:stCondLst>
                                            <p:cond delay="0"/>
                                          </p:stCondLst>
                                        </p:cTn>
                                        <p:tgtEl>
                                          <p:spTgt spid="5"/>
                                        </p:tgtEl>
                                        <p:attrNameLst>
                                          <p:attrName>style.visibility</p:attrName>
                                        </p:attrNameLst>
                                      </p:cBhvr>
                                      <p:to>
                                        <p:strVal val="hidden"/>
                                      </p:to>
                                    </p:set>
                                  </p:childTnLst>
                                </p:cTn>
                              </p:par>
                            </p:childTnLst>
                          </p:cTn>
                        </p:par>
                        <p:par>
                          <p:cTn id="218" fill="hold">
                            <p:stCondLst>
                              <p:cond delay="2000"/>
                            </p:stCondLst>
                            <p:childTnLst>
                              <p:par>
                                <p:cTn id="219" presetID="1" presetClass="exit" presetSubtype="0" fill="hold" nodeType="afterEffect">
                                  <p:stCondLst>
                                    <p:cond delay="0"/>
                                  </p:stCondLst>
                                  <p:childTnLst>
                                    <p:set>
                                      <p:cBhvr>
                                        <p:cTn id="220" dur="1" fill="hold">
                                          <p:stCondLst>
                                            <p:cond delay="0"/>
                                          </p:stCondLst>
                                        </p:cTn>
                                        <p:tgtEl>
                                          <p:spTgt spid="1026"/>
                                        </p:tgtEl>
                                        <p:attrNameLst>
                                          <p:attrName>style.visibility</p:attrName>
                                        </p:attrNameLst>
                                      </p:cBhvr>
                                      <p:to>
                                        <p:strVal val="hidden"/>
                                      </p:to>
                                    </p:set>
                                  </p:childTnLst>
                                </p:cTn>
                              </p:par>
                            </p:childTnLst>
                          </p:cTn>
                        </p:par>
                        <p:par>
                          <p:cTn id="221" fill="hold">
                            <p:stCondLst>
                              <p:cond delay="2000"/>
                            </p:stCondLst>
                            <p:childTnLst>
                              <p:par>
                                <p:cTn id="222" presetID="22" presetClass="entr" presetSubtype="1" fill="hold" grpId="0" nodeType="afterEffect">
                                  <p:stCondLst>
                                    <p:cond delay="0"/>
                                  </p:stCondLst>
                                  <p:childTnLst>
                                    <p:set>
                                      <p:cBhvr>
                                        <p:cTn id="223" dur="1" fill="hold">
                                          <p:stCondLst>
                                            <p:cond delay="0"/>
                                          </p:stCondLst>
                                        </p:cTn>
                                        <p:tgtEl>
                                          <p:spTgt spid="12"/>
                                        </p:tgtEl>
                                        <p:attrNameLst>
                                          <p:attrName>style.visibility</p:attrName>
                                        </p:attrNameLst>
                                      </p:cBhvr>
                                      <p:to>
                                        <p:strVal val="visible"/>
                                      </p:to>
                                    </p:set>
                                    <p:animEffect transition="in" filter="wipe(up)">
                                      <p:cBhvr>
                                        <p:cTn id="224" dur="100"/>
                                        <p:tgtEl>
                                          <p:spTgt spid="12"/>
                                        </p:tgtEl>
                                      </p:cBhvr>
                                    </p:animEffect>
                                  </p:childTnLst>
                                </p:cTn>
                              </p:par>
                            </p:childTnLst>
                          </p:cTn>
                        </p:par>
                        <p:par>
                          <p:cTn id="225" fill="hold">
                            <p:stCondLst>
                              <p:cond delay="2100"/>
                            </p:stCondLst>
                            <p:childTnLst>
                              <p:par>
                                <p:cTn id="226" presetID="22" presetClass="entr" presetSubtype="1" fill="hold" grpId="0" nodeType="afterEffect">
                                  <p:stCondLst>
                                    <p:cond delay="0"/>
                                  </p:stCondLst>
                                  <p:childTnLst>
                                    <p:set>
                                      <p:cBhvr>
                                        <p:cTn id="227" dur="1" fill="hold">
                                          <p:stCondLst>
                                            <p:cond delay="0"/>
                                          </p:stCondLst>
                                        </p:cTn>
                                        <p:tgtEl>
                                          <p:spTgt spid="11"/>
                                        </p:tgtEl>
                                        <p:attrNameLst>
                                          <p:attrName>style.visibility</p:attrName>
                                        </p:attrNameLst>
                                      </p:cBhvr>
                                      <p:to>
                                        <p:strVal val="visible"/>
                                      </p:to>
                                    </p:set>
                                    <p:animEffect transition="in" filter="wipe(up)">
                                      <p:cBhvr>
                                        <p:cTn id="228" dur="500"/>
                                        <p:tgtEl>
                                          <p:spTgt spid="11"/>
                                        </p:tgtEl>
                                      </p:cBhvr>
                                    </p:animEffec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grpId="1" nodeType="clickEffect">
                                  <p:stCondLst>
                                    <p:cond delay="0"/>
                                  </p:stCondLst>
                                  <p:childTnLst>
                                    <p:set>
                                      <p:cBhvr>
                                        <p:cTn id="232" dur="1" fill="hold">
                                          <p:stCondLst>
                                            <p:cond delay="0"/>
                                          </p:stCondLst>
                                        </p:cTn>
                                        <p:tgtEl>
                                          <p:spTgt spid="11"/>
                                        </p:tgtEl>
                                        <p:attrNameLst>
                                          <p:attrName>style.visibility</p:attrName>
                                        </p:attrNameLst>
                                      </p:cBhvr>
                                      <p:to>
                                        <p:strVal val="hidden"/>
                                      </p:to>
                                    </p:set>
                                  </p:childTnLst>
                                </p:cTn>
                              </p:par>
                            </p:childTnLst>
                          </p:cTn>
                        </p:par>
                        <p:par>
                          <p:cTn id="233" fill="hold">
                            <p:stCondLst>
                              <p:cond delay="0"/>
                            </p:stCondLst>
                            <p:childTnLst>
                              <p:par>
                                <p:cTn id="234" presetID="10" presetClass="entr" presetSubtype="0" fill="hold" grpId="0" nodeType="afterEffect">
                                  <p:stCondLst>
                                    <p:cond delay="0"/>
                                  </p:stCondLst>
                                  <p:childTnLst>
                                    <p:set>
                                      <p:cBhvr>
                                        <p:cTn id="235" dur="1" fill="hold">
                                          <p:stCondLst>
                                            <p:cond delay="0"/>
                                          </p:stCondLst>
                                        </p:cTn>
                                        <p:tgtEl>
                                          <p:spTgt spid="1040"/>
                                        </p:tgtEl>
                                        <p:attrNameLst>
                                          <p:attrName>style.visibility</p:attrName>
                                        </p:attrNameLst>
                                      </p:cBhvr>
                                      <p:to>
                                        <p:strVal val="visible"/>
                                      </p:to>
                                    </p:set>
                                    <p:animEffect transition="in" filter="fade">
                                      <p:cBhvr>
                                        <p:cTn id="236" dur="500"/>
                                        <p:tgtEl>
                                          <p:spTgt spid="1040"/>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1040"/>
                                        </p:tgtEl>
                                        <p:attrNameLst>
                                          <p:attrName>style.visibility</p:attrName>
                                        </p:attrNameLst>
                                      </p:cBhvr>
                                      <p:to>
                                        <p:strVal val="hidden"/>
                                      </p:to>
                                    </p:set>
                                  </p:childTnLst>
                                </p:cTn>
                              </p:par>
                            </p:childTnLst>
                          </p:cTn>
                        </p:par>
                        <p:par>
                          <p:cTn id="241" fill="hold">
                            <p:stCondLst>
                              <p:cond delay="0"/>
                            </p:stCondLst>
                            <p:childTnLst>
                              <p:par>
                                <p:cTn id="242" presetID="10" presetClass="entr" presetSubtype="0" fill="hold" grpId="0" nodeType="afterEffect">
                                  <p:stCondLst>
                                    <p:cond delay="0"/>
                                  </p:stCondLst>
                                  <p:childTnLst>
                                    <p:set>
                                      <p:cBhvr>
                                        <p:cTn id="243" dur="1" fill="hold">
                                          <p:stCondLst>
                                            <p:cond delay="0"/>
                                          </p:stCondLst>
                                        </p:cTn>
                                        <p:tgtEl>
                                          <p:spTgt spid="58"/>
                                        </p:tgtEl>
                                        <p:attrNameLst>
                                          <p:attrName>style.visibility</p:attrName>
                                        </p:attrNameLst>
                                      </p:cBhvr>
                                      <p:to>
                                        <p:strVal val="visible"/>
                                      </p:to>
                                    </p:set>
                                    <p:animEffect transition="in" filter="fade">
                                      <p:cBhvr>
                                        <p:cTn id="244" dur="500"/>
                                        <p:tgtEl>
                                          <p:spTgt spid="58"/>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xit" presetSubtype="0" fill="hold" grpId="1" nodeType="clickEffect">
                                  <p:stCondLst>
                                    <p:cond delay="0"/>
                                  </p:stCondLst>
                                  <p:childTnLst>
                                    <p:set>
                                      <p:cBhvr>
                                        <p:cTn id="248" dur="1" fill="hold">
                                          <p:stCondLst>
                                            <p:cond delay="0"/>
                                          </p:stCondLst>
                                        </p:cTn>
                                        <p:tgtEl>
                                          <p:spTgt spid="58"/>
                                        </p:tgtEl>
                                        <p:attrNameLst>
                                          <p:attrName>style.visibility</p:attrName>
                                        </p:attrNameLst>
                                      </p:cBhvr>
                                      <p:to>
                                        <p:strVal val="hidden"/>
                                      </p:to>
                                    </p:set>
                                  </p:childTnLst>
                                </p:cTn>
                              </p:par>
                            </p:childTnLst>
                          </p:cTn>
                        </p:par>
                        <p:par>
                          <p:cTn id="249" fill="hold">
                            <p:stCondLst>
                              <p:cond delay="0"/>
                            </p:stCondLst>
                            <p:childTnLst>
                              <p:par>
                                <p:cTn id="250" presetID="10" presetClass="entr" presetSubtype="0" fill="hold" grpId="0" nodeType="afterEffect">
                                  <p:stCondLst>
                                    <p:cond delay="0"/>
                                  </p:stCondLst>
                                  <p:childTnLst>
                                    <p:set>
                                      <p:cBhvr>
                                        <p:cTn id="251" dur="1" fill="hold">
                                          <p:stCondLst>
                                            <p:cond delay="0"/>
                                          </p:stCondLst>
                                        </p:cTn>
                                        <p:tgtEl>
                                          <p:spTgt spid="49"/>
                                        </p:tgtEl>
                                        <p:attrNameLst>
                                          <p:attrName>style.visibility</p:attrName>
                                        </p:attrNameLst>
                                      </p:cBhvr>
                                      <p:to>
                                        <p:strVal val="visible"/>
                                      </p:to>
                                    </p:set>
                                    <p:animEffect transition="in" filter="fade">
                                      <p:cBhvr>
                                        <p:cTn id="252" dur="500"/>
                                        <p:tgtEl>
                                          <p:spTgt spid="49"/>
                                        </p:tgtEl>
                                      </p:cBhvr>
                                    </p:animEffec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49"/>
                                        </p:tgtEl>
                                        <p:attrNameLst>
                                          <p:attrName>style.visibility</p:attrName>
                                        </p:attrNameLst>
                                      </p:cBhvr>
                                      <p:to>
                                        <p:strVal val="hidden"/>
                                      </p:to>
                                    </p:set>
                                  </p:childTnLst>
                                </p:cTn>
                              </p:par>
                            </p:childTnLst>
                          </p:cTn>
                        </p:par>
                        <p:par>
                          <p:cTn id="257" fill="hold">
                            <p:stCondLst>
                              <p:cond delay="0"/>
                            </p:stCondLst>
                            <p:childTnLst>
                              <p:par>
                                <p:cTn id="258" presetID="10" presetClass="entr" presetSubtype="0" fill="hold" grpId="0" nodeType="afterEffect">
                                  <p:stCondLst>
                                    <p:cond delay="0"/>
                                  </p:stCondLst>
                                  <p:childTnLst>
                                    <p:set>
                                      <p:cBhvr>
                                        <p:cTn id="259" dur="1" fill="hold">
                                          <p:stCondLst>
                                            <p:cond delay="0"/>
                                          </p:stCondLst>
                                        </p:cTn>
                                        <p:tgtEl>
                                          <p:spTgt spid="60"/>
                                        </p:tgtEl>
                                        <p:attrNameLst>
                                          <p:attrName>style.visibility</p:attrName>
                                        </p:attrNameLst>
                                      </p:cBhvr>
                                      <p:to>
                                        <p:strVal val="visible"/>
                                      </p:to>
                                    </p:set>
                                    <p:animEffect transition="in" filter="fade">
                                      <p:cBhvr>
                                        <p:cTn id="260" dur="500"/>
                                        <p:tgtEl>
                                          <p:spTgt spid="60"/>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60"/>
                                        </p:tgtEl>
                                        <p:attrNameLst>
                                          <p:attrName>style.visibility</p:attrName>
                                        </p:attrNameLst>
                                      </p:cBhvr>
                                      <p:to>
                                        <p:strVal val="hidden"/>
                                      </p:to>
                                    </p:set>
                                  </p:childTnLst>
                                </p:cTn>
                              </p:par>
                            </p:childTnLst>
                          </p:cTn>
                        </p:par>
                        <p:par>
                          <p:cTn id="265" fill="hold">
                            <p:stCondLst>
                              <p:cond delay="0"/>
                            </p:stCondLst>
                            <p:childTnLst>
                              <p:par>
                                <p:cTn id="266" presetID="1" presetClass="exit" presetSubtype="0" fill="hold" grpId="1" nodeType="afterEffect">
                                  <p:stCondLst>
                                    <p:cond delay="0"/>
                                  </p:stCondLst>
                                  <p:childTnLst>
                                    <p:set>
                                      <p:cBhvr>
                                        <p:cTn id="267" dur="1" fill="hold">
                                          <p:stCondLst>
                                            <p:cond delay="0"/>
                                          </p:stCondLst>
                                        </p:cTn>
                                        <p:tgtEl>
                                          <p:spTgt spid="12"/>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grpId="0" nodeType="clickEffect">
                                  <p:stCondLst>
                                    <p:cond delay="0"/>
                                  </p:stCondLst>
                                  <p:childTnLst>
                                    <p:set>
                                      <p:cBhvr>
                                        <p:cTn id="271" dur="1" fill="hold">
                                          <p:stCondLst>
                                            <p:cond delay="0"/>
                                          </p:stCondLst>
                                        </p:cTn>
                                        <p:tgtEl>
                                          <p:spTgt spid="2"/>
                                        </p:tgtEl>
                                        <p:attrNameLst>
                                          <p:attrName>style.visibility</p:attrName>
                                        </p:attrNameLst>
                                      </p:cBhvr>
                                      <p:to>
                                        <p:strVal val="visible"/>
                                      </p:to>
                                    </p:set>
                                    <p:animEffect transition="in" filter="fade">
                                      <p:cBhvr>
                                        <p:cTn id="272" dur="500"/>
                                        <p:tgtEl>
                                          <p:spTgt spid="2"/>
                                        </p:tgtEl>
                                      </p:cBhvr>
                                    </p:animEffec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1" nodeType="clickEffect">
                                  <p:stCondLst>
                                    <p:cond delay="0"/>
                                  </p:stCondLst>
                                  <p:childTnLst>
                                    <p:set>
                                      <p:cBhvr>
                                        <p:cTn id="276" dur="1" fill="hold">
                                          <p:stCondLst>
                                            <p:cond delay="0"/>
                                          </p:stCondLst>
                                        </p:cTn>
                                        <p:tgtEl>
                                          <p:spTgt spid="2"/>
                                        </p:tgtEl>
                                        <p:attrNameLst>
                                          <p:attrName>style.visibility</p:attrName>
                                        </p:attrNameLst>
                                      </p:cBhvr>
                                      <p:to>
                                        <p:strVal val="hidden"/>
                                      </p:to>
                                    </p:set>
                                  </p:childTnLst>
                                </p:cTn>
                              </p:par>
                              <p:par>
                                <p:cTn id="277" presetID="1" presetClass="exit" presetSubtype="0" fill="hold" grpId="1" nodeType="withEffect">
                                  <p:stCondLst>
                                    <p:cond delay="0"/>
                                  </p:stCondLst>
                                  <p:childTnLst>
                                    <p:set>
                                      <p:cBhvr>
                                        <p:cTn id="278" dur="1" fill="hold">
                                          <p:stCondLst>
                                            <p:cond delay="0"/>
                                          </p:stCondLst>
                                        </p:cTn>
                                        <p:tgtEl>
                                          <p:spTgt spid="54"/>
                                        </p:tgtEl>
                                        <p:attrNameLst>
                                          <p:attrName>style.visibility</p:attrName>
                                        </p:attrNameLst>
                                      </p:cBhvr>
                                      <p:to>
                                        <p:strVal val="hidden"/>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nodeType="clickEffect">
                                  <p:stCondLst>
                                    <p:cond delay="0"/>
                                  </p:stCondLst>
                                  <p:childTnLst>
                                    <p:set>
                                      <p:cBhvr>
                                        <p:cTn id="282" dur="1" fill="hold">
                                          <p:stCondLst>
                                            <p:cond delay="0"/>
                                          </p:stCondLst>
                                        </p:cTn>
                                        <p:tgtEl>
                                          <p:spTgt spid="4098"/>
                                        </p:tgtEl>
                                        <p:attrNameLst>
                                          <p:attrName>style.visibility</p:attrName>
                                        </p:attrNameLst>
                                      </p:cBhvr>
                                      <p:to>
                                        <p:strVal val="hidden"/>
                                      </p:to>
                                    </p:set>
                                  </p:childTnLst>
                                </p:cTn>
                              </p:par>
                            </p:childTnLst>
                          </p:cTn>
                        </p:par>
                        <p:par>
                          <p:cTn id="283" fill="hold">
                            <p:stCondLst>
                              <p:cond delay="0"/>
                            </p:stCondLst>
                            <p:childTnLst>
                              <p:par>
                                <p:cTn id="284" presetID="10" presetClass="entr" presetSubtype="0" fill="hold" grpId="0" nodeType="afterEffect">
                                  <p:stCondLst>
                                    <p:cond delay="0"/>
                                  </p:stCondLst>
                                  <p:childTnLst>
                                    <p:set>
                                      <p:cBhvr>
                                        <p:cTn id="285" dur="1" fill="hold">
                                          <p:stCondLst>
                                            <p:cond delay="0"/>
                                          </p:stCondLst>
                                        </p:cTn>
                                        <p:tgtEl>
                                          <p:spTgt spid="62"/>
                                        </p:tgtEl>
                                        <p:attrNameLst>
                                          <p:attrName>style.visibility</p:attrName>
                                        </p:attrNameLst>
                                      </p:cBhvr>
                                      <p:to>
                                        <p:strVal val="visible"/>
                                      </p:to>
                                    </p:set>
                                    <p:animEffect transition="in" filter="fade">
                                      <p:cBhvr>
                                        <p:cTn id="286" dur="500"/>
                                        <p:tgtEl>
                                          <p:spTgt spid="62"/>
                                        </p:tgtEl>
                                      </p:cBhvr>
                                    </p:animEffect>
                                  </p:childTnLst>
                                </p:cTn>
                              </p:par>
                            </p:childTnLst>
                          </p:cTn>
                        </p:par>
                      </p:childTnLst>
                    </p:cTn>
                  </p:par>
                  <p:par>
                    <p:cTn id="287" fill="hold">
                      <p:stCondLst>
                        <p:cond delay="indefinite"/>
                      </p:stCondLst>
                      <p:childTnLst>
                        <p:par>
                          <p:cTn id="288" fill="hold">
                            <p:stCondLst>
                              <p:cond delay="0"/>
                            </p:stCondLst>
                            <p:childTnLst>
                              <p:par>
                                <p:cTn id="289" presetID="53" presetClass="entr" presetSubtype="16" fill="hold" nodeType="clickEffect">
                                  <p:stCondLst>
                                    <p:cond delay="0"/>
                                  </p:stCondLst>
                                  <p:childTnLst>
                                    <p:set>
                                      <p:cBhvr>
                                        <p:cTn id="290" dur="1" fill="hold">
                                          <p:stCondLst>
                                            <p:cond delay="0"/>
                                          </p:stCondLst>
                                        </p:cTn>
                                        <p:tgtEl>
                                          <p:spTgt spid="6"/>
                                        </p:tgtEl>
                                        <p:attrNameLst>
                                          <p:attrName>style.visibility</p:attrName>
                                        </p:attrNameLst>
                                      </p:cBhvr>
                                      <p:to>
                                        <p:strVal val="visible"/>
                                      </p:to>
                                    </p:set>
                                    <p:anim calcmode="lin" valueType="num">
                                      <p:cBhvr>
                                        <p:cTn id="291" dur="500" fill="hold"/>
                                        <p:tgtEl>
                                          <p:spTgt spid="6"/>
                                        </p:tgtEl>
                                        <p:attrNameLst>
                                          <p:attrName>ppt_w</p:attrName>
                                        </p:attrNameLst>
                                      </p:cBhvr>
                                      <p:tavLst>
                                        <p:tav tm="0">
                                          <p:val>
                                            <p:fltVal val="0"/>
                                          </p:val>
                                        </p:tav>
                                        <p:tav tm="100000">
                                          <p:val>
                                            <p:strVal val="#ppt_w"/>
                                          </p:val>
                                        </p:tav>
                                      </p:tavLst>
                                    </p:anim>
                                    <p:anim calcmode="lin" valueType="num">
                                      <p:cBhvr>
                                        <p:cTn id="292" dur="500" fill="hold"/>
                                        <p:tgtEl>
                                          <p:spTgt spid="6"/>
                                        </p:tgtEl>
                                        <p:attrNameLst>
                                          <p:attrName>ppt_h</p:attrName>
                                        </p:attrNameLst>
                                      </p:cBhvr>
                                      <p:tavLst>
                                        <p:tav tm="0">
                                          <p:val>
                                            <p:fltVal val="0"/>
                                          </p:val>
                                        </p:tav>
                                        <p:tav tm="100000">
                                          <p:val>
                                            <p:strVal val="#ppt_h"/>
                                          </p:val>
                                        </p:tav>
                                      </p:tavLst>
                                    </p:anim>
                                    <p:animEffect transition="in" filter="fade">
                                      <p:cBhvr>
                                        <p:cTn id="29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9" grpId="1"/>
      <p:bldP spid="9" grpId="2"/>
      <p:bldP spid="12" grpId="0" animBg="1"/>
      <p:bldP spid="12" grpId="1" animBg="1"/>
      <p:bldP spid="11" grpId="0"/>
      <p:bldP spid="11" grpId="1"/>
      <p:bldP spid="1040" grpId="0"/>
      <p:bldP spid="1040" grpId="1"/>
      <p:bldP spid="49" grpId="0"/>
      <p:bldP spid="49" grpId="1"/>
      <p:bldP spid="53" grpId="0" animBg="1"/>
      <p:bldP spid="53" grpId="1" animBg="1"/>
      <p:bldP spid="53" grpId="2" animBg="1"/>
      <p:bldP spid="53" grpId="3" animBg="1"/>
      <p:bldP spid="53" grpId="4" animBg="1"/>
      <p:bldP spid="54" grpId="0" animBg="1"/>
      <p:bldP spid="54" grpId="1" animBg="1"/>
      <p:bldP spid="58" grpId="0"/>
      <p:bldP spid="58" grpId="1"/>
      <p:bldP spid="60" grpId="0"/>
      <p:bldP spid="60" grpId="1"/>
      <p:bldP spid="2" grpId="0" animBg="1"/>
      <p:bldP spid="2" grpId="1" animBg="1"/>
      <p:bldP spid="62" grpId="0"/>
      <p:bldP spid="61" grpId="0" animBg="1"/>
      <p:bldP spid="61" grpId="1" animBg="1"/>
      <p:bldP spid="63" grpId="0" animBg="1"/>
      <p:bldP spid="63" grpId="1" animBg="1"/>
      <p:bldP spid="64" grpId="0" animBg="1"/>
      <p:bldP spid="64" grpId="1" animBg="1"/>
      <p:bldP spid="65" grpId="0" animBg="1"/>
      <p:bldP spid="65" grpId="1" animBg="1"/>
      <p:bldP spid="66" grpId="0" animBg="1"/>
      <p:bldP spid="66" grpId="1" animBg="1"/>
      <p:bldP spid="3" grpId="0" animBg="1"/>
      <p:bldP spid="3"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57200" y="228600"/>
            <a:ext cx="8229600" cy="4705350"/>
          </a:xfrm>
          <a:prstGeom prst="rect">
            <a:avLst/>
          </a:prstGeom>
          <a:ln w="88900" cap="sq" cmpd="thickThin">
            <a:solidFill>
              <a:srgbClr val="000000"/>
            </a:solidFill>
            <a:prstDash val="solid"/>
            <a:miter lim="800000"/>
          </a:ln>
          <a:effectLst>
            <a:innerShdw blurRad="76200">
              <a:srgbClr val="000000"/>
            </a:innerShdw>
          </a:effectLst>
        </p:spPr>
      </p:pic>
      <p:pic>
        <p:nvPicPr>
          <p:cNvPr id="2050" name="Picture 2" descr="C:\Users\200113\Desktop\CBSE Chp 4\J Chgadwi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9550"/>
            <a:ext cx="3051609" cy="344971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1209684" y="4019550"/>
            <a:ext cx="1602459" cy="369332"/>
          </a:xfrm>
          <a:prstGeom prst="rect">
            <a:avLst/>
          </a:prstGeom>
          <a:solidFill>
            <a:schemeClr val="bg1">
              <a:alpha val="65000"/>
            </a:schemeClr>
          </a:solidFill>
          <a:ln>
            <a:noFill/>
          </a:ln>
        </p:spPr>
        <p:txBody>
          <a:bodyPr>
            <a:spAutoFit/>
          </a:bodyPr>
          <a:lstStyle/>
          <a:p>
            <a:r>
              <a:rPr lang="en-US" b="1" dirty="0" smtClean="0">
                <a:solidFill>
                  <a:srgbClr val="0000FF"/>
                </a:solidFill>
                <a:latin typeface="Bookman Old Style" pitchFamily="18" charset="0"/>
              </a:rPr>
              <a:t>1891-1974</a:t>
            </a:r>
            <a:endParaRPr lang="en-US" b="1" dirty="0">
              <a:solidFill>
                <a:srgbClr val="0000FF"/>
              </a:solidFill>
              <a:latin typeface="Bookman Old Style" pitchFamily="18" charset="0"/>
            </a:endParaRPr>
          </a:p>
        </p:txBody>
      </p:sp>
      <p:sp>
        <p:nvSpPr>
          <p:cNvPr id="6" name="Rectangle 5"/>
          <p:cNvSpPr/>
          <p:nvPr/>
        </p:nvSpPr>
        <p:spPr>
          <a:xfrm>
            <a:off x="1176596" y="3577255"/>
            <a:ext cx="1654620" cy="369332"/>
          </a:xfrm>
          <a:prstGeom prst="rect">
            <a:avLst/>
          </a:prstGeom>
          <a:solidFill>
            <a:schemeClr val="bg1">
              <a:alpha val="65000"/>
            </a:schemeClr>
          </a:solidFill>
          <a:ln>
            <a:noFill/>
          </a:ln>
        </p:spPr>
        <p:txBody>
          <a:bodyPr wrap="none">
            <a:spAutoFit/>
          </a:bodyPr>
          <a:lstStyle/>
          <a:p>
            <a:r>
              <a:rPr lang="en-US" b="1" dirty="0" smtClean="0">
                <a:solidFill>
                  <a:srgbClr val="0000FF"/>
                </a:solidFill>
                <a:latin typeface="Bookman Old Style" pitchFamily="18" charset="0"/>
              </a:rPr>
              <a:t>J. Chadwick</a:t>
            </a:r>
            <a:endParaRPr lang="en-US" b="1" dirty="0">
              <a:solidFill>
                <a:srgbClr val="0000FF"/>
              </a:solidFill>
            </a:endParaRPr>
          </a:p>
        </p:txBody>
      </p:sp>
      <p:grpSp>
        <p:nvGrpSpPr>
          <p:cNvPr id="5" name="Group 4"/>
          <p:cNvGrpSpPr/>
          <p:nvPr/>
        </p:nvGrpSpPr>
        <p:grpSpPr>
          <a:xfrm>
            <a:off x="4572000" y="273857"/>
            <a:ext cx="3067453" cy="1545743"/>
            <a:chOff x="4724400" y="280038"/>
            <a:chExt cx="3067453" cy="1545744"/>
          </a:xfrm>
        </p:grpSpPr>
        <p:sp>
          <p:nvSpPr>
            <p:cNvPr id="4" name="Cloud Callout 3"/>
            <p:cNvSpPr/>
            <p:nvPr/>
          </p:nvSpPr>
          <p:spPr>
            <a:xfrm>
              <a:off x="4724400" y="280038"/>
              <a:ext cx="2971800" cy="1409756"/>
            </a:xfrm>
            <a:prstGeom prst="cloudCallout">
              <a:avLst>
                <a:gd name="adj1" fmla="val -121726"/>
                <a:gd name="adj2" fmla="val 4151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Rectangle 2"/>
            <p:cNvSpPr/>
            <p:nvPr/>
          </p:nvSpPr>
          <p:spPr>
            <a:xfrm>
              <a:off x="4953000" y="505420"/>
              <a:ext cx="2838853" cy="1320362"/>
            </a:xfrm>
            <a:prstGeom prst="rect">
              <a:avLst/>
            </a:prstGeom>
          </p:spPr>
          <p:txBody>
            <a:bodyPr>
              <a:spAutoFit/>
            </a:bodyPr>
            <a:lstStyle/>
            <a:p>
              <a:r>
                <a:rPr lang="en-US" dirty="0">
                  <a:solidFill>
                    <a:srgbClr val="0000FF"/>
                  </a:solidFill>
                  <a:latin typeface="Bookman Old Style" pitchFamily="18" charset="0"/>
                </a:rPr>
                <a:t>Chadwick was born </a:t>
              </a:r>
              <a:r>
                <a:rPr lang="en-US" dirty="0" smtClean="0">
                  <a:solidFill>
                    <a:srgbClr val="0000FF"/>
                  </a:solidFill>
                  <a:latin typeface="Bookman Old Style" pitchFamily="18" charset="0"/>
                </a:rPr>
                <a:t>in </a:t>
              </a:r>
              <a:r>
                <a:rPr lang="en-US" dirty="0" err="1" smtClean="0">
                  <a:solidFill>
                    <a:srgbClr val="0000FF"/>
                  </a:solidFill>
                  <a:latin typeface="Bookman Old Style" pitchFamily="18" charset="0"/>
                </a:rPr>
                <a:t>Bolington,Cheshire</a:t>
              </a:r>
              <a:r>
                <a:rPr lang="en-US" dirty="0" smtClean="0">
                  <a:solidFill>
                    <a:srgbClr val="0000FF"/>
                  </a:solidFill>
                  <a:latin typeface="Bookman Old Style" pitchFamily="18" charset="0"/>
                </a:rPr>
                <a:t>, </a:t>
              </a:r>
            </a:p>
            <a:p>
              <a:r>
                <a:rPr lang="en-US" dirty="0" smtClean="0">
                  <a:solidFill>
                    <a:srgbClr val="0000FF"/>
                  </a:solidFill>
                  <a:latin typeface="Bookman Old Style" pitchFamily="18" charset="0"/>
                </a:rPr>
                <a:t>on </a:t>
              </a:r>
              <a:r>
                <a:rPr lang="en-US" dirty="0">
                  <a:solidFill>
                    <a:srgbClr val="0000FF"/>
                  </a:solidFill>
                  <a:latin typeface="Bookman Old Style" pitchFamily="18" charset="0"/>
                </a:rPr>
                <a:t>20 October 1891</a:t>
              </a:r>
            </a:p>
          </p:txBody>
        </p:sp>
      </p:grpSp>
      <p:sp>
        <p:nvSpPr>
          <p:cNvPr id="11" name="Round Diagonal Corner Rectangle 10"/>
          <p:cNvSpPr/>
          <p:nvPr/>
        </p:nvSpPr>
        <p:spPr>
          <a:xfrm>
            <a:off x="3131457" y="1733550"/>
            <a:ext cx="5486400" cy="1295400"/>
          </a:xfrm>
          <a:prstGeom prst="round2Diag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8" name="Rectangle 7"/>
          <p:cNvSpPr/>
          <p:nvPr/>
        </p:nvSpPr>
        <p:spPr>
          <a:xfrm>
            <a:off x="3124200" y="1733550"/>
            <a:ext cx="5484422" cy="1200329"/>
          </a:xfrm>
          <a:prstGeom prst="rect">
            <a:avLst/>
          </a:prstGeom>
        </p:spPr>
        <p:txBody>
          <a:bodyPr wrap="square">
            <a:spAutoFit/>
          </a:bodyPr>
          <a:lstStyle/>
          <a:p>
            <a:r>
              <a:rPr lang="en-US" dirty="0" smtClean="0">
                <a:solidFill>
                  <a:srgbClr val="0000FF"/>
                </a:solidFill>
                <a:latin typeface="Bookman Old Style" pitchFamily="18" charset="0"/>
              </a:rPr>
              <a:t>In general, a neutron is represent as ‘n’ the mass of an atom is therefore given by the sum of the masses of protons and neutrons present in the nucleus. </a:t>
            </a:r>
            <a:endParaRPr lang="en-US" dirty="0">
              <a:solidFill>
                <a:srgbClr val="0000FF"/>
              </a:solidFill>
            </a:endParaRPr>
          </a:p>
        </p:txBody>
      </p:sp>
      <p:sp>
        <p:nvSpPr>
          <p:cNvPr id="9" name="Rectangle 8"/>
          <p:cNvSpPr/>
          <p:nvPr/>
        </p:nvSpPr>
        <p:spPr>
          <a:xfrm>
            <a:off x="3124200" y="1733550"/>
            <a:ext cx="5477165" cy="923330"/>
          </a:xfrm>
          <a:prstGeom prst="rect">
            <a:avLst/>
          </a:prstGeom>
        </p:spPr>
        <p:txBody>
          <a:bodyPr wrap="square">
            <a:spAutoFit/>
          </a:bodyPr>
          <a:lstStyle/>
          <a:p>
            <a:r>
              <a:rPr lang="en-US" dirty="0" smtClean="0">
                <a:solidFill>
                  <a:srgbClr val="0000FF"/>
                </a:solidFill>
                <a:latin typeface="Bookman Old Style" pitchFamily="18" charset="0"/>
              </a:rPr>
              <a:t>In 1932, J. Chadwick discovered another sub-atomic particle which had no charge and a mass nearly equal to that of a proton.</a:t>
            </a:r>
            <a:endParaRPr lang="en-US" dirty="0">
              <a:solidFill>
                <a:srgbClr val="0000FF"/>
              </a:solidFill>
            </a:endParaRPr>
          </a:p>
        </p:txBody>
      </p:sp>
      <p:sp>
        <p:nvSpPr>
          <p:cNvPr id="10" name="Rectangle 9"/>
          <p:cNvSpPr/>
          <p:nvPr/>
        </p:nvSpPr>
        <p:spPr>
          <a:xfrm>
            <a:off x="3124200" y="1733550"/>
            <a:ext cx="5484422" cy="923330"/>
          </a:xfrm>
          <a:prstGeom prst="rect">
            <a:avLst/>
          </a:prstGeom>
        </p:spPr>
        <p:txBody>
          <a:bodyPr wrap="square">
            <a:spAutoFit/>
          </a:bodyPr>
          <a:lstStyle/>
          <a:p>
            <a:r>
              <a:rPr lang="en-US" dirty="0" smtClean="0">
                <a:solidFill>
                  <a:srgbClr val="0000FF"/>
                </a:solidFill>
                <a:latin typeface="Bookman Old Style" pitchFamily="18" charset="0"/>
              </a:rPr>
              <a:t>It was eventually named as neutron. Neutrons are present in the nucleus of all atoms, except hydrogen. </a:t>
            </a:r>
            <a:endParaRPr lang="en-US" dirty="0">
              <a:solidFill>
                <a:srgbClr val="0000FF"/>
              </a:solidFill>
            </a:endParaRPr>
          </a:p>
        </p:txBody>
      </p:sp>
    </p:spTree>
    <p:extLst>
      <p:ext uri="{BB962C8B-B14F-4D97-AF65-F5344CB8AC3E}">
        <p14:creationId xmlns:p14="http://schemas.microsoft.com/office/powerpoint/2010/main" val="58935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11" grpId="0" animBg="1"/>
      <p:bldP spid="8" grpId="0"/>
      <p:bldP spid="8" grpId="1"/>
      <p:bldP spid="9" grpId="0"/>
      <p:bldP spid="9" grpId="1"/>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51435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667000" y="297418"/>
            <a:ext cx="3505200" cy="369332"/>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latin typeface="Bookman Old Style" pitchFamily="18" charset="0"/>
              </a:rPr>
              <a:t>Characteristics of  Neutron</a:t>
            </a:r>
            <a:endParaRPr lang="en-US" b="1" dirty="0">
              <a:latin typeface="Bookman Old Style" pitchFamily="18" charset="0"/>
            </a:endParaRPr>
          </a:p>
        </p:txBody>
      </p:sp>
      <p:sp>
        <p:nvSpPr>
          <p:cNvPr id="5" name="Rectangle 4"/>
          <p:cNvSpPr/>
          <p:nvPr/>
        </p:nvSpPr>
        <p:spPr>
          <a:xfrm>
            <a:off x="530522" y="1047750"/>
            <a:ext cx="2240956" cy="369332"/>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solidFill>
                  <a:schemeClr val="bg1"/>
                </a:solidFill>
                <a:latin typeface="Bookman Old Style" pitchFamily="18" charset="0"/>
              </a:rPr>
              <a:t>Mass of Neutrons</a:t>
            </a:r>
            <a:endParaRPr lang="en-US" b="1" dirty="0">
              <a:solidFill>
                <a:schemeClr val="bg1"/>
              </a:solidFill>
              <a:latin typeface="Bookman Old Style" pitchFamily="18" charset="0"/>
            </a:endParaRPr>
          </a:p>
        </p:txBody>
      </p:sp>
      <p:sp>
        <p:nvSpPr>
          <p:cNvPr id="8" name="Rectangle 7"/>
          <p:cNvSpPr/>
          <p:nvPr/>
        </p:nvSpPr>
        <p:spPr>
          <a:xfrm>
            <a:off x="533399" y="2812018"/>
            <a:ext cx="2590801" cy="369332"/>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smtClean="0">
                <a:solidFill>
                  <a:schemeClr val="bg1"/>
                </a:solidFill>
                <a:latin typeface="Bookman Old Style" pitchFamily="18" charset="0"/>
              </a:rPr>
              <a:t>Charge of Neutrons</a:t>
            </a:r>
            <a:endParaRPr lang="en-US" b="1" dirty="0">
              <a:solidFill>
                <a:schemeClr val="bg1"/>
              </a:solidFill>
              <a:latin typeface="Bookman Old Style" pitchFamily="18"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53" t="7018" r="11877"/>
          <a:stretch/>
        </p:blipFill>
        <p:spPr>
          <a:xfrm>
            <a:off x="5334000" y="1123950"/>
            <a:ext cx="3276600" cy="2984328"/>
          </a:xfrm>
          <a:prstGeom prst="rect">
            <a:avLst/>
          </a:prstGeom>
          <a:ln w="88900" cap="sq" cmpd="thickThin">
            <a:solidFill>
              <a:srgbClr val="000000"/>
            </a:solidFill>
            <a:prstDash val="solid"/>
            <a:miter lim="800000"/>
          </a:ln>
          <a:effectLst>
            <a:innerShdw blurRad="76200">
              <a:srgbClr val="000000"/>
            </a:innerShdw>
          </a:effectLst>
        </p:spPr>
      </p:pic>
      <p:sp>
        <p:nvSpPr>
          <p:cNvPr id="6" name="Rectangle 5"/>
          <p:cNvSpPr/>
          <p:nvPr/>
        </p:nvSpPr>
        <p:spPr>
          <a:xfrm>
            <a:off x="533399" y="1657350"/>
            <a:ext cx="6628482" cy="923330"/>
          </a:xfrm>
          <a:prstGeom prst="rect">
            <a:avLst/>
          </a:prstGeom>
          <a:noFill/>
          <a:ln/>
          <a:effectLst/>
          <a:scene3d>
            <a:camera prst="orthographicFront">
              <a:rot lat="0" lon="0" rev="0"/>
            </a:camera>
            <a:lightRig rig="threePt" dir="t">
              <a:rot lat="0" lon="0" rev="1200000"/>
            </a:lightRig>
          </a:scene3d>
        </p:spPr>
        <p:style>
          <a:lnRef idx="0">
            <a:schemeClr val="accent4"/>
          </a:lnRef>
          <a:fillRef idx="3">
            <a:schemeClr val="accent4"/>
          </a:fillRef>
          <a:effectRef idx="3">
            <a:schemeClr val="accent4"/>
          </a:effectRef>
          <a:fontRef idx="minor">
            <a:schemeClr val="lt1"/>
          </a:fontRef>
        </p:style>
        <p:txBody>
          <a:bodyPr wrap="square">
            <a:spAutoFit/>
          </a:bodyPr>
          <a:lstStyle/>
          <a:p>
            <a:pPr marL="285750" indent="-285750">
              <a:buFont typeface="Wingdings" pitchFamily="2" charset="2"/>
              <a:buChar char="Ø"/>
            </a:pPr>
            <a:r>
              <a:rPr lang="en-US" dirty="0" smtClean="0">
                <a:solidFill>
                  <a:schemeClr val="tx1"/>
                </a:solidFill>
                <a:latin typeface="Bookman Old Style" pitchFamily="18" charset="0"/>
              </a:rPr>
              <a:t>The mass of neutrons is equal to the </a:t>
            </a:r>
          </a:p>
          <a:p>
            <a:r>
              <a:rPr lang="en-US" dirty="0" smtClean="0">
                <a:solidFill>
                  <a:schemeClr val="tx1"/>
                </a:solidFill>
                <a:latin typeface="Bookman Old Style" pitchFamily="18" charset="0"/>
              </a:rPr>
              <a:t>    mass of a proton. The relative mass </a:t>
            </a:r>
          </a:p>
          <a:p>
            <a:r>
              <a:rPr lang="en-US" dirty="0" smtClean="0">
                <a:solidFill>
                  <a:schemeClr val="tx1"/>
                </a:solidFill>
                <a:latin typeface="Bookman Old Style" pitchFamily="18" charset="0"/>
              </a:rPr>
              <a:t>    of a neutrons is 1 u.</a:t>
            </a:r>
            <a:endParaRPr lang="en-US" dirty="0">
              <a:solidFill>
                <a:schemeClr val="tx1"/>
              </a:solidFill>
              <a:latin typeface="Bookman Old Style" pitchFamily="18" charset="0"/>
            </a:endParaRPr>
          </a:p>
        </p:txBody>
      </p:sp>
      <p:sp>
        <p:nvSpPr>
          <p:cNvPr id="9" name="Rounded Rectangle 8"/>
          <p:cNvSpPr/>
          <p:nvPr/>
        </p:nvSpPr>
        <p:spPr>
          <a:xfrm>
            <a:off x="509529" y="3275171"/>
            <a:ext cx="6652351" cy="902613"/>
          </a:xfrm>
          <a:prstGeom prst="roundRect">
            <a:avLst>
              <a:gd name="adj" fmla="val 49020"/>
            </a:avLst>
          </a:prstGeom>
          <a:noFill/>
          <a:ln/>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wrap="square">
            <a:spAutoFit/>
          </a:bodyPr>
          <a:lstStyle/>
          <a:p>
            <a:pPr marL="285750" indent="-285750">
              <a:buFont typeface="Wingdings" pitchFamily="2" charset="2"/>
              <a:buChar char="Ø"/>
            </a:pPr>
            <a:r>
              <a:rPr lang="en-US" dirty="0" smtClean="0">
                <a:solidFill>
                  <a:schemeClr val="tx1"/>
                </a:solidFill>
                <a:latin typeface="Bookman Old Style" pitchFamily="18" charset="0"/>
              </a:rPr>
              <a:t>Neutron has no charge. It is </a:t>
            </a:r>
          </a:p>
          <a:p>
            <a:r>
              <a:rPr lang="en-US" dirty="0" smtClean="0">
                <a:solidFill>
                  <a:schemeClr val="tx1"/>
                </a:solidFill>
                <a:latin typeface="Bookman Old Style" pitchFamily="18" charset="0"/>
              </a:rPr>
              <a:t>    electrically neutral.</a:t>
            </a:r>
          </a:p>
        </p:txBody>
      </p:sp>
    </p:spTree>
    <p:extLst>
      <p:ext uri="{BB962C8B-B14F-4D97-AF65-F5344CB8AC3E}">
        <p14:creationId xmlns:p14="http://schemas.microsoft.com/office/powerpoint/2010/main" val="165193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6"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9</a:t>
            </a:r>
            <a:endParaRPr lang="en-US" sz="2800" dirty="0">
              <a:latin typeface="Algerian" panose="04020705040A02060702" pitchFamily="82" charset="0"/>
            </a:endParaRPr>
          </a:p>
        </p:txBody>
      </p:sp>
      <p:sp>
        <p:nvSpPr>
          <p:cNvPr id="5" name="Title 7"/>
          <p:cNvSpPr txBox="1">
            <a:spLocks/>
          </p:cNvSpPr>
          <p:nvPr/>
        </p:nvSpPr>
        <p:spPr bwMode="auto">
          <a:xfrm>
            <a:off x="806019" y="2535071"/>
            <a:ext cx="5670981" cy="81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Numericals based on atomic number and mass number</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31830865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63880" y="349917"/>
            <a:ext cx="4693920" cy="469233"/>
            <a:chOff x="533400" y="285750"/>
            <a:chExt cx="4267200" cy="387795"/>
          </a:xfrm>
          <a:solidFill>
            <a:srgbClr val="009900"/>
          </a:solidFill>
        </p:grpSpPr>
        <p:sp>
          <p:nvSpPr>
            <p:cNvPr id="7" name="Rounded Rectangle 6"/>
            <p:cNvSpPr/>
            <p:nvPr/>
          </p:nvSpPr>
          <p:spPr>
            <a:xfrm>
              <a:off x="533400" y="285750"/>
              <a:ext cx="4203708" cy="387795"/>
            </a:xfrm>
            <a:prstGeom prst="round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541101" y="304213"/>
              <a:ext cx="4259499" cy="369332"/>
            </a:xfrm>
            <a:prstGeom prst="rect">
              <a:avLst/>
            </a:prstGeom>
            <a:noFill/>
            <a:ln>
              <a:noFill/>
            </a:ln>
          </p:spPr>
          <p:txBody>
            <a:bodyPr wrap="none" rtlCol="0">
              <a:spAutoFit/>
            </a:bodyPr>
            <a:lstStyle/>
            <a:p>
              <a:r>
                <a:rPr lang="en-US" b="1" dirty="0" smtClean="0">
                  <a:solidFill>
                    <a:schemeClr val="bg1"/>
                  </a:solidFill>
                  <a:latin typeface="Bookman Old Style" pitchFamily="18" charset="0"/>
                </a:rPr>
                <a:t>Atomic Number and Mass Number</a:t>
              </a:r>
              <a:endParaRPr lang="en-US" b="1" dirty="0">
                <a:solidFill>
                  <a:schemeClr val="bg1"/>
                </a:solidFill>
                <a:latin typeface="Bookman Old Style" pitchFamily="18" charset="0"/>
              </a:endParaRPr>
            </a:p>
          </p:txBody>
        </p:sp>
      </p:grpSp>
      <p:grpSp>
        <p:nvGrpSpPr>
          <p:cNvPr id="9" name="Group 8"/>
          <p:cNvGrpSpPr/>
          <p:nvPr/>
        </p:nvGrpSpPr>
        <p:grpSpPr>
          <a:xfrm>
            <a:off x="612451" y="971550"/>
            <a:ext cx="2358623" cy="668281"/>
            <a:chOff x="1171389" y="1023080"/>
            <a:chExt cx="2358623" cy="898377"/>
          </a:xfrm>
        </p:grpSpPr>
        <p:sp>
          <p:nvSpPr>
            <p:cNvPr id="10" name="Oval 9"/>
            <p:cNvSpPr/>
            <p:nvPr/>
          </p:nvSpPr>
          <p:spPr>
            <a:xfrm>
              <a:off x="1183052" y="1023080"/>
              <a:ext cx="2346960" cy="898377"/>
            </a:xfrm>
            <a:prstGeom prst="homePlate">
              <a:avLst/>
            </a:prstGeom>
            <a:solidFill>
              <a:srgbClr val="33ECF1"/>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71389" y="1247325"/>
              <a:ext cx="2221463" cy="369332"/>
            </a:xfrm>
            <a:prstGeom prst="homePlate">
              <a:avLst/>
            </a:prstGeom>
          </p:spPr>
          <p:txBody>
            <a:bodyPr wrap="none">
              <a:spAutoFit/>
            </a:bodyPr>
            <a:lstStyle/>
            <a:p>
              <a:r>
                <a:rPr lang="en-US" b="1" dirty="0">
                  <a:latin typeface="Bookman Old Style" pitchFamily="18" charset="0"/>
                </a:rPr>
                <a:t>Atomic Number </a:t>
              </a:r>
              <a:endParaRPr lang="en-US" b="1" dirty="0"/>
            </a:p>
          </p:txBody>
        </p:sp>
      </p:grpSp>
      <p:grpSp>
        <p:nvGrpSpPr>
          <p:cNvPr id="12" name="Group 11"/>
          <p:cNvGrpSpPr/>
          <p:nvPr/>
        </p:nvGrpSpPr>
        <p:grpSpPr>
          <a:xfrm>
            <a:off x="3124200" y="971550"/>
            <a:ext cx="5410200" cy="3103837"/>
            <a:chOff x="-123420" y="1127249"/>
            <a:chExt cx="5410202" cy="1950881"/>
          </a:xfrm>
        </p:grpSpPr>
        <p:sp>
          <p:nvSpPr>
            <p:cNvPr id="4" name="Snip Diagonal Corner Rectangle 3"/>
            <p:cNvSpPr/>
            <p:nvPr/>
          </p:nvSpPr>
          <p:spPr>
            <a:xfrm>
              <a:off x="-123420" y="1127249"/>
              <a:ext cx="5410202" cy="1950881"/>
            </a:xfrm>
            <a:prstGeom prst="snip2DiagRect">
              <a:avLst/>
            </a:prstGeom>
            <a:solidFill>
              <a:srgbClr val="DAC54A"/>
            </a:solidFill>
            <a:ln w="28575">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TextBox 2"/>
            <p:cNvSpPr txBox="1"/>
            <p:nvPr/>
          </p:nvSpPr>
          <p:spPr>
            <a:xfrm>
              <a:off x="-123420" y="1165935"/>
              <a:ext cx="5410202" cy="839391"/>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latin typeface="Bookman Old Style" pitchFamily="18" charset="0"/>
                </a:rPr>
                <a:t>It is the number of a protons of an atom, which determines its atomic number. It </a:t>
              </a:r>
              <a:r>
                <a:rPr lang="en-US" dirty="0">
                  <a:latin typeface="Bookman Old Style" pitchFamily="18" charset="0"/>
                </a:rPr>
                <a:t>is </a:t>
              </a:r>
              <a:r>
                <a:rPr lang="en-US" dirty="0" smtClean="0">
                  <a:latin typeface="Bookman Old Style" pitchFamily="18" charset="0"/>
                </a:rPr>
                <a:t>denoted by ’Z</a:t>
              </a:r>
              <a:r>
                <a:rPr lang="en-US" dirty="0">
                  <a:latin typeface="Bookman Old Style" pitchFamily="18" charset="0"/>
                </a:rPr>
                <a:t>’ </a:t>
              </a:r>
              <a:r>
                <a:rPr lang="en-US" dirty="0" smtClean="0">
                  <a:latin typeface="Bookman Old Style" pitchFamily="18" charset="0"/>
                </a:rPr>
                <a:t>all atoms. </a:t>
              </a:r>
              <a:endParaRPr lang="en-US" dirty="0"/>
            </a:p>
          </p:txBody>
        </p:sp>
      </p:grpSp>
      <p:sp>
        <p:nvSpPr>
          <p:cNvPr id="2" name="TextBox 1"/>
          <p:cNvSpPr txBox="1"/>
          <p:nvPr/>
        </p:nvSpPr>
        <p:spPr>
          <a:xfrm>
            <a:off x="3124200" y="1932857"/>
            <a:ext cx="5487400" cy="923330"/>
          </a:xfrm>
          <a:prstGeom prst="rect">
            <a:avLst/>
          </a:prstGeom>
          <a:noFill/>
        </p:spPr>
        <p:txBody>
          <a:bodyPr wrap="none" rtlCol="0">
            <a:spAutoFit/>
          </a:bodyPr>
          <a:lstStyle/>
          <a:p>
            <a:pPr marL="285750" indent="-285750">
              <a:buFont typeface="Wingdings" panose="05000000000000000000" pitchFamily="2" charset="2"/>
              <a:buChar char="Ø"/>
            </a:pPr>
            <a:r>
              <a:rPr lang="en-US" dirty="0" smtClean="0">
                <a:latin typeface="Bookman Old Style" panose="02050604050505020204" pitchFamily="18" charset="0"/>
              </a:rPr>
              <a:t>All the atoms of the same element have the </a:t>
            </a:r>
          </a:p>
          <a:p>
            <a:r>
              <a:rPr lang="en-US" dirty="0">
                <a:latin typeface="Bookman Old Style" panose="02050604050505020204" pitchFamily="18" charset="0"/>
              </a:rPr>
              <a:t> </a:t>
            </a:r>
            <a:r>
              <a:rPr lang="en-US" dirty="0" smtClean="0">
                <a:latin typeface="Bookman Old Style" panose="02050604050505020204" pitchFamily="18" charset="0"/>
              </a:rPr>
              <a:t>   same number of protons in their nuclei, and</a:t>
            </a:r>
          </a:p>
          <a:p>
            <a:r>
              <a:rPr lang="en-US" dirty="0">
                <a:latin typeface="Bookman Old Style" panose="02050604050505020204" pitchFamily="18" charset="0"/>
              </a:rPr>
              <a:t> </a:t>
            </a:r>
            <a:r>
              <a:rPr lang="en-US" dirty="0" smtClean="0">
                <a:latin typeface="Bookman Old Style" panose="02050604050505020204" pitchFamily="18" charset="0"/>
              </a:rPr>
              <a:t>   hence they have the same atomic number.</a:t>
            </a:r>
            <a:endParaRPr lang="en-US" dirty="0">
              <a:latin typeface="Bookman Old Style" panose="02050604050505020204" pitchFamily="18" charset="0"/>
            </a:endParaRPr>
          </a:p>
        </p:txBody>
      </p:sp>
      <p:sp>
        <p:nvSpPr>
          <p:cNvPr id="13" name="TextBox 12"/>
          <p:cNvSpPr txBox="1"/>
          <p:nvPr/>
        </p:nvSpPr>
        <p:spPr>
          <a:xfrm>
            <a:off x="3124200" y="2819456"/>
            <a:ext cx="5413661" cy="646331"/>
          </a:xfrm>
          <a:prstGeom prst="rect">
            <a:avLst/>
          </a:prstGeom>
          <a:noFill/>
        </p:spPr>
        <p:txBody>
          <a:bodyPr wrap="none" rtlCol="0">
            <a:spAutoFit/>
          </a:bodyPr>
          <a:lstStyle/>
          <a:p>
            <a:pPr marL="285750" indent="-285750">
              <a:buFont typeface="Wingdings" panose="05000000000000000000" pitchFamily="2" charset="2"/>
              <a:buChar char="Ø"/>
            </a:pPr>
            <a:r>
              <a:rPr lang="en-US" dirty="0" smtClean="0">
                <a:latin typeface="Bookman Old Style" panose="02050604050505020204" pitchFamily="18" charset="0"/>
              </a:rPr>
              <a:t>No two elements can have the same atomic </a:t>
            </a:r>
          </a:p>
          <a:p>
            <a:r>
              <a:rPr lang="en-US" dirty="0">
                <a:latin typeface="Bookman Old Style" panose="02050604050505020204" pitchFamily="18" charset="0"/>
              </a:rPr>
              <a:t> </a:t>
            </a:r>
            <a:r>
              <a:rPr lang="en-US" dirty="0" smtClean="0">
                <a:latin typeface="Bookman Old Style" panose="02050604050505020204" pitchFamily="18" charset="0"/>
              </a:rPr>
              <a:t>   number</a:t>
            </a:r>
            <a:endParaRPr lang="en-US" dirty="0">
              <a:latin typeface="Bookman Old Style" panose="02050604050505020204" pitchFamily="18" charset="0"/>
            </a:endParaRPr>
          </a:p>
        </p:txBody>
      </p:sp>
      <p:sp>
        <p:nvSpPr>
          <p:cNvPr id="16" name="Rectangle 15"/>
          <p:cNvSpPr/>
          <p:nvPr/>
        </p:nvSpPr>
        <p:spPr>
          <a:xfrm>
            <a:off x="3124200" y="3352856"/>
            <a:ext cx="5410200" cy="646331"/>
          </a:xfrm>
          <a:prstGeom prst="rect">
            <a:avLst/>
          </a:prstGeom>
        </p:spPr>
        <p:txBody>
          <a:bodyPr wrap="square">
            <a:spAutoFit/>
          </a:bodyPr>
          <a:lstStyle/>
          <a:p>
            <a:pPr marL="285750" indent="-285750">
              <a:buFont typeface="Wingdings" panose="05000000000000000000" pitchFamily="2" charset="2"/>
              <a:buChar char="Ø"/>
            </a:pPr>
            <a:r>
              <a:rPr lang="en-US" dirty="0">
                <a:latin typeface="Bookman Old Style" panose="02050604050505020204" pitchFamily="18" charset="0"/>
              </a:rPr>
              <a:t>Atomic number can </a:t>
            </a:r>
            <a:r>
              <a:rPr lang="en-US" dirty="0" smtClean="0">
                <a:latin typeface="Bookman Old Style" panose="02050604050505020204" pitchFamily="18" charset="0"/>
              </a:rPr>
              <a:t>be </a:t>
            </a:r>
            <a:r>
              <a:rPr lang="en-US" dirty="0">
                <a:latin typeface="Bookman Old Style" panose="02050604050505020204" pitchFamily="18" charset="0"/>
              </a:rPr>
              <a:t>used to identify </a:t>
            </a:r>
            <a:r>
              <a:rPr lang="en-US" dirty="0" smtClean="0">
                <a:latin typeface="Bookman Old Style" panose="02050604050505020204" pitchFamily="18" charset="0"/>
              </a:rPr>
              <a:t>an </a:t>
            </a:r>
            <a:r>
              <a:rPr lang="en-US" dirty="0">
                <a:latin typeface="Bookman Old Style" panose="02050604050505020204" pitchFamily="18" charset="0"/>
              </a:rPr>
              <a:t>element.</a:t>
            </a:r>
          </a:p>
        </p:txBody>
      </p:sp>
      <p:grpSp>
        <p:nvGrpSpPr>
          <p:cNvPr id="20" name="Group 19"/>
          <p:cNvGrpSpPr/>
          <p:nvPr/>
        </p:nvGrpSpPr>
        <p:grpSpPr>
          <a:xfrm>
            <a:off x="522211" y="2952750"/>
            <a:ext cx="4049789" cy="1511405"/>
            <a:chOff x="-18357" y="2016250"/>
            <a:chExt cx="3346933" cy="2011681"/>
          </a:xfrm>
        </p:grpSpPr>
        <p:sp>
          <p:nvSpPr>
            <p:cNvPr id="21" name="Cloud Callout 20"/>
            <p:cNvSpPr/>
            <p:nvPr/>
          </p:nvSpPr>
          <p:spPr>
            <a:xfrm>
              <a:off x="-18357" y="2016250"/>
              <a:ext cx="3346933" cy="2011681"/>
            </a:xfrm>
            <a:prstGeom prst="cloudCallout">
              <a:avLst>
                <a:gd name="adj1" fmla="val 54936"/>
                <a:gd name="adj2" fmla="val -8933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22469" y="2303752"/>
              <a:ext cx="2897273" cy="1597638"/>
            </a:xfrm>
            <a:prstGeom prst="rect">
              <a:avLst/>
            </a:prstGeom>
            <a:noFill/>
          </p:spPr>
          <p:txBody>
            <a:bodyPr wrap="square" rtlCol="0">
              <a:spAutoFit/>
            </a:bodyPr>
            <a:lstStyle/>
            <a:p>
              <a:r>
                <a:rPr lang="en-US" dirty="0" smtClean="0">
                  <a:latin typeface="Bookman Old Style" panose="02050604050505020204" pitchFamily="18" charset="0"/>
                </a:rPr>
                <a:t>In a normal atom (or neutral atom), the number of protons is equal to the number</a:t>
              </a:r>
            </a:p>
            <a:p>
              <a:r>
                <a:rPr lang="en-US" dirty="0" smtClean="0">
                  <a:latin typeface="Bookman Old Style" panose="02050604050505020204" pitchFamily="18" charset="0"/>
                </a:rPr>
                <a:t> of electrons in it.</a:t>
              </a:r>
              <a:endParaRPr lang="en-US" dirty="0">
                <a:latin typeface="Bookman Old Style" panose="02050604050505020204" pitchFamily="18" charset="0"/>
              </a:endParaRPr>
            </a:p>
          </p:txBody>
        </p:sp>
      </p:grpSp>
      <p:grpSp>
        <p:nvGrpSpPr>
          <p:cNvPr id="23" name="Group 22"/>
          <p:cNvGrpSpPr/>
          <p:nvPr/>
        </p:nvGrpSpPr>
        <p:grpSpPr>
          <a:xfrm>
            <a:off x="4343400" y="2876550"/>
            <a:ext cx="4049789" cy="2011681"/>
            <a:chOff x="-173596" y="1859790"/>
            <a:chExt cx="3346933" cy="2677548"/>
          </a:xfrm>
        </p:grpSpPr>
        <p:sp>
          <p:nvSpPr>
            <p:cNvPr id="24" name="Cloud Callout 23"/>
            <p:cNvSpPr/>
            <p:nvPr/>
          </p:nvSpPr>
          <p:spPr>
            <a:xfrm>
              <a:off x="-173596" y="1859790"/>
              <a:ext cx="3346933" cy="2677548"/>
            </a:xfrm>
            <a:prstGeom prst="cloudCallout">
              <a:avLst>
                <a:gd name="adj1" fmla="val -40807"/>
                <a:gd name="adj2" fmla="val -8264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8305" y="2266749"/>
              <a:ext cx="2897273" cy="1966324"/>
            </a:xfrm>
            <a:prstGeom prst="rect">
              <a:avLst/>
            </a:prstGeom>
            <a:noFill/>
          </p:spPr>
          <p:txBody>
            <a:bodyPr wrap="square" rtlCol="0">
              <a:spAutoFit/>
            </a:bodyPr>
            <a:lstStyle/>
            <a:p>
              <a:pPr algn="ctr"/>
              <a:r>
                <a:rPr lang="en-US" dirty="0" smtClean="0">
                  <a:latin typeface="Bookman Old Style" panose="02050604050505020204" pitchFamily="18" charset="0"/>
                </a:rPr>
                <a:t>So we can also say that the</a:t>
              </a:r>
            </a:p>
            <a:p>
              <a:pPr algn="ctr"/>
              <a:r>
                <a:rPr lang="en-US" dirty="0" smtClean="0">
                  <a:latin typeface="Bookman Old Style" panose="02050604050505020204" pitchFamily="18" charset="0"/>
                </a:rPr>
                <a:t>Atomic number of an element </a:t>
              </a:r>
            </a:p>
            <a:p>
              <a:pPr algn="ctr"/>
              <a:r>
                <a:rPr lang="en-US" dirty="0" smtClean="0">
                  <a:latin typeface="Bookman Old Style" panose="02050604050505020204" pitchFamily="18" charset="0"/>
                </a:rPr>
                <a:t>Is equal to the number of</a:t>
              </a:r>
            </a:p>
            <a:p>
              <a:pPr algn="ctr"/>
              <a:r>
                <a:rPr lang="en-US" dirty="0" smtClean="0">
                  <a:latin typeface="Bookman Old Style" panose="02050604050505020204" pitchFamily="18" charset="0"/>
                </a:rPr>
                <a:t>electrons in a neutral </a:t>
              </a:r>
            </a:p>
            <a:p>
              <a:pPr algn="ctr"/>
              <a:r>
                <a:rPr lang="en-US" dirty="0" smtClean="0">
                  <a:latin typeface="Bookman Old Style" panose="02050604050505020204" pitchFamily="18" charset="0"/>
                </a:rPr>
                <a:t>Atom.</a:t>
              </a:r>
            </a:p>
          </p:txBody>
        </p:sp>
      </p:grpSp>
      <p:grpSp>
        <p:nvGrpSpPr>
          <p:cNvPr id="26" name="Group 25"/>
          <p:cNvGrpSpPr/>
          <p:nvPr/>
        </p:nvGrpSpPr>
        <p:grpSpPr>
          <a:xfrm flipH="1">
            <a:off x="3124200" y="971550"/>
            <a:ext cx="3274232" cy="978430"/>
            <a:chOff x="1224316" y="1227951"/>
            <a:chExt cx="2839822" cy="1315314"/>
          </a:xfrm>
        </p:grpSpPr>
        <p:sp>
          <p:nvSpPr>
            <p:cNvPr id="27" name="Oval 9"/>
            <p:cNvSpPr/>
            <p:nvPr/>
          </p:nvSpPr>
          <p:spPr>
            <a:xfrm>
              <a:off x="1224316" y="1227951"/>
              <a:ext cx="2839822" cy="1315314"/>
            </a:xfrm>
            <a:prstGeom prst="round2DiagRect">
              <a:avLst>
                <a:gd name="adj1" fmla="val 50000"/>
                <a:gd name="adj2" fmla="val 0"/>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Oval 10"/>
            <p:cNvSpPr/>
            <p:nvPr/>
          </p:nvSpPr>
          <p:spPr>
            <a:xfrm>
              <a:off x="1326878" y="1247325"/>
              <a:ext cx="2554206" cy="1241242"/>
            </a:xfrm>
            <a:prstGeom prst="homePlate">
              <a:avLst/>
            </a:prstGeom>
          </p:spPr>
          <p:txBody>
            <a:bodyPr wrap="none">
              <a:spAutoFit/>
            </a:bodyPr>
            <a:lstStyle/>
            <a:p>
              <a:r>
                <a:rPr lang="en-US" b="1" dirty="0" smtClean="0">
                  <a:solidFill>
                    <a:schemeClr val="bg1"/>
                  </a:solidFill>
                  <a:latin typeface="Bookman Old Style" pitchFamily="18" charset="0"/>
                </a:rPr>
                <a:t>The atomic number </a:t>
              </a:r>
            </a:p>
            <a:p>
              <a:r>
                <a:rPr lang="en-US" b="1" dirty="0" smtClean="0">
                  <a:solidFill>
                    <a:schemeClr val="bg1"/>
                  </a:solidFill>
                  <a:latin typeface="Bookman Old Style" pitchFamily="18" charset="0"/>
                </a:rPr>
                <a:t>of carbon is 6, so for </a:t>
              </a:r>
            </a:p>
            <a:p>
              <a:r>
                <a:rPr lang="en-US" b="1" dirty="0" smtClean="0">
                  <a:solidFill>
                    <a:schemeClr val="bg1"/>
                  </a:solidFill>
                  <a:latin typeface="Bookman Old Style" pitchFamily="18" charset="0"/>
                </a:rPr>
                <a:t>carbon, Z=6.</a:t>
              </a:r>
              <a:endParaRPr lang="en-US" b="1" dirty="0">
                <a:solidFill>
                  <a:schemeClr val="bg1"/>
                </a:solidFill>
              </a:endParaRPr>
            </a:p>
          </p:txBody>
        </p:sp>
      </p:grpSp>
      <p:grpSp>
        <p:nvGrpSpPr>
          <p:cNvPr id="15" name="Group 14"/>
          <p:cNvGrpSpPr/>
          <p:nvPr/>
        </p:nvGrpSpPr>
        <p:grpSpPr>
          <a:xfrm>
            <a:off x="838200" y="1798264"/>
            <a:ext cx="3042666" cy="1154486"/>
            <a:chOff x="269367" y="2503170"/>
            <a:chExt cx="3042666" cy="1154486"/>
          </a:xfrm>
        </p:grpSpPr>
        <p:sp>
          <p:nvSpPr>
            <p:cNvPr id="6" name="Cloud Callout 5"/>
            <p:cNvSpPr/>
            <p:nvPr/>
          </p:nvSpPr>
          <p:spPr>
            <a:xfrm>
              <a:off x="269367" y="2503170"/>
              <a:ext cx="3042666" cy="1154486"/>
            </a:xfrm>
            <a:prstGeom prst="cloudCallout">
              <a:avLst>
                <a:gd name="adj1" fmla="val 21575"/>
                <a:gd name="adj2" fmla="val -67094"/>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25542" y="2571750"/>
              <a:ext cx="2422458" cy="923330"/>
            </a:xfrm>
            <a:prstGeom prst="rect">
              <a:avLst/>
            </a:prstGeom>
            <a:noFill/>
          </p:spPr>
          <p:txBody>
            <a:bodyPr wrap="none" rtlCol="0">
              <a:spAutoFit/>
            </a:bodyPr>
            <a:lstStyle/>
            <a:p>
              <a:pPr algn="ctr"/>
              <a:r>
                <a:rPr lang="en-US" dirty="0" smtClean="0">
                  <a:latin typeface="Bookman Old Style" panose="02050604050505020204" pitchFamily="18" charset="0"/>
                </a:rPr>
                <a:t>Atomic number tell </a:t>
              </a:r>
            </a:p>
            <a:p>
              <a:pPr algn="ctr"/>
              <a:r>
                <a:rPr lang="en-US" dirty="0" smtClean="0">
                  <a:latin typeface="Bookman Old Style" panose="02050604050505020204" pitchFamily="18" charset="0"/>
                </a:rPr>
                <a:t>us that it is carbon </a:t>
              </a:r>
            </a:p>
            <a:p>
              <a:pPr algn="ctr"/>
              <a:r>
                <a:rPr lang="en-US" dirty="0" smtClean="0">
                  <a:latin typeface="Bookman Old Style" panose="02050604050505020204" pitchFamily="18" charset="0"/>
                </a:rPr>
                <a:t>element.</a:t>
              </a:r>
              <a:endParaRPr lang="en-US" dirty="0">
                <a:latin typeface="Bookman Old Style" panose="02050604050505020204" pitchFamily="18" charset="0"/>
              </a:endParaRPr>
            </a:p>
          </p:txBody>
        </p:sp>
      </p:grpSp>
      <p:grpSp>
        <p:nvGrpSpPr>
          <p:cNvPr id="17" name="Group 16"/>
          <p:cNvGrpSpPr/>
          <p:nvPr/>
        </p:nvGrpSpPr>
        <p:grpSpPr>
          <a:xfrm>
            <a:off x="6019799" y="1817370"/>
            <a:ext cx="2626233" cy="1287780"/>
            <a:chOff x="877559" y="2571750"/>
            <a:chExt cx="2170440" cy="1170709"/>
          </a:xfrm>
        </p:grpSpPr>
        <p:sp>
          <p:nvSpPr>
            <p:cNvPr id="18" name="Cloud Callout 17"/>
            <p:cNvSpPr/>
            <p:nvPr/>
          </p:nvSpPr>
          <p:spPr>
            <a:xfrm>
              <a:off x="877559" y="2571750"/>
              <a:ext cx="2170440" cy="1170709"/>
            </a:xfrm>
            <a:prstGeom prst="cloudCallout">
              <a:avLst>
                <a:gd name="adj1" fmla="val -76503"/>
                <a:gd name="adj2" fmla="val -58654"/>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49079" y="2703368"/>
              <a:ext cx="1805962" cy="839391"/>
            </a:xfrm>
            <a:prstGeom prst="rect">
              <a:avLst/>
            </a:prstGeom>
            <a:noFill/>
          </p:spPr>
          <p:txBody>
            <a:bodyPr wrap="none" rtlCol="0">
              <a:spAutoFit/>
            </a:bodyPr>
            <a:lstStyle/>
            <a:p>
              <a:pPr algn="ctr"/>
              <a:r>
                <a:rPr lang="en-US" dirty="0" smtClean="0">
                  <a:latin typeface="Bookman Old Style" panose="02050604050505020204" pitchFamily="18" charset="0"/>
                </a:rPr>
                <a:t>No other element </a:t>
              </a:r>
            </a:p>
            <a:p>
              <a:pPr algn="ctr"/>
              <a:r>
                <a:rPr lang="en-US" dirty="0" smtClean="0">
                  <a:latin typeface="Bookman Old Style" panose="02050604050505020204" pitchFamily="18" charset="0"/>
                </a:rPr>
                <a:t>can have atomic </a:t>
              </a:r>
            </a:p>
            <a:p>
              <a:pPr algn="ctr"/>
              <a:r>
                <a:rPr lang="en-US" dirty="0" smtClean="0">
                  <a:latin typeface="Bookman Old Style" panose="02050604050505020204" pitchFamily="18" charset="0"/>
                </a:rPr>
                <a:t>number 6.</a:t>
              </a:r>
              <a:endParaRPr lang="en-US" dirty="0">
                <a:latin typeface="Bookman Old Style" panose="02050604050505020204" pitchFamily="18" charset="0"/>
              </a:endParaRPr>
            </a:p>
          </p:txBody>
        </p:sp>
      </p:grpSp>
    </p:spTree>
    <p:extLst>
      <p:ext uri="{BB962C8B-B14F-4D97-AF65-F5344CB8AC3E}">
        <p14:creationId xmlns:p14="http://schemas.microsoft.com/office/powerpoint/2010/main" val="263954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2"/>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3"/>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up)">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up)">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 grpId="0"/>
      <p:bldP spid="13" grpId="1"/>
      <p:bldP spid="16" grpId="0"/>
      <p:bldP spid="16"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33400" y="293914"/>
            <a:ext cx="2179320" cy="556014"/>
            <a:chOff x="533400" y="293914"/>
            <a:chExt cx="1981200" cy="556014"/>
          </a:xfrm>
        </p:grpSpPr>
        <p:sp>
          <p:nvSpPr>
            <p:cNvPr id="7" name="Round Diagonal Corner Rectangle 6"/>
            <p:cNvSpPr/>
            <p:nvPr/>
          </p:nvSpPr>
          <p:spPr>
            <a:xfrm>
              <a:off x="533400" y="293914"/>
              <a:ext cx="1981200" cy="491482"/>
            </a:xfrm>
            <a:prstGeom prst="round2DiagRect">
              <a:avLst/>
            </a:prstGeom>
            <a:solidFill>
              <a:srgbClr val="FFCC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685800" y="429915"/>
              <a:ext cx="1787669" cy="420013"/>
              <a:chOff x="523070" y="234541"/>
              <a:chExt cx="1787669" cy="420013"/>
            </a:xfrm>
            <a:solidFill>
              <a:schemeClr val="accent6">
                <a:lumMod val="60000"/>
                <a:lumOff val="40000"/>
              </a:schemeClr>
            </a:solidFill>
          </p:grpSpPr>
          <p:sp>
            <p:nvSpPr>
              <p:cNvPr id="8" name="Round Diagonal Corner Rectangle 7"/>
              <p:cNvSpPr/>
              <p:nvPr/>
            </p:nvSpPr>
            <p:spPr>
              <a:xfrm>
                <a:off x="533400" y="234541"/>
                <a:ext cx="1601009" cy="372409"/>
              </a:xfrm>
              <a:prstGeom prst="round2Diag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23070" y="285222"/>
                <a:ext cx="1787669" cy="369332"/>
              </a:xfrm>
              <a:prstGeom prst="rect">
                <a:avLst/>
              </a:prstGeom>
              <a:noFill/>
              <a:ln>
                <a:noFill/>
              </a:ln>
            </p:spPr>
            <p:txBody>
              <a:bodyPr wrap="none">
                <a:spAutoFit/>
              </a:bodyPr>
              <a:lstStyle/>
              <a:p>
                <a:r>
                  <a:rPr lang="en-US" b="1" dirty="0" smtClean="0">
                    <a:solidFill>
                      <a:srgbClr val="0000FF"/>
                    </a:solidFill>
                    <a:latin typeface="Bookman Old Style" pitchFamily="18" charset="0"/>
                  </a:rPr>
                  <a:t>Mass Number</a:t>
                </a:r>
                <a:endParaRPr lang="en-US" b="1" dirty="0">
                  <a:solidFill>
                    <a:srgbClr val="0000FF"/>
                  </a:solidFill>
                </a:endParaRPr>
              </a:p>
            </p:txBody>
          </p:sp>
        </p:grpSp>
      </p:grpSp>
      <p:grpSp>
        <p:nvGrpSpPr>
          <p:cNvPr id="34" name="Group 33"/>
          <p:cNvGrpSpPr/>
          <p:nvPr/>
        </p:nvGrpSpPr>
        <p:grpSpPr>
          <a:xfrm>
            <a:off x="557451" y="734735"/>
            <a:ext cx="2642949" cy="2642949"/>
            <a:chOff x="521732" y="622816"/>
            <a:chExt cx="2642949" cy="2642949"/>
          </a:xfrm>
        </p:grpSpPr>
        <p:pic>
          <p:nvPicPr>
            <p:cNvPr id="13" name="Picture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1732" y="622816"/>
              <a:ext cx="2642949" cy="2642949"/>
            </a:xfrm>
            <a:prstGeom prst="rect">
              <a:avLst/>
            </a:prstGeom>
          </p:spPr>
        </p:pic>
        <p:sp>
          <p:nvSpPr>
            <p:cNvPr id="3" name="Rectangle 2"/>
            <p:cNvSpPr/>
            <p:nvPr/>
          </p:nvSpPr>
          <p:spPr>
            <a:xfrm>
              <a:off x="838200" y="1324511"/>
              <a:ext cx="2188420" cy="1200329"/>
            </a:xfrm>
            <a:prstGeom prst="rect">
              <a:avLst/>
            </a:prstGeom>
          </p:spPr>
          <p:txBody>
            <a:bodyPr wrap="none">
              <a:spAutoFit/>
            </a:bodyPr>
            <a:lstStyle/>
            <a:p>
              <a:pPr>
                <a:tabLst>
                  <a:tab pos="682625" algn="l"/>
                </a:tabLst>
              </a:pPr>
              <a:r>
                <a:rPr lang="en-US" dirty="0" smtClean="0">
                  <a:solidFill>
                    <a:srgbClr val="0000FF"/>
                  </a:solidFill>
                  <a:latin typeface="Bookman Old Style" pitchFamily="18" charset="0"/>
                </a:rPr>
                <a:t>Mass of an atom </a:t>
              </a:r>
            </a:p>
            <a:p>
              <a:pPr>
                <a:tabLst>
                  <a:tab pos="682625" algn="l"/>
                </a:tabLst>
              </a:pPr>
              <a:r>
                <a:rPr lang="en-US" dirty="0" smtClean="0">
                  <a:solidFill>
                    <a:srgbClr val="0000FF"/>
                  </a:solidFill>
                  <a:latin typeface="Bookman Old Style" pitchFamily="18" charset="0"/>
                </a:rPr>
                <a:t>is practically due </a:t>
              </a:r>
            </a:p>
            <a:p>
              <a:pPr>
                <a:tabLst>
                  <a:tab pos="682625" algn="l"/>
                </a:tabLst>
              </a:pPr>
              <a:r>
                <a:rPr lang="en-US" dirty="0" smtClean="0">
                  <a:solidFill>
                    <a:srgbClr val="0000FF"/>
                  </a:solidFill>
                  <a:latin typeface="Bookman Old Style" pitchFamily="18" charset="0"/>
                </a:rPr>
                <a:t>to protons and </a:t>
              </a:r>
            </a:p>
            <a:p>
              <a:pPr>
                <a:tabLst>
                  <a:tab pos="682625" algn="l"/>
                </a:tabLst>
              </a:pPr>
              <a:r>
                <a:rPr lang="en-US" dirty="0" smtClean="0">
                  <a:solidFill>
                    <a:srgbClr val="0000FF"/>
                  </a:solidFill>
                  <a:latin typeface="Bookman Old Style" pitchFamily="18" charset="0"/>
                </a:rPr>
                <a:t>neutrons alone.  </a:t>
              </a:r>
              <a:endParaRPr lang="en-US" dirty="0">
                <a:solidFill>
                  <a:srgbClr val="0000FF"/>
                </a:solidFill>
              </a:endParaRPr>
            </a:p>
          </p:txBody>
        </p:sp>
      </p:grpSp>
      <p:grpSp>
        <p:nvGrpSpPr>
          <p:cNvPr id="35" name="Group 34"/>
          <p:cNvGrpSpPr/>
          <p:nvPr/>
        </p:nvGrpSpPr>
        <p:grpSpPr>
          <a:xfrm>
            <a:off x="2995851" y="690801"/>
            <a:ext cx="2642949" cy="2642949"/>
            <a:chOff x="2650570" y="622816"/>
            <a:chExt cx="2642949" cy="2642949"/>
          </a:xfrm>
        </p:grpSpPr>
        <p:pic>
          <p:nvPicPr>
            <p:cNvPr id="21" name="Picture 2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50570" y="622816"/>
              <a:ext cx="2642949" cy="2642949"/>
            </a:xfrm>
            <a:prstGeom prst="rect">
              <a:avLst/>
            </a:prstGeom>
          </p:spPr>
        </p:pic>
        <p:sp>
          <p:nvSpPr>
            <p:cNvPr id="4" name="Rectangle 3"/>
            <p:cNvSpPr/>
            <p:nvPr/>
          </p:nvSpPr>
          <p:spPr>
            <a:xfrm>
              <a:off x="2940911" y="1435953"/>
              <a:ext cx="2234907" cy="923330"/>
            </a:xfrm>
            <a:prstGeom prst="rect">
              <a:avLst/>
            </a:prstGeom>
          </p:spPr>
          <p:txBody>
            <a:bodyPr wrap="none">
              <a:spAutoFit/>
            </a:bodyPr>
            <a:lstStyle/>
            <a:p>
              <a:r>
                <a:rPr lang="en-US" dirty="0" smtClean="0">
                  <a:solidFill>
                    <a:srgbClr val="0000FF"/>
                  </a:solidFill>
                  <a:latin typeface="Bookman Old Style" pitchFamily="18" charset="0"/>
                </a:rPr>
                <a:t>These are present</a:t>
              </a:r>
            </a:p>
            <a:p>
              <a:r>
                <a:rPr lang="en-US" dirty="0" smtClean="0">
                  <a:solidFill>
                    <a:srgbClr val="0000FF"/>
                  </a:solidFill>
                  <a:latin typeface="Bookman Old Style" pitchFamily="18" charset="0"/>
                </a:rPr>
                <a:t> in the nucleus of </a:t>
              </a:r>
            </a:p>
            <a:p>
              <a:r>
                <a:rPr lang="en-US" dirty="0" smtClean="0">
                  <a:solidFill>
                    <a:srgbClr val="0000FF"/>
                  </a:solidFill>
                  <a:latin typeface="Bookman Old Style" pitchFamily="18" charset="0"/>
                </a:rPr>
                <a:t>an atoms. </a:t>
              </a:r>
              <a:endParaRPr lang="en-US" dirty="0">
                <a:solidFill>
                  <a:srgbClr val="0000FF"/>
                </a:solidFill>
              </a:endParaRPr>
            </a:p>
          </p:txBody>
        </p:sp>
      </p:grpSp>
      <p:grpSp>
        <p:nvGrpSpPr>
          <p:cNvPr id="36" name="Group 35"/>
          <p:cNvGrpSpPr/>
          <p:nvPr/>
        </p:nvGrpSpPr>
        <p:grpSpPr>
          <a:xfrm>
            <a:off x="5486400" y="742950"/>
            <a:ext cx="2933700" cy="2642949"/>
            <a:chOff x="4876800" y="655082"/>
            <a:chExt cx="2933700" cy="2642949"/>
          </a:xfrm>
        </p:grpSpPr>
        <p:pic>
          <p:nvPicPr>
            <p:cNvPr id="22" name="Picture 2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76800" y="655082"/>
              <a:ext cx="2933700" cy="2642949"/>
            </a:xfrm>
            <a:prstGeom prst="rect">
              <a:avLst/>
            </a:prstGeom>
          </p:spPr>
        </p:pic>
        <p:sp>
          <p:nvSpPr>
            <p:cNvPr id="5" name="Rectangle 4"/>
            <p:cNvSpPr/>
            <p:nvPr/>
          </p:nvSpPr>
          <p:spPr>
            <a:xfrm>
              <a:off x="5223190" y="1435953"/>
              <a:ext cx="2396810" cy="923330"/>
            </a:xfrm>
            <a:prstGeom prst="rect">
              <a:avLst/>
            </a:prstGeom>
          </p:spPr>
          <p:txBody>
            <a:bodyPr wrap="none">
              <a:spAutoFit/>
            </a:bodyPr>
            <a:lstStyle/>
            <a:p>
              <a:r>
                <a:rPr lang="en-US" dirty="0" smtClean="0">
                  <a:solidFill>
                    <a:srgbClr val="0000FF"/>
                  </a:solidFill>
                  <a:latin typeface="Bookman Old Style" pitchFamily="18" charset="0"/>
                </a:rPr>
                <a:t>Hence protons and </a:t>
              </a:r>
            </a:p>
            <a:p>
              <a:r>
                <a:rPr lang="en-US" dirty="0" smtClean="0">
                  <a:solidFill>
                    <a:srgbClr val="0000FF"/>
                  </a:solidFill>
                  <a:latin typeface="Bookman Old Style" pitchFamily="18" charset="0"/>
                </a:rPr>
                <a:t>neutrons are also </a:t>
              </a:r>
            </a:p>
            <a:p>
              <a:r>
                <a:rPr lang="en-US" dirty="0" smtClean="0">
                  <a:solidFill>
                    <a:srgbClr val="0000FF"/>
                  </a:solidFill>
                  <a:latin typeface="Bookman Old Style" pitchFamily="18" charset="0"/>
                </a:rPr>
                <a:t>called nucleons.</a:t>
              </a:r>
              <a:endParaRPr lang="en-US" dirty="0">
                <a:solidFill>
                  <a:srgbClr val="0000FF"/>
                </a:solidFill>
              </a:endParaRPr>
            </a:p>
          </p:txBody>
        </p:sp>
      </p:grpSp>
      <p:grpSp>
        <p:nvGrpSpPr>
          <p:cNvPr id="32" name="Group 31"/>
          <p:cNvGrpSpPr/>
          <p:nvPr/>
        </p:nvGrpSpPr>
        <p:grpSpPr>
          <a:xfrm>
            <a:off x="4183653" y="3486150"/>
            <a:ext cx="3505200" cy="1143000"/>
            <a:chOff x="4357255" y="3486150"/>
            <a:chExt cx="3186545" cy="1143000"/>
          </a:xfrm>
        </p:grpSpPr>
        <p:sp>
          <p:nvSpPr>
            <p:cNvPr id="30" name="Rounded Rectangle 29"/>
            <p:cNvSpPr/>
            <p:nvPr/>
          </p:nvSpPr>
          <p:spPr>
            <a:xfrm>
              <a:off x="4357255" y="3486150"/>
              <a:ext cx="3186545" cy="1143000"/>
            </a:xfrm>
            <a:prstGeom prst="roundRect">
              <a:avLst/>
            </a:prstGeom>
            <a:solidFill>
              <a:srgbClr val="FFCC6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33208" y="3567748"/>
              <a:ext cx="3053284" cy="923330"/>
            </a:xfrm>
            <a:prstGeom prst="rect">
              <a:avLst/>
            </a:prstGeom>
          </p:spPr>
          <p:txBody>
            <a:bodyPr wrap="none">
              <a:spAutoFit/>
            </a:bodyPr>
            <a:lstStyle/>
            <a:p>
              <a:r>
                <a:rPr lang="en-US" dirty="0" smtClean="0">
                  <a:solidFill>
                    <a:srgbClr val="0000FF"/>
                  </a:solidFill>
                  <a:latin typeface="Bookman Old Style" pitchFamily="18" charset="0"/>
                </a:rPr>
                <a:t>Similar, the mass </a:t>
              </a:r>
            </a:p>
            <a:p>
              <a:r>
                <a:rPr lang="en-US" dirty="0" smtClean="0">
                  <a:solidFill>
                    <a:srgbClr val="0000FF"/>
                  </a:solidFill>
                  <a:latin typeface="Bookman Old Style" pitchFamily="18" charset="0"/>
                </a:rPr>
                <a:t>of </a:t>
              </a:r>
              <a:r>
                <a:rPr lang="en-US" dirty="0" err="1" smtClean="0">
                  <a:solidFill>
                    <a:srgbClr val="0000FF"/>
                  </a:solidFill>
                  <a:latin typeface="Bookman Old Style" pitchFamily="18" charset="0"/>
                </a:rPr>
                <a:t>aluminium</a:t>
              </a:r>
              <a:r>
                <a:rPr lang="en-US" dirty="0" smtClean="0">
                  <a:solidFill>
                    <a:srgbClr val="0000FF"/>
                  </a:solidFill>
                  <a:latin typeface="Bookman Old Style" pitchFamily="18" charset="0"/>
                </a:rPr>
                <a:t> is 27u </a:t>
              </a:r>
            </a:p>
            <a:p>
              <a:r>
                <a:rPr lang="en-US" dirty="0" smtClean="0">
                  <a:solidFill>
                    <a:srgbClr val="0000FF"/>
                  </a:solidFill>
                  <a:latin typeface="Bookman Old Style" pitchFamily="18" charset="0"/>
                </a:rPr>
                <a:t>(13 protons + 14 neutrons). </a:t>
              </a:r>
              <a:endParaRPr lang="en-US" dirty="0">
                <a:solidFill>
                  <a:srgbClr val="0000FF"/>
                </a:solidFill>
              </a:endParaRPr>
            </a:p>
          </p:txBody>
        </p:sp>
      </p:grpSp>
      <p:grpSp>
        <p:nvGrpSpPr>
          <p:cNvPr id="31" name="Group 30"/>
          <p:cNvGrpSpPr/>
          <p:nvPr/>
        </p:nvGrpSpPr>
        <p:grpSpPr>
          <a:xfrm>
            <a:off x="609600" y="3422844"/>
            <a:ext cx="3186545" cy="1272689"/>
            <a:chOff x="775855" y="3486150"/>
            <a:chExt cx="3186545" cy="1156990"/>
          </a:xfrm>
        </p:grpSpPr>
        <p:sp>
          <p:nvSpPr>
            <p:cNvPr id="28" name="Rounded Rectangle 27"/>
            <p:cNvSpPr/>
            <p:nvPr/>
          </p:nvSpPr>
          <p:spPr>
            <a:xfrm>
              <a:off x="775855" y="3486150"/>
              <a:ext cx="3186545" cy="1143000"/>
            </a:xfrm>
            <a:prstGeom prst="roundRect">
              <a:avLst/>
            </a:prstGeom>
            <a:solidFill>
              <a:srgbClr val="FFCC6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92184" y="3551932"/>
              <a:ext cx="3170216" cy="1091208"/>
            </a:xfrm>
            <a:prstGeom prst="rect">
              <a:avLst/>
            </a:prstGeom>
          </p:spPr>
          <p:txBody>
            <a:bodyPr wrap="square">
              <a:spAutoFit/>
            </a:bodyPr>
            <a:lstStyle/>
            <a:p>
              <a:r>
                <a:rPr lang="en-US" dirty="0" smtClean="0">
                  <a:solidFill>
                    <a:srgbClr val="0000FF"/>
                  </a:solidFill>
                  <a:latin typeface="Bookman Old Style" pitchFamily="18" charset="0"/>
                </a:rPr>
                <a:t>For example, mass of carbons is 12 u because it has 6 protons and 6 neutrons, 6 </a:t>
              </a:r>
              <a:r>
                <a:rPr lang="en-US" dirty="0">
                  <a:solidFill>
                    <a:srgbClr val="0000FF"/>
                  </a:solidFill>
                  <a:latin typeface="Bookman Old Style" pitchFamily="18" charset="0"/>
                </a:rPr>
                <a:t>u + </a:t>
              </a:r>
              <a:r>
                <a:rPr lang="en-US" dirty="0" smtClean="0">
                  <a:solidFill>
                    <a:srgbClr val="0000FF"/>
                  </a:solidFill>
                  <a:latin typeface="Bookman Old Style" pitchFamily="18" charset="0"/>
                </a:rPr>
                <a:t>6u </a:t>
              </a:r>
              <a:r>
                <a:rPr lang="en-US" dirty="0">
                  <a:solidFill>
                    <a:srgbClr val="0000FF"/>
                  </a:solidFill>
                  <a:latin typeface="Bookman Old Style" pitchFamily="18" charset="0"/>
                </a:rPr>
                <a:t>= 12u</a:t>
              </a:r>
              <a:r>
                <a:rPr lang="en-US" dirty="0" smtClean="0">
                  <a:solidFill>
                    <a:srgbClr val="0000FF"/>
                  </a:solidFill>
                  <a:latin typeface="Bookman Old Style" pitchFamily="18" charset="0"/>
                </a:rPr>
                <a:t>.</a:t>
              </a:r>
              <a:endParaRPr lang="en-US" dirty="0">
                <a:solidFill>
                  <a:srgbClr val="0000FF"/>
                </a:solidFill>
              </a:endParaRPr>
            </a:p>
          </p:txBody>
        </p:sp>
      </p:gr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968057"/>
            <a:ext cx="2514600" cy="228949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971550"/>
            <a:ext cx="2514600" cy="23622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50908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 calcmode="lin" valueType="num">
                                      <p:cBhvr>
                                        <p:cTn id="14" dur="500" fill="hold"/>
                                        <p:tgtEl>
                                          <p:spTgt spid="35"/>
                                        </p:tgtEl>
                                        <p:attrNameLst>
                                          <p:attrName>ppt_w</p:attrName>
                                        </p:attrNameLst>
                                      </p:cBhvr>
                                      <p:tavLst>
                                        <p:tav tm="0">
                                          <p:val>
                                            <p:fltVal val="0"/>
                                          </p:val>
                                        </p:tav>
                                        <p:tav tm="100000">
                                          <p:val>
                                            <p:strVal val="#ppt_w"/>
                                          </p:val>
                                        </p:tav>
                                      </p:tavLst>
                                    </p:anim>
                                    <p:anim calcmode="lin" valueType="num">
                                      <p:cBhvr>
                                        <p:cTn id="15" dur="500" fill="hold"/>
                                        <p:tgtEl>
                                          <p:spTgt spid="35"/>
                                        </p:tgtEl>
                                        <p:attrNameLst>
                                          <p:attrName>ppt_h</p:attrName>
                                        </p:attrNameLst>
                                      </p:cBhvr>
                                      <p:tavLst>
                                        <p:tav tm="0">
                                          <p:val>
                                            <p:fltVal val="0"/>
                                          </p:val>
                                        </p:tav>
                                        <p:tav tm="100000">
                                          <p:val>
                                            <p:strVal val="#ppt_h"/>
                                          </p:val>
                                        </p:tav>
                                      </p:tavLst>
                                    </p:anim>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wipe(left)">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4767860" y="1395777"/>
            <a:ext cx="3614140" cy="1480773"/>
            <a:chOff x="4386860" y="1090977"/>
            <a:chExt cx="3614140" cy="1480773"/>
          </a:xfrm>
        </p:grpSpPr>
        <p:sp>
          <p:nvSpPr>
            <p:cNvPr id="25" name="Rounded Rectangle 24"/>
            <p:cNvSpPr/>
            <p:nvPr/>
          </p:nvSpPr>
          <p:spPr>
            <a:xfrm>
              <a:off x="4386860" y="1090977"/>
              <a:ext cx="3614140" cy="1480773"/>
            </a:xfrm>
            <a:prstGeom prst="roundRect">
              <a:avLst/>
            </a:prstGeom>
            <a:solidFill>
              <a:srgbClr val="FFCC6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520323" y="1276350"/>
              <a:ext cx="3403496" cy="1200329"/>
            </a:xfrm>
            <a:prstGeom prst="rect">
              <a:avLst/>
            </a:prstGeom>
          </p:spPr>
          <p:txBody>
            <a:bodyPr wrap="none">
              <a:spAutoFit/>
            </a:bodyPr>
            <a:lstStyle/>
            <a:p>
              <a:r>
                <a:rPr lang="en-US" dirty="0" smtClean="0">
                  <a:latin typeface="Bookman Old Style" pitchFamily="18" charset="0"/>
                </a:rPr>
                <a:t>In the notation for an atom, </a:t>
              </a:r>
            </a:p>
            <a:p>
              <a:r>
                <a:rPr lang="en-US" dirty="0" smtClean="0">
                  <a:latin typeface="Bookman Old Style" pitchFamily="18" charset="0"/>
                </a:rPr>
                <a:t>the atomic number, mass </a:t>
              </a:r>
            </a:p>
            <a:p>
              <a:r>
                <a:rPr lang="en-US" dirty="0" smtClean="0">
                  <a:latin typeface="Bookman Old Style" pitchFamily="18" charset="0"/>
                </a:rPr>
                <a:t>number and symbol of the </a:t>
              </a:r>
            </a:p>
            <a:p>
              <a:r>
                <a:rPr lang="en-US" dirty="0" smtClean="0">
                  <a:latin typeface="Bookman Old Style" pitchFamily="18" charset="0"/>
                </a:rPr>
                <a:t>element are to be written as.</a:t>
              </a:r>
              <a:endParaRPr lang="en-US" dirty="0"/>
            </a:p>
          </p:txBody>
        </p:sp>
      </p:grpSp>
      <p:grpSp>
        <p:nvGrpSpPr>
          <p:cNvPr id="27" name="Group 26"/>
          <p:cNvGrpSpPr/>
          <p:nvPr/>
        </p:nvGrpSpPr>
        <p:grpSpPr>
          <a:xfrm>
            <a:off x="685800" y="2952749"/>
            <a:ext cx="2286000" cy="1524001"/>
            <a:chOff x="510540" y="2952749"/>
            <a:chExt cx="2286000" cy="1524001"/>
          </a:xfrm>
        </p:grpSpPr>
        <p:sp>
          <p:nvSpPr>
            <p:cNvPr id="26" name="Flowchart: Process 25"/>
            <p:cNvSpPr/>
            <p:nvPr/>
          </p:nvSpPr>
          <p:spPr>
            <a:xfrm>
              <a:off x="510540" y="2952750"/>
              <a:ext cx="2286000" cy="1524000"/>
            </a:xfrm>
            <a:prstGeom prst="flowChartProcess">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533400" y="2952749"/>
              <a:ext cx="2212059" cy="1285219"/>
              <a:chOff x="713643" y="3276066"/>
              <a:chExt cx="2212059" cy="1168381"/>
            </a:xfrm>
          </p:grpSpPr>
          <p:grpSp>
            <p:nvGrpSpPr>
              <p:cNvPr id="5" name="Group 4"/>
              <p:cNvGrpSpPr/>
              <p:nvPr/>
            </p:nvGrpSpPr>
            <p:grpSpPr>
              <a:xfrm>
                <a:off x="1323243" y="3572928"/>
                <a:ext cx="1602459" cy="839391"/>
                <a:chOff x="3521825" y="3638550"/>
                <a:chExt cx="1602459" cy="839391"/>
              </a:xfrm>
            </p:grpSpPr>
            <p:sp>
              <p:nvSpPr>
                <p:cNvPr id="6" name="Rectangle 5"/>
                <p:cNvSpPr/>
                <p:nvPr/>
              </p:nvSpPr>
              <p:spPr>
                <a:xfrm>
                  <a:off x="3771210" y="3665070"/>
                  <a:ext cx="1101869" cy="81287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21825" y="3638550"/>
                  <a:ext cx="1602459" cy="839391"/>
                </a:xfrm>
                <a:prstGeom prst="rect">
                  <a:avLst/>
                </a:prstGeom>
              </p:spPr>
              <p:txBody>
                <a:bodyPr>
                  <a:spAutoFit/>
                </a:bodyPr>
                <a:lstStyle/>
                <a:p>
                  <a:pPr algn="ctr"/>
                  <a:r>
                    <a:rPr lang="en-US" dirty="0" smtClean="0">
                      <a:latin typeface="Bookman Old Style" pitchFamily="18" charset="0"/>
                    </a:rPr>
                    <a:t>Symbol</a:t>
                  </a:r>
                </a:p>
                <a:p>
                  <a:pPr algn="ctr"/>
                  <a:r>
                    <a:rPr lang="en-US" dirty="0" smtClean="0">
                      <a:latin typeface="Bookman Old Style" pitchFamily="18" charset="0"/>
                    </a:rPr>
                    <a:t> of </a:t>
                  </a:r>
                </a:p>
                <a:p>
                  <a:pPr algn="ctr"/>
                  <a:r>
                    <a:rPr lang="en-US" dirty="0" smtClean="0">
                      <a:latin typeface="Bookman Old Style" pitchFamily="18" charset="0"/>
                    </a:rPr>
                    <a:t>element</a:t>
                  </a:r>
                  <a:endParaRPr lang="en-US" dirty="0"/>
                </a:p>
              </p:txBody>
            </p:sp>
          </p:grpSp>
          <p:sp>
            <p:nvSpPr>
              <p:cNvPr id="8" name="Rectangle 7"/>
              <p:cNvSpPr/>
              <p:nvPr/>
            </p:nvSpPr>
            <p:spPr>
              <a:xfrm>
                <a:off x="713643" y="3276066"/>
                <a:ext cx="933269" cy="475654"/>
              </a:xfrm>
              <a:prstGeom prst="rect">
                <a:avLst/>
              </a:prstGeom>
            </p:spPr>
            <p:txBody>
              <a:bodyPr wrap="none">
                <a:spAutoFit/>
              </a:bodyPr>
              <a:lstStyle/>
              <a:p>
                <a:r>
                  <a:rPr lang="en-US" sz="1400" dirty="0" smtClean="0">
                    <a:latin typeface="Bookman Old Style" pitchFamily="18" charset="0"/>
                  </a:rPr>
                  <a:t>Mass </a:t>
                </a:r>
              </a:p>
              <a:p>
                <a:r>
                  <a:rPr lang="en-US" sz="1400" dirty="0" smtClean="0">
                    <a:latin typeface="Bookman Old Style" pitchFamily="18" charset="0"/>
                  </a:rPr>
                  <a:t>number </a:t>
                </a:r>
                <a:endParaRPr lang="en-US" sz="1400" dirty="0"/>
              </a:p>
            </p:txBody>
          </p:sp>
          <p:sp>
            <p:nvSpPr>
              <p:cNvPr id="9" name="Rectangle 8"/>
              <p:cNvSpPr/>
              <p:nvPr/>
            </p:nvSpPr>
            <p:spPr>
              <a:xfrm>
                <a:off x="713643" y="3968793"/>
                <a:ext cx="933269" cy="475654"/>
              </a:xfrm>
              <a:prstGeom prst="rect">
                <a:avLst/>
              </a:prstGeom>
            </p:spPr>
            <p:txBody>
              <a:bodyPr wrap="none">
                <a:spAutoFit/>
              </a:bodyPr>
              <a:lstStyle/>
              <a:p>
                <a:r>
                  <a:rPr lang="en-US" sz="1400" dirty="0" smtClean="0">
                    <a:latin typeface="Bookman Old Style" pitchFamily="18" charset="0"/>
                  </a:rPr>
                  <a:t>Atomic </a:t>
                </a:r>
                <a:endParaRPr lang="en-US" sz="1400" dirty="0">
                  <a:latin typeface="Bookman Old Style" pitchFamily="18" charset="0"/>
                </a:endParaRPr>
              </a:p>
              <a:p>
                <a:r>
                  <a:rPr lang="en-US" sz="1400" dirty="0" smtClean="0">
                    <a:latin typeface="Bookman Old Style" pitchFamily="18" charset="0"/>
                  </a:rPr>
                  <a:t>number </a:t>
                </a:r>
                <a:endParaRPr lang="en-US" sz="1400" dirty="0"/>
              </a:p>
            </p:txBody>
          </p:sp>
        </p:grpSp>
      </p:grpSp>
      <p:grpSp>
        <p:nvGrpSpPr>
          <p:cNvPr id="32" name="Group 31"/>
          <p:cNvGrpSpPr/>
          <p:nvPr/>
        </p:nvGrpSpPr>
        <p:grpSpPr>
          <a:xfrm>
            <a:off x="3733800" y="3855451"/>
            <a:ext cx="4721776" cy="926099"/>
            <a:chOff x="4191000" y="3474451"/>
            <a:chExt cx="4292524" cy="926099"/>
          </a:xfrm>
        </p:grpSpPr>
        <p:sp>
          <p:nvSpPr>
            <p:cNvPr id="2" name="Horizontal Scroll 1"/>
            <p:cNvSpPr/>
            <p:nvPr/>
          </p:nvSpPr>
          <p:spPr>
            <a:xfrm>
              <a:off x="4191000" y="3474451"/>
              <a:ext cx="4191000" cy="926099"/>
            </a:xfrm>
            <a:prstGeom prst="horizontalScroll">
              <a:avLst/>
            </a:prstGeom>
            <a:solidFill>
              <a:srgbClr val="C00000"/>
            </a:solidFill>
            <a:ln>
              <a:solidFill>
                <a:schemeClr val="tx1"/>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4291351" y="3703051"/>
              <a:ext cx="4192173" cy="433136"/>
              <a:chOff x="2789025" y="4476750"/>
              <a:chExt cx="4192173" cy="433136"/>
            </a:xfrm>
          </p:grpSpPr>
          <p:sp>
            <p:nvSpPr>
              <p:cNvPr id="11" name="Rectangle 10"/>
              <p:cNvSpPr/>
              <p:nvPr/>
            </p:nvSpPr>
            <p:spPr>
              <a:xfrm>
                <a:off x="2789025" y="4519196"/>
                <a:ext cx="4192173" cy="369332"/>
              </a:xfrm>
              <a:prstGeom prst="rect">
                <a:avLst/>
              </a:prstGeom>
            </p:spPr>
            <p:txBody>
              <a:bodyPr wrap="none">
                <a:spAutoFit/>
              </a:bodyPr>
              <a:lstStyle/>
              <a:p>
                <a:r>
                  <a:rPr lang="en-US" dirty="0" smtClean="0">
                    <a:solidFill>
                      <a:schemeClr val="bg1"/>
                    </a:solidFill>
                    <a:latin typeface="Bookman Old Style" pitchFamily="18" charset="0"/>
                  </a:rPr>
                  <a:t>For example, nitrogen is written as </a:t>
                </a:r>
                <a:endParaRPr lang="en-US" dirty="0">
                  <a:solidFill>
                    <a:schemeClr val="bg1"/>
                  </a:solidFill>
                </a:endParaRPr>
              </a:p>
            </p:txBody>
          </p:sp>
          <p:grpSp>
            <p:nvGrpSpPr>
              <p:cNvPr id="12" name="Group 11"/>
              <p:cNvGrpSpPr/>
              <p:nvPr/>
            </p:nvGrpSpPr>
            <p:grpSpPr>
              <a:xfrm>
                <a:off x="6330280" y="4476750"/>
                <a:ext cx="625594" cy="433136"/>
                <a:chOff x="6330280" y="4476750"/>
                <a:chExt cx="625594" cy="433136"/>
              </a:xfrm>
            </p:grpSpPr>
            <p:grpSp>
              <p:nvGrpSpPr>
                <p:cNvPr id="13" name="Group 12"/>
                <p:cNvGrpSpPr/>
                <p:nvPr/>
              </p:nvGrpSpPr>
              <p:grpSpPr>
                <a:xfrm>
                  <a:off x="6330280" y="4476750"/>
                  <a:ext cx="377026" cy="433136"/>
                  <a:chOff x="4038600" y="3943350"/>
                  <a:chExt cx="552004" cy="634152"/>
                </a:xfrm>
              </p:grpSpPr>
              <p:sp>
                <p:nvSpPr>
                  <p:cNvPr id="15" name="Rectangle 14"/>
                  <p:cNvSpPr/>
                  <p:nvPr/>
                </p:nvSpPr>
                <p:spPr>
                  <a:xfrm>
                    <a:off x="4038600" y="3943350"/>
                    <a:ext cx="552004" cy="405553"/>
                  </a:xfrm>
                  <a:prstGeom prst="rect">
                    <a:avLst/>
                  </a:prstGeom>
                </p:spPr>
                <p:txBody>
                  <a:bodyPr wrap="none">
                    <a:spAutoFit/>
                  </a:bodyPr>
                  <a:lstStyle/>
                  <a:p>
                    <a:r>
                      <a:rPr lang="en-US" sz="1200" dirty="0" smtClean="0">
                        <a:solidFill>
                          <a:schemeClr val="bg1"/>
                        </a:solidFill>
                        <a:latin typeface="Bookman Old Style" pitchFamily="18" charset="0"/>
                      </a:rPr>
                      <a:t>14</a:t>
                    </a:r>
                    <a:endParaRPr lang="en-US" sz="1200" dirty="0">
                      <a:solidFill>
                        <a:schemeClr val="bg1"/>
                      </a:solidFill>
                    </a:endParaRPr>
                  </a:p>
                </p:txBody>
              </p:sp>
              <p:sp>
                <p:nvSpPr>
                  <p:cNvPr id="16" name="Rectangle 15"/>
                  <p:cNvSpPr/>
                  <p:nvPr/>
                </p:nvSpPr>
                <p:spPr>
                  <a:xfrm>
                    <a:off x="4114801" y="4171949"/>
                    <a:ext cx="411186" cy="405553"/>
                  </a:xfrm>
                  <a:prstGeom prst="rect">
                    <a:avLst/>
                  </a:prstGeom>
                </p:spPr>
                <p:txBody>
                  <a:bodyPr wrap="none">
                    <a:spAutoFit/>
                  </a:bodyPr>
                  <a:lstStyle/>
                  <a:p>
                    <a:r>
                      <a:rPr lang="en-US" sz="1200" dirty="0" smtClean="0">
                        <a:solidFill>
                          <a:schemeClr val="bg1"/>
                        </a:solidFill>
                        <a:latin typeface="Bookman Old Style" pitchFamily="18" charset="0"/>
                      </a:rPr>
                      <a:t>7</a:t>
                    </a:r>
                    <a:endParaRPr lang="en-US" sz="1200" dirty="0">
                      <a:solidFill>
                        <a:schemeClr val="bg1"/>
                      </a:solidFill>
                      <a:latin typeface="Bookman Old Style" pitchFamily="18" charset="0"/>
                    </a:endParaRPr>
                  </a:p>
                </p:txBody>
              </p:sp>
            </p:grpSp>
            <p:sp>
              <p:nvSpPr>
                <p:cNvPr id="14" name="Rectangle 13"/>
                <p:cNvSpPr/>
                <p:nvPr/>
              </p:nvSpPr>
              <p:spPr>
                <a:xfrm>
                  <a:off x="6553200" y="4519196"/>
                  <a:ext cx="402674" cy="338554"/>
                </a:xfrm>
                <a:prstGeom prst="rect">
                  <a:avLst/>
                </a:prstGeom>
              </p:spPr>
              <p:txBody>
                <a:bodyPr wrap="none">
                  <a:spAutoFit/>
                </a:bodyPr>
                <a:lstStyle/>
                <a:p>
                  <a:r>
                    <a:rPr lang="en-US" sz="1600" dirty="0" smtClean="0">
                      <a:solidFill>
                        <a:schemeClr val="bg1"/>
                      </a:solidFill>
                      <a:latin typeface="Bookman Old Style" pitchFamily="18" charset="0"/>
                    </a:rPr>
                    <a:t>N.</a:t>
                  </a:r>
                  <a:endParaRPr lang="en-US" sz="1600" dirty="0">
                    <a:solidFill>
                      <a:schemeClr val="bg1"/>
                    </a:solidFill>
                    <a:latin typeface="Bookman Old Style" pitchFamily="18" charset="0"/>
                  </a:endParaRPr>
                </a:p>
              </p:txBody>
            </p:sp>
          </p:grpSp>
        </p:grpSp>
      </p:grpSp>
      <p:grpSp>
        <p:nvGrpSpPr>
          <p:cNvPr id="29" name="Group 28"/>
          <p:cNvGrpSpPr/>
          <p:nvPr/>
        </p:nvGrpSpPr>
        <p:grpSpPr>
          <a:xfrm>
            <a:off x="520246" y="1319577"/>
            <a:ext cx="3975554" cy="1480773"/>
            <a:chOff x="396153" y="1167177"/>
            <a:chExt cx="3975554" cy="1480773"/>
          </a:xfrm>
        </p:grpSpPr>
        <p:sp>
          <p:nvSpPr>
            <p:cNvPr id="23" name="Rounded Rectangle 22"/>
            <p:cNvSpPr/>
            <p:nvPr/>
          </p:nvSpPr>
          <p:spPr>
            <a:xfrm>
              <a:off x="396153" y="1167177"/>
              <a:ext cx="3975554" cy="1480773"/>
            </a:xfrm>
            <a:prstGeom prst="roundRect">
              <a:avLst/>
            </a:prstGeom>
            <a:solidFill>
              <a:srgbClr val="FFCC6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3400" y="1276350"/>
              <a:ext cx="3722494" cy="1200329"/>
            </a:xfrm>
            <a:prstGeom prst="rect">
              <a:avLst/>
            </a:prstGeom>
          </p:spPr>
          <p:txBody>
            <a:bodyPr wrap="none">
              <a:spAutoFit/>
            </a:bodyPr>
            <a:lstStyle/>
            <a:p>
              <a:r>
                <a:rPr lang="en-US" dirty="0" smtClean="0">
                  <a:latin typeface="Bookman Old Style" pitchFamily="18" charset="0"/>
                </a:rPr>
                <a:t>The mass number is defined as</a:t>
              </a:r>
            </a:p>
            <a:p>
              <a:r>
                <a:rPr lang="en-US" dirty="0" smtClean="0">
                  <a:latin typeface="Bookman Old Style" pitchFamily="18" charset="0"/>
                </a:rPr>
                <a:t>the sum of the total number of </a:t>
              </a:r>
            </a:p>
            <a:p>
              <a:r>
                <a:rPr lang="en-US" dirty="0" smtClean="0">
                  <a:latin typeface="Bookman Old Style" pitchFamily="18" charset="0"/>
                </a:rPr>
                <a:t>protons and neutrons present </a:t>
              </a:r>
            </a:p>
            <a:p>
              <a:r>
                <a:rPr lang="en-US" dirty="0" smtClean="0">
                  <a:latin typeface="Bookman Old Style" pitchFamily="18" charset="0"/>
                </a:rPr>
                <a:t>in the nucleus of an atom. </a:t>
              </a:r>
              <a:endParaRPr lang="en-US" dirty="0"/>
            </a:p>
          </p:txBody>
        </p:sp>
      </p:grpSp>
      <p:grpSp>
        <p:nvGrpSpPr>
          <p:cNvPr id="18" name="Group 17"/>
          <p:cNvGrpSpPr/>
          <p:nvPr/>
        </p:nvGrpSpPr>
        <p:grpSpPr>
          <a:xfrm>
            <a:off x="533400" y="285750"/>
            <a:ext cx="2179320" cy="597932"/>
            <a:chOff x="563880" y="361950"/>
            <a:chExt cx="2179320" cy="597932"/>
          </a:xfrm>
        </p:grpSpPr>
        <p:sp>
          <p:nvSpPr>
            <p:cNvPr id="19" name="Round Diagonal Corner Rectangle 18"/>
            <p:cNvSpPr/>
            <p:nvPr/>
          </p:nvSpPr>
          <p:spPr>
            <a:xfrm>
              <a:off x="563880" y="361950"/>
              <a:ext cx="2179320" cy="491482"/>
            </a:xfrm>
            <a:prstGeom prst="round2DiagRect">
              <a:avLst/>
            </a:prstGeom>
            <a:solidFill>
              <a:srgbClr val="FFCC6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726931" y="522941"/>
              <a:ext cx="1787669" cy="436941"/>
              <a:chOff x="564201" y="327567"/>
              <a:chExt cx="1787669" cy="436941"/>
            </a:xfrm>
            <a:solidFill>
              <a:schemeClr val="accent6">
                <a:lumMod val="60000"/>
                <a:lumOff val="40000"/>
              </a:schemeClr>
            </a:solidFill>
          </p:grpSpPr>
          <p:sp>
            <p:nvSpPr>
              <p:cNvPr id="21" name="Round Diagonal Corner Rectangle 20"/>
              <p:cNvSpPr/>
              <p:nvPr/>
            </p:nvSpPr>
            <p:spPr>
              <a:xfrm>
                <a:off x="590760" y="327567"/>
                <a:ext cx="1761110" cy="372409"/>
              </a:xfrm>
              <a:prstGeom prst="round2Diag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64201" y="395176"/>
                <a:ext cx="1787669" cy="369332"/>
              </a:xfrm>
              <a:prstGeom prst="rect">
                <a:avLst/>
              </a:prstGeom>
              <a:noFill/>
              <a:ln>
                <a:noFill/>
              </a:ln>
            </p:spPr>
            <p:txBody>
              <a:bodyPr wrap="none">
                <a:spAutoFit/>
              </a:bodyPr>
              <a:lstStyle/>
              <a:p>
                <a:r>
                  <a:rPr lang="en-US" b="1" dirty="0" smtClean="0">
                    <a:solidFill>
                      <a:srgbClr val="0000FF"/>
                    </a:solidFill>
                    <a:latin typeface="Bookman Old Style" pitchFamily="18" charset="0"/>
                  </a:rPr>
                  <a:t>Mass Number</a:t>
                </a:r>
                <a:endParaRPr lang="en-US" b="1" dirty="0">
                  <a:solidFill>
                    <a:srgbClr val="0000FF"/>
                  </a:solidFill>
                </a:endParaRPr>
              </a:p>
            </p:txBody>
          </p:sp>
        </p:grpSp>
      </p:grpSp>
      <p:grpSp>
        <p:nvGrpSpPr>
          <p:cNvPr id="33" name="Group 32"/>
          <p:cNvGrpSpPr/>
          <p:nvPr/>
        </p:nvGrpSpPr>
        <p:grpSpPr>
          <a:xfrm>
            <a:off x="3200400" y="209550"/>
            <a:ext cx="4191000" cy="1186227"/>
            <a:chOff x="1713868" y="115669"/>
            <a:chExt cx="4191000" cy="1186227"/>
          </a:xfrm>
        </p:grpSpPr>
        <p:sp>
          <p:nvSpPr>
            <p:cNvPr id="34" name="Cloud Callout 33"/>
            <p:cNvSpPr/>
            <p:nvPr/>
          </p:nvSpPr>
          <p:spPr>
            <a:xfrm>
              <a:off x="1713868" y="115669"/>
              <a:ext cx="4191000" cy="1186227"/>
            </a:xfrm>
            <a:prstGeom prst="cloudCallout">
              <a:avLst/>
            </a:prstGeom>
            <a:solidFill>
              <a:srgbClr val="15D9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253090" y="271662"/>
              <a:ext cx="3078086" cy="923330"/>
            </a:xfrm>
            <a:prstGeom prst="rect">
              <a:avLst/>
            </a:prstGeom>
            <a:noFill/>
          </p:spPr>
          <p:txBody>
            <a:bodyPr wrap="none" rtlCol="0">
              <a:spAutoFit/>
            </a:bodyPr>
            <a:lstStyle/>
            <a:p>
              <a:pPr algn="ctr"/>
              <a:r>
                <a:rPr lang="en-US" b="1" dirty="0" smtClean="0">
                  <a:latin typeface="Bookman Old Style" pitchFamily="18" charset="0"/>
                </a:rPr>
                <a:t>The mass number of an </a:t>
              </a:r>
            </a:p>
            <a:p>
              <a:pPr algn="ctr"/>
              <a:r>
                <a:rPr lang="en-US" b="1" dirty="0" smtClean="0">
                  <a:latin typeface="Bookman Old Style" pitchFamily="18" charset="0"/>
                </a:rPr>
                <a:t>element is denoted by </a:t>
              </a:r>
            </a:p>
            <a:p>
              <a:pPr algn="ctr"/>
              <a:r>
                <a:rPr lang="en-US" b="1" dirty="0" smtClean="0">
                  <a:latin typeface="Bookman Old Style" pitchFamily="18" charset="0"/>
                </a:rPr>
                <a:t>the letter </a:t>
              </a:r>
              <a:r>
                <a:rPr lang="en-US" b="1" dirty="0" smtClean="0">
                  <a:solidFill>
                    <a:srgbClr val="FFFF00"/>
                  </a:solidFill>
                  <a:latin typeface="Bookman Old Style" pitchFamily="18" charset="0"/>
                </a:rPr>
                <a:t>A</a:t>
              </a:r>
              <a:endParaRPr lang="en-US" b="1" dirty="0">
                <a:solidFill>
                  <a:srgbClr val="FFFF00"/>
                </a:solidFill>
                <a:latin typeface="Bookman Old Style" pitchFamily="18" charset="0"/>
              </a:endParaRPr>
            </a:p>
          </p:txBody>
        </p:sp>
      </p:grpSp>
      <p:sp>
        <p:nvSpPr>
          <p:cNvPr id="36" name="Oval 35"/>
          <p:cNvSpPr/>
          <p:nvPr/>
        </p:nvSpPr>
        <p:spPr>
          <a:xfrm>
            <a:off x="3979209" y="2724150"/>
            <a:ext cx="973791" cy="990600"/>
          </a:xfrm>
          <a:prstGeom prst="ellipse">
            <a:avLst/>
          </a:prstGeom>
          <a:solidFill>
            <a:srgbClr val="15D9C2"/>
          </a:solidFill>
          <a:ln w="57150">
            <a:solidFill>
              <a:srgbClr val="FFFF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TextBox 36"/>
          <p:cNvSpPr txBox="1"/>
          <p:nvPr/>
        </p:nvSpPr>
        <p:spPr>
          <a:xfrm>
            <a:off x="4196509" y="2957840"/>
            <a:ext cx="360996" cy="523220"/>
          </a:xfrm>
          <a:prstGeom prst="rect">
            <a:avLst/>
          </a:prstGeom>
          <a:noFill/>
        </p:spPr>
        <p:txBody>
          <a:bodyPr wrap="none" rtlCol="0">
            <a:spAutoFit/>
          </a:bodyPr>
          <a:lstStyle/>
          <a:p>
            <a:r>
              <a:rPr lang="en-US" sz="1400" b="1" dirty="0" smtClean="0">
                <a:latin typeface="Bookman Old Style" pitchFamily="18" charset="0"/>
              </a:rPr>
              <a:t>A</a:t>
            </a:r>
          </a:p>
          <a:p>
            <a:r>
              <a:rPr lang="en-US" sz="1400" b="1" dirty="0" smtClean="0">
                <a:latin typeface="Bookman Old Style" pitchFamily="18" charset="0"/>
              </a:rPr>
              <a:t>Z </a:t>
            </a:r>
            <a:endParaRPr lang="en-US" sz="1400" b="1" dirty="0">
              <a:latin typeface="Bookman Old Style" pitchFamily="18" charset="0"/>
            </a:endParaRPr>
          </a:p>
        </p:txBody>
      </p:sp>
      <p:sp>
        <p:nvSpPr>
          <p:cNvPr id="38" name="TextBox 37"/>
          <p:cNvSpPr txBox="1"/>
          <p:nvPr/>
        </p:nvSpPr>
        <p:spPr>
          <a:xfrm>
            <a:off x="4377007" y="3034784"/>
            <a:ext cx="364202" cy="369332"/>
          </a:xfrm>
          <a:prstGeom prst="rect">
            <a:avLst/>
          </a:prstGeom>
          <a:noFill/>
        </p:spPr>
        <p:txBody>
          <a:bodyPr wrap="none" rtlCol="0">
            <a:spAutoFit/>
          </a:bodyPr>
          <a:lstStyle/>
          <a:p>
            <a:r>
              <a:rPr lang="en-US" b="1" dirty="0">
                <a:latin typeface="Bookman Old Style" pitchFamily="18" charset="0"/>
              </a:rPr>
              <a:t>X</a:t>
            </a:r>
            <a:endParaRPr lang="en-US" b="1" dirty="0" smtClean="0">
              <a:latin typeface="Bookman Old Style" pitchFamily="18" charset="0"/>
            </a:endParaRPr>
          </a:p>
        </p:txBody>
      </p:sp>
    </p:spTree>
    <p:extLst>
      <p:ext uri="{BB962C8B-B14F-4D97-AF65-F5344CB8AC3E}">
        <p14:creationId xmlns:p14="http://schemas.microsoft.com/office/powerpoint/2010/main" val="271126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p:cTn id="26" dur="500" fill="hold"/>
                                        <p:tgtEl>
                                          <p:spTgt spid="36"/>
                                        </p:tgtEl>
                                        <p:attrNameLst>
                                          <p:attrName>ppt_w</p:attrName>
                                        </p:attrNameLst>
                                      </p:cBhvr>
                                      <p:tavLst>
                                        <p:tav tm="0">
                                          <p:val>
                                            <p:fltVal val="0"/>
                                          </p:val>
                                        </p:tav>
                                        <p:tav tm="100000">
                                          <p:val>
                                            <p:strVal val="#ppt_w"/>
                                          </p:val>
                                        </p:tav>
                                      </p:tavLst>
                                    </p:anim>
                                    <p:anim calcmode="lin" valueType="num">
                                      <p:cBhvr>
                                        <p:cTn id="27" dur="500" fill="hold"/>
                                        <p:tgtEl>
                                          <p:spTgt spid="36"/>
                                        </p:tgtEl>
                                        <p:attrNameLst>
                                          <p:attrName>ppt_h</p:attrName>
                                        </p:attrNameLst>
                                      </p:cBhvr>
                                      <p:tavLst>
                                        <p:tav tm="0">
                                          <p:val>
                                            <p:fltVal val="0"/>
                                          </p:val>
                                        </p:tav>
                                        <p:tav tm="100000">
                                          <p:val>
                                            <p:strVal val="#ppt_h"/>
                                          </p:val>
                                        </p:tav>
                                      </p:tavLst>
                                    </p:anim>
                                    <p:animEffect transition="in" filter="fade">
                                      <p:cBhvr>
                                        <p:cTn id="28" dur="500"/>
                                        <p:tgtEl>
                                          <p:spTgt spid="36"/>
                                        </p:tgtEl>
                                      </p:cBhvr>
                                    </p:animEffect>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500" fill="hold"/>
                                        <p:tgtEl>
                                          <p:spTgt spid="38"/>
                                        </p:tgtEl>
                                        <p:attrNameLst>
                                          <p:attrName>ppt_w</p:attrName>
                                        </p:attrNameLst>
                                      </p:cBhvr>
                                      <p:tavLst>
                                        <p:tav tm="0">
                                          <p:val>
                                            <p:fltVal val="0"/>
                                          </p:val>
                                        </p:tav>
                                        <p:tav tm="100000">
                                          <p:val>
                                            <p:strVal val="#ppt_w"/>
                                          </p:val>
                                        </p:tav>
                                      </p:tavLst>
                                    </p:anim>
                                    <p:anim calcmode="lin" valueType="num">
                                      <p:cBhvr>
                                        <p:cTn id="33" dur="500" fill="hold"/>
                                        <p:tgtEl>
                                          <p:spTgt spid="38"/>
                                        </p:tgtEl>
                                        <p:attrNameLst>
                                          <p:attrName>ppt_h</p:attrName>
                                        </p:attrNameLst>
                                      </p:cBhvr>
                                      <p:tavLst>
                                        <p:tav tm="0">
                                          <p:val>
                                            <p:fltVal val="0"/>
                                          </p:val>
                                        </p:tav>
                                        <p:tav tm="100000">
                                          <p:val>
                                            <p:strVal val="#ppt_h"/>
                                          </p:val>
                                        </p:tav>
                                      </p:tavLst>
                                    </p:anim>
                                    <p:animEffect transition="in" filter="fade">
                                      <p:cBhvr>
                                        <p:cTn id="34" dur="500"/>
                                        <p:tgtEl>
                                          <p:spTgt spid="38"/>
                                        </p:tgtEl>
                                      </p:cBhvr>
                                    </p:animEffect>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p:cTn id="38" dur="500" fill="hold"/>
                                        <p:tgtEl>
                                          <p:spTgt spid="37"/>
                                        </p:tgtEl>
                                        <p:attrNameLst>
                                          <p:attrName>ppt_w</p:attrName>
                                        </p:attrNameLst>
                                      </p:cBhvr>
                                      <p:tavLst>
                                        <p:tav tm="0">
                                          <p:val>
                                            <p:fltVal val="0"/>
                                          </p:val>
                                        </p:tav>
                                        <p:tav tm="100000">
                                          <p:val>
                                            <p:strVal val="#ppt_w"/>
                                          </p:val>
                                        </p:tav>
                                      </p:tavLst>
                                    </p:anim>
                                    <p:anim calcmode="lin" valueType="num">
                                      <p:cBhvr>
                                        <p:cTn id="39" dur="500" fill="hold"/>
                                        <p:tgtEl>
                                          <p:spTgt spid="37"/>
                                        </p:tgtEl>
                                        <p:attrNameLst>
                                          <p:attrName>ppt_h</p:attrName>
                                        </p:attrNameLst>
                                      </p:cBhvr>
                                      <p:tavLst>
                                        <p:tav tm="0">
                                          <p:val>
                                            <p:fltVal val="0"/>
                                          </p:val>
                                        </p:tav>
                                        <p:tav tm="100000">
                                          <p:val>
                                            <p:strVal val="#ppt_h"/>
                                          </p:val>
                                        </p:tav>
                                      </p:tavLst>
                                    </p:anim>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left)">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84844" y="274739"/>
            <a:ext cx="6958957" cy="609600"/>
            <a:chOff x="584844" y="274739"/>
            <a:chExt cx="6958957" cy="609600"/>
          </a:xfrm>
        </p:grpSpPr>
        <p:sp>
          <p:nvSpPr>
            <p:cNvPr id="9" name="Snip Diagonal Corner Rectangle 8"/>
            <p:cNvSpPr/>
            <p:nvPr/>
          </p:nvSpPr>
          <p:spPr>
            <a:xfrm>
              <a:off x="609601" y="274739"/>
              <a:ext cx="6934200" cy="609600"/>
            </a:xfrm>
            <a:prstGeom prst="snip2Diag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84844" y="373618"/>
              <a:ext cx="6958956" cy="369332"/>
            </a:xfrm>
            <a:prstGeom prst="rect">
              <a:avLst/>
            </a:prstGeom>
            <a:noFill/>
          </p:spPr>
          <p:txBody>
            <a:bodyPr wrap="none" rtlCol="0">
              <a:spAutoFit/>
            </a:bodyPr>
            <a:lstStyle/>
            <a:p>
              <a:r>
                <a:rPr lang="en-US" b="1" dirty="0" smtClean="0">
                  <a:latin typeface="Bookman Old Style" panose="02050604050505020204" pitchFamily="18" charset="0"/>
                </a:rPr>
                <a:t>Relationship Between Mass Number and Atomic Number</a:t>
              </a:r>
              <a:endParaRPr lang="en-US" b="1" dirty="0">
                <a:latin typeface="Bookman Old Style" panose="02050604050505020204" pitchFamily="18" charset="0"/>
              </a:endParaRPr>
            </a:p>
          </p:txBody>
        </p:sp>
      </p:grpSp>
      <p:grpSp>
        <p:nvGrpSpPr>
          <p:cNvPr id="12" name="Group 11"/>
          <p:cNvGrpSpPr/>
          <p:nvPr/>
        </p:nvGrpSpPr>
        <p:grpSpPr>
          <a:xfrm>
            <a:off x="1528091" y="1045055"/>
            <a:ext cx="5882488" cy="702858"/>
            <a:chOff x="2270912" y="1066770"/>
            <a:chExt cx="5882488" cy="702858"/>
          </a:xfrm>
        </p:grpSpPr>
        <p:sp>
          <p:nvSpPr>
            <p:cNvPr id="11" name="Rounded Rectangular Callout 10"/>
            <p:cNvSpPr/>
            <p:nvPr/>
          </p:nvSpPr>
          <p:spPr>
            <a:xfrm>
              <a:off x="2270912" y="1066770"/>
              <a:ext cx="5882488" cy="702858"/>
            </a:xfrm>
            <a:prstGeom prst="wedgeRoundRectCallout">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62200" y="1211818"/>
              <a:ext cx="5642891" cy="369332"/>
            </a:xfrm>
            <a:prstGeom prst="rect">
              <a:avLst/>
            </a:prstGeom>
            <a:noFill/>
          </p:spPr>
          <p:txBody>
            <a:bodyPr wrap="none" rtlCol="0">
              <a:spAutoFit/>
            </a:bodyPr>
            <a:lstStyle/>
            <a:p>
              <a:r>
                <a:rPr lang="en-US" dirty="0" smtClean="0">
                  <a:solidFill>
                    <a:schemeClr val="bg1"/>
                  </a:solidFill>
                  <a:latin typeface="Bookman Old Style" panose="02050604050505020204" pitchFamily="18" charset="0"/>
                </a:rPr>
                <a:t>Mass number = No. of protons + No. of neutrons</a:t>
              </a:r>
              <a:endParaRPr lang="en-US" dirty="0">
                <a:solidFill>
                  <a:schemeClr val="bg1"/>
                </a:solidFill>
                <a:latin typeface="Bookman Old Style" panose="02050604050505020204" pitchFamily="18" charset="0"/>
              </a:endParaRPr>
            </a:p>
          </p:txBody>
        </p:sp>
      </p:grpSp>
      <p:grpSp>
        <p:nvGrpSpPr>
          <p:cNvPr id="14" name="Group 13"/>
          <p:cNvGrpSpPr/>
          <p:nvPr/>
        </p:nvGrpSpPr>
        <p:grpSpPr>
          <a:xfrm>
            <a:off x="685800" y="1962150"/>
            <a:ext cx="3505200" cy="1825625"/>
            <a:chOff x="812392" y="1885950"/>
            <a:chExt cx="3665560" cy="1752600"/>
          </a:xfrm>
        </p:grpSpPr>
        <p:sp>
          <p:nvSpPr>
            <p:cNvPr id="13" name="Cloud Callout 12"/>
            <p:cNvSpPr/>
            <p:nvPr/>
          </p:nvSpPr>
          <p:spPr>
            <a:xfrm>
              <a:off x="812392" y="1885950"/>
              <a:ext cx="3665560" cy="1752600"/>
            </a:xfrm>
            <a:prstGeom prst="cloudCallout">
              <a:avLst>
                <a:gd name="adj1" fmla="val 59602"/>
                <a:gd name="adj2" fmla="val -57500"/>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76642" y="2114550"/>
              <a:ext cx="3221624" cy="1200329"/>
            </a:xfrm>
            <a:prstGeom prst="rect">
              <a:avLst/>
            </a:prstGeom>
            <a:noFill/>
          </p:spPr>
          <p:txBody>
            <a:bodyPr wrap="square" rtlCol="0">
              <a:spAutoFit/>
            </a:bodyPr>
            <a:lstStyle/>
            <a:p>
              <a:r>
                <a:rPr lang="en-US" dirty="0" smtClean="0">
                  <a:latin typeface="Bookman Old Style" panose="02050604050505020204" pitchFamily="18" charset="0"/>
                </a:rPr>
                <a:t>Since the number of </a:t>
              </a:r>
            </a:p>
            <a:p>
              <a:r>
                <a:rPr lang="en-US" dirty="0" smtClean="0">
                  <a:latin typeface="Bookman Old Style" panose="02050604050505020204" pitchFamily="18" charset="0"/>
                </a:rPr>
                <a:t>protons in an atom is </a:t>
              </a:r>
            </a:p>
            <a:p>
              <a:r>
                <a:rPr lang="en-US" dirty="0" smtClean="0">
                  <a:latin typeface="Bookman Old Style" panose="02050604050505020204" pitchFamily="18" charset="0"/>
                </a:rPr>
                <a:t>equal to the atomic </a:t>
              </a:r>
            </a:p>
            <a:p>
              <a:r>
                <a:rPr lang="en-US" dirty="0" smtClean="0">
                  <a:latin typeface="Bookman Old Style" panose="02050604050505020204" pitchFamily="18" charset="0"/>
                </a:rPr>
                <a:t>number of the element.</a:t>
              </a:r>
              <a:endParaRPr lang="en-US" dirty="0">
                <a:latin typeface="Bookman Old Style" panose="02050604050505020204" pitchFamily="18" charset="0"/>
              </a:endParaRPr>
            </a:p>
          </p:txBody>
        </p:sp>
      </p:grpSp>
      <p:grpSp>
        <p:nvGrpSpPr>
          <p:cNvPr id="16" name="Group 15"/>
          <p:cNvGrpSpPr/>
          <p:nvPr/>
        </p:nvGrpSpPr>
        <p:grpSpPr>
          <a:xfrm>
            <a:off x="4876800" y="2035145"/>
            <a:ext cx="3505200" cy="1832005"/>
            <a:chOff x="4648200" y="1885950"/>
            <a:chExt cx="3505200" cy="1832005"/>
          </a:xfrm>
        </p:grpSpPr>
        <p:sp>
          <p:nvSpPr>
            <p:cNvPr id="15" name="Cloud Callout 14"/>
            <p:cNvSpPr/>
            <p:nvPr/>
          </p:nvSpPr>
          <p:spPr>
            <a:xfrm>
              <a:off x="4648200" y="1885950"/>
              <a:ext cx="3505200" cy="1832005"/>
            </a:xfrm>
            <a:prstGeom prst="cloudCallout">
              <a:avLst>
                <a:gd name="adj1" fmla="val -54528"/>
                <a:gd name="adj2" fmla="val -61762"/>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029200" y="2114550"/>
              <a:ext cx="3089307" cy="1200329"/>
            </a:xfrm>
            <a:prstGeom prst="rect">
              <a:avLst/>
            </a:prstGeom>
            <a:noFill/>
          </p:spPr>
          <p:txBody>
            <a:bodyPr wrap="none" rtlCol="0">
              <a:spAutoFit/>
            </a:bodyPr>
            <a:lstStyle/>
            <a:p>
              <a:r>
                <a:rPr lang="en-US" dirty="0" smtClean="0">
                  <a:latin typeface="Bookman Old Style" panose="02050604050505020204" pitchFamily="18" charset="0"/>
                </a:rPr>
                <a:t>We can rewrite the above </a:t>
              </a:r>
            </a:p>
            <a:p>
              <a:r>
                <a:rPr lang="en-US" dirty="0" smtClean="0">
                  <a:latin typeface="Bookman Old Style" panose="02050604050505020204" pitchFamily="18" charset="0"/>
                </a:rPr>
                <a:t>relation by putting </a:t>
              </a:r>
            </a:p>
            <a:p>
              <a:r>
                <a:rPr lang="en-US" dirty="0" smtClean="0">
                  <a:latin typeface="Bookman Old Style" panose="02050604050505020204" pitchFamily="18" charset="0"/>
                </a:rPr>
                <a:t>“Atomic number” in </a:t>
              </a:r>
            </a:p>
            <a:p>
              <a:r>
                <a:rPr lang="en-US" dirty="0" smtClean="0">
                  <a:latin typeface="Bookman Old Style" panose="02050604050505020204" pitchFamily="18" charset="0"/>
                </a:rPr>
                <a:t>place of “No of Protons”</a:t>
              </a:r>
              <a:endParaRPr lang="en-US" dirty="0">
                <a:latin typeface="Bookman Old Style" panose="02050604050505020204" pitchFamily="18" charset="0"/>
              </a:endParaRPr>
            </a:p>
          </p:txBody>
        </p:sp>
      </p:grpSp>
      <p:grpSp>
        <p:nvGrpSpPr>
          <p:cNvPr id="18" name="Group 17"/>
          <p:cNvGrpSpPr/>
          <p:nvPr/>
        </p:nvGrpSpPr>
        <p:grpSpPr>
          <a:xfrm>
            <a:off x="1884866" y="4171950"/>
            <a:ext cx="5816914" cy="609600"/>
            <a:chOff x="1884866" y="4171950"/>
            <a:chExt cx="5816914" cy="609600"/>
          </a:xfrm>
        </p:grpSpPr>
        <p:sp>
          <p:nvSpPr>
            <p:cNvPr id="7" name="TextBox 6"/>
            <p:cNvSpPr txBox="1"/>
            <p:nvPr/>
          </p:nvSpPr>
          <p:spPr>
            <a:xfrm>
              <a:off x="1894933" y="4292084"/>
              <a:ext cx="5796780" cy="369332"/>
            </a:xfrm>
            <a:prstGeom prst="rect">
              <a:avLst/>
            </a:prstGeom>
            <a:noFill/>
          </p:spPr>
          <p:txBody>
            <a:bodyPr wrap="none" rtlCol="0">
              <a:spAutoFit/>
            </a:bodyPr>
            <a:lstStyle/>
            <a:p>
              <a:r>
                <a:rPr lang="en-US" dirty="0" smtClean="0">
                  <a:solidFill>
                    <a:srgbClr val="0000FF"/>
                  </a:solidFill>
                  <a:latin typeface="Bookman Old Style" panose="02050604050505020204" pitchFamily="18" charset="0"/>
                </a:rPr>
                <a:t>Mass number = Atomic number + No. of neutrons</a:t>
              </a:r>
              <a:endParaRPr lang="en-US" dirty="0">
                <a:solidFill>
                  <a:srgbClr val="0000FF"/>
                </a:solidFill>
                <a:latin typeface="Bookman Old Style" panose="02050604050505020204" pitchFamily="18" charset="0"/>
              </a:endParaRPr>
            </a:p>
          </p:txBody>
        </p:sp>
        <p:sp>
          <p:nvSpPr>
            <p:cNvPr id="17" name="Frame 16"/>
            <p:cNvSpPr/>
            <p:nvPr/>
          </p:nvSpPr>
          <p:spPr>
            <a:xfrm>
              <a:off x="1884866" y="4171950"/>
              <a:ext cx="5816914" cy="609600"/>
            </a:xfrm>
            <a:prstGeom prst="fram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93879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ircle(in)">
                                      <p:cBhvr>
                                        <p:cTn id="2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26892" cy="523220"/>
          </a:xfrm>
          <a:prstGeom prst="rect">
            <a:avLst/>
          </a:prstGeom>
          <a:noFill/>
        </p:spPr>
        <p:txBody>
          <a:bodyPr wrap="none" rtlCol="0">
            <a:spAutoFit/>
          </a:bodyPr>
          <a:lstStyle/>
          <a:p>
            <a:r>
              <a:rPr lang="en-US" sz="2800" dirty="0" smtClean="0">
                <a:latin typeface="Algerian" panose="04020705040A02060702" pitchFamily="82" charset="0"/>
              </a:rPr>
              <a:t>MODULE : 10</a:t>
            </a:r>
            <a:endParaRPr lang="en-US" sz="2800" dirty="0">
              <a:latin typeface="Algerian" panose="04020705040A02060702" pitchFamily="82" charset="0"/>
            </a:endParaRPr>
          </a:p>
        </p:txBody>
      </p:sp>
      <p:sp>
        <p:nvSpPr>
          <p:cNvPr id="5" name="Title 7"/>
          <p:cNvSpPr txBox="1">
            <a:spLocks/>
          </p:cNvSpPr>
          <p:nvPr/>
        </p:nvSpPr>
        <p:spPr bwMode="auto">
          <a:xfrm>
            <a:off x="806019" y="2535071"/>
            <a:ext cx="5670981" cy="81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Isotopes &amp; different examples (Hydrogen)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33329257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457200" y="209550"/>
            <a:ext cx="8229600" cy="4724400"/>
          </a:xfrm>
          <a:prstGeom prst="flowChartProcess">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457200" y="209550"/>
            <a:ext cx="2428870" cy="369332"/>
          </a:xfrm>
          <a:prstGeom prst="rect">
            <a:avLst/>
          </a:prstGeom>
          <a:noFill/>
        </p:spPr>
        <p:txBody>
          <a:bodyPr wrap="none" rtlCol="0">
            <a:spAutoFit/>
          </a:bodyPr>
          <a:lstStyle/>
          <a:p>
            <a:r>
              <a:rPr lang="en-US" b="1" dirty="0" smtClean="0">
                <a:latin typeface="Bookman Old Style" panose="02050604050505020204" pitchFamily="18" charset="0"/>
              </a:rPr>
              <a:t>Sample problem 1.</a:t>
            </a:r>
            <a:endParaRPr lang="en-US" b="1" dirty="0">
              <a:latin typeface="Bookman Old Style" panose="02050604050505020204" pitchFamily="18" charset="0"/>
            </a:endParaRPr>
          </a:p>
        </p:txBody>
      </p:sp>
      <p:grpSp>
        <p:nvGrpSpPr>
          <p:cNvPr id="10" name="Group 9"/>
          <p:cNvGrpSpPr/>
          <p:nvPr/>
        </p:nvGrpSpPr>
        <p:grpSpPr>
          <a:xfrm>
            <a:off x="533400" y="590550"/>
            <a:ext cx="8209299" cy="923330"/>
            <a:chOff x="533400" y="590550"/>
            <a:chExt cx="8209299" cy="923330"/>
          </a:xfrm>
        </p:grpSpPr>
        <p:sp>
          <p:nvSpPr>
            <p:cNvPr id="9" name="Rounded Rectangular Callout 8"/>
            <p:cNvSpPr/>
            <p:nvPr/>
          </p:nvSpPr>
          <p:spPr>
            <a:xfrm>
              <a:off x="533400" y="590550"/>
              <a:ext cx="8077200" cy="912800"/>
            </a:xfrm>
            <a:prstGeom prst="wedgeRoundRectCallout">
              <a:avLst>
                <a:gd name="adj1" fmla="val -31688"/>
                <a:gd name="adj2" fmla="val 100640"/>
                <a:gd name="adj3" fmla="val 16667"/>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33400" y="590550"/>
              <a:ext cx="8209299" cy="923330"/>
            </a:xfrm>
            <a:prstGeom prst="rect">
              <a:avLst/>
            </a:prstGeom>
            <a:noFill/>
          </p:spPr>
          <p:txBody>
            <a:bodyPr wrap="none" rtlCol="0">
              <a:spAutoFit/>
            </a:bodyPr>
            <a:lstStyle/>
            <a:p>
              <a:r>
                <a:rPr lang="en-US" dirty="0" smtClean="0">
                  <a:solidFill>
                    <a:schemeClr val="bg1"/>
                  </a:solidFill>
                  <a:latin typeface="Bookman Old Style" panose="02050604050505020204" pitchFamily="18" charset="0"/>
                </a:rPr>
                <a:t>Calculate the atomic number of an element whose atomic nucleus has </a:t>
              </a:r>
            </a:p>
            <a:p>
              <a:r>
                <a:rPr lang="en-US" dirty="0" smtClean="0">
                  <a:solidFill>
                    <a:schemeClr val="bg1"/>
                  </a:solidFill>
                  <a:latin typeface="Bookman Old Style" panose="02050604050505020204" pitchFamily="18" charset="0"/>
                </a:rPr>
                <a:t>Mass number 23 and neutron number 12. what is the symbol of the </a:t>
              </a:r>
            </a:p>
            <a:p>
              <a:r>
                <a:rPr lang="en-US" dirty="0" smtClean="0">
                  <a:solidFill>
                    <a:schemeClr val="bg1"/>
                  </a:solidFill>
                  <a:latin typeface="Bookman Old Style" panose="02050604050505020204" pitchFamily="18" charset="0"/>
                </a:rPr>
                <a:t>element?</a:t>
              </a:r>
              <a:endParaRPr lang="en-US" dirty="0">
                <a:solidFill>
                  <a:schemeClr val="bg1"/>
                </a:solidFill>
                <a:latin typeface="Bookman Old Style" panose="02050604050505020204" pitchFamily="18" charset="0"/>
              </a:endParaRPr>
            </a:p>
          </p:txBody>
        </p:sp>
      </p:grpSp>
      <p:pic>
        <p:nvPicPr>
          <p:cNvPr id="1026" name="Picture 2" descr="\\192.168.1.18\mt_school\Darshana\images\clipart\student_thinking_about_multiplication_17.jpg"/>
          <p:cNvPicPr>
            <a:picLocks noChangeAspect="1" noChangeArrowheads="1"/>
          </p:cNvPicPr>
          <p:nvPr/>
        </p:nvPicPr>
        <p:blipFill rotWithShape="1">
          <a:blip r:embed="rId4">
            <a:extLst>
              <a:ext uri="{28A0092B-C50C-407E-A947-70E740481C1C}">
                <a14:useLocalDpi xmlns:a14="http://schemas.microsoft.com/office/drawing/2010/main" val="0"/>
              </a:ext>
            </a:extLst>
          </a:blip>
          <a:srcRect l="13091" t="9885" r="48363" b="38867"/>
          <a:stretch/>
        </p:blipFill>
        <p:spPr bwMode="auto">
          <a:xfrm>
            <a:off x="504825" y="1581150"/>
            <a:ext cx="1524000" cy="2098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7200" y="1962150"/>
            <a:ext cx="1199367"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Solution</a:t>
            </a:r>
            <a:endParaRPr lang="en-US" b="1" dirty="0">
              <a:solidFill>
                <a:srgbClr val="FF0000"/>
              </a:solidFill>
              <a:latin typeface="Bookman Old Style" panose="02050604050505020204" pitchFamily="18" charset="0"/>
            </a:endParaRPr>
          </a:p>
        </p:txBody>
      </p:sp>
      <p:sp>
        <p:nvSpPr>
          <p:cNvPr id="13" name="TextBox 12"/>
          <p:cNvSpPr txBox="1"/>
          <p:nvPr/>
        </p:nvSpPr>
        <p:spPr>
          <a:xfrm>
            <a:off x="1676400" y="1962150"/>
            <a:ext cx="1814920" cy="369332"/>
          </a:xfrm>
          <a:prstGeom prst="rect">
            <a:avLst/>
          </a:prstGeom>
          <a:noFill/>
        </p:spPr>
        <p:txBody>
          <a:bodyPr wrap="none" rtlCol="0">
            <a:spAutoFit/>
          </a:bodyPr>
          <a:lstStyle/>
          <a:p>
            <a:r>
              <a:rPr lang="en-US" dirty="0" smtClean="0">
                <a:latin typeface="Bookman Old Style" panose="02050604050505020204" pitchFamily="18" charset="0"/>
              </a:rPr>
              <a:t>We know that:</a:t>
            </a:r>
            <a:endParaRPr lang="en-US" dirty="0">
              <a:latin typeface="Bookman Old Style" panose="02050604050505020204" pitchFamily="18" charset="0"/>
            </a:endParaRPr>
          </a:p>
        </p:txBody>
      </p:sp>
      <p:sp>
        <p:nvSpPr>
          <p:cNvPr id="14" name="TextBox 13"/>
          <p:cNvSpPr txBox="1"/>
          <p:nvPr/>
        </p:nvSpPr>
        <p:spPr>
          <a:xfrm>
            <a:off x="1219200" y="2343150"/>
            <a:ext cx="5796780" cy="369332"/>
          </a:xfrm>
          <a:prstGeom prst="rect">
            <a:avLst/>
          </a:prstGeom>
          <a:noFill/>
        </p:spPr>
        <p:txBody>
          <a:bodyPr wrap="none" rtlCol="0">
            <a:spAutoFit/>
          </a:bodyPr>
          <a:lstStyle/>
          <a:p>
            <a:r>
              <a:rPr lang="en-US" dirty="0" smtClean="0">
                <a:latin typeface="Bookman Old Style" panose="02050604050505020204" pitchFamily="18" charset="0"/>
              </a:rPr>
              <a:t>Mass number = Atomic number + No. of neutrons</a:t>
            </a:r>
            <a:endParaRPr lang="en-US" dirty="0">
              <a:latin typeface="Bookman Old Style" panose="02050604050505020204" pitchFamily="18" charset="0"/>
            </a:endParaRPr>
          </a:p>
        </p:txBody>
      </p:sp>
      <p:sp>
        <p:nvSpPr>
          <p:cNvPr id="15" name="TextBox 14"/>
          <p:cNvSpPr txBox="1"/>
          <p:nvPr/>
        </p:nvSpPr>
        <p:spPr>
          <a:xfrm>
            <a:off x="2492529" y="2647950"/>
            <a:ext cx="3070071" cy="369332"/>
          </a:xfrm>
          <a:prstGeom prst="rect">
            <a:avLst/>
          </a:prstGeom>
          <a:noFill/>
        </p:spPr>
        <p:txBody>
          <a:bodyPr wrap="none" rtlCol="0">
            <a:spAutoFit/>
          </a:bodyPr>
          <a:lstStyle/>
          <a:p>
            <a:r>
              <a:rPr lang="en-US" dirty="0" smtClean="0">
                <a:latin typeface="Bookman Old Style" panose="02050604050505020204" pitchFamily="18" charset="0"/>
              </a:rPr>
              <a:t>23 = Atomic number + 12</a:t>
            </a:r>
            <a:endParaRPr lang="en-US" dirty="0">
              <a:latin typeface="Bookman Old Style" panose="02050604050505020204" pitchFamily="18" charset="0"/>
            </a:endParaRPr>
          </a:p>
        </p:txBody>
      </p:sp>
      <p:sp>
        <p:nvSpPr>
          <p:cNvPr id="17" name="TextBox 16"/>
          <p:cNvSpPr txBox="1"/>
          <p:nvPr/>
        </p:nvSpPr>
        <p:spPr>
          <a:xfrm>
            <a:off x="1063233" y="2952750"/>
            <a:ext cx="3025187" cy="369332"/>
          </a:xfrm>
          <a:prstGeom prst="rect">
            <a:avLst/>
          </a:prstGeom>
          <a:noFill/>
        </p:spPr>
        <p:txBody>
          <a:bodyPr wrap="none" rtlCol="0">
            <a:spAutoFit/>
          </a:bodyPr>
          <a:lstStyle/>
          <a:p>
            <a:r>
              <a:rPr lang="en-US" dirty="0" smtClean="0">
                <a:latin typeface="Bookman Old Style" panose="02050604050505020204" pitchFamily="18" charset="0"/>
              </a:rPr>
              <a:t>Atomic number = 23 - 12</a:t>
            </a:r>
            <a:endParaRPr lang="en-US" dirty="0">
              <a:latin typeface="Bookman Old Style" panose="02050604050505020204" pitchFamily="18" charset="0"/>
            </a:endParaRPr>
          </a:p>
        </p:txBody>
      </p:sp>
      <p:sp>
        <p:nvSpPr>
          <p:cNvPr id="18" name="TextBox 17"/>
          <p:cNvSpPr txBox="1"/>
          <p:nvPr/>
        </p:nvSpPr>
        <p:spPr>
          <a:xfrm>
            <a:off x="2862256" y="3345418"/>
            <a:ext cx="681597" cy="369332"/>
          </a:xfrm>
          <a:prstGeom prst="rect">
            <a:avLst/>
          </a:prstGeom>
          <a:noFill/>
        </p:spPr>
        <p:txBody>
          <a:bodyPr wrap="none" rtlCol="0">
            <a:spAutoFit/>
          </a:bodyPr>
          <a:lstStyle/>
          <a:p>
            <a:r>
              <a:rPr lang="en-US" dirty="0" smtClean="0">
                <a:latin typeface="Bookman Old Style" panose="02050604050505020204" pitchFamily="18" charset="0"/>
              </a:rPr>
              <a:t>= 11</a:t>
            </a:r>
            <a:endParaRPr lang="en-US" dirty="0">
              <a:latin typeface="Bookman Old Style" panose="02050604050505020204" pitchFamily="18"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3223514283"/>
              </p:ext>
            </p:extLst>
          </p:nvPr>
        </p:nvGraphicFramePr>
        <p:xfrm>
          <a:off x="4114800" y="3175000"/>
          <a:ext cx="914400" cy="193675"/>
        </p:xfrm>
        <a:graphic>
          <a:graphicData uri="http://schemas.openxmlformats.org/presentationml/2006/ole">
            <mc:AlternateContent xmlns:mc="http://schemas.openxmlformats.org/markup-compatibility/2006">
              <mc:Choice xmlns:v="urn:schemas-microsoft-com:vml" Requires="v">
                <p:oleObj spid="_x0000_s1625" name="Equation" r:id="rId5" imgW="914400" imgH="194400" progId="Equation.DSMT4">
                  <p:embed/>
                </p:oleObj>
              </mc:Choice>
              <mc:Fallback>
                <p:oleObj name="Equation" r:id="rId5" imgW="914400" imgH="194400" progId="Equation.DSMT4">
                  <p:embed/>
                  <p:pic>
                    <p:nvPicPr>
                      <p:cNvPr id="0" name=""/>
                      <p:cNvPicPr/>
                      <p:nvPr/>
                    </p:nvPicPr>
                    <p:blipFill>
                      <a:blip r:embed="rId6"/>
                      <a:stretch>
                        <a:fillRect/>
                      </a:stretch>
                    </p:blipFill>
                    <p:spPr>
                      <a:xfrm>
                        <a:off x="4114800" y="3175000"/>
                        <a:ext cx="914400" cy="193675"/>
                      </a:xfrm>
                      <a:prstGeom prst="rect">
                        <a:avLst/>
                      </a:prstGeom>
                    </p:spPr>
                  </p:pic>
                </p:oleObj>
              </mc:Fallback>
            </mc:AlternateContent>
          </a:graphicData>
        </a:graphic>
      </p:graphicFrame>
      <p:grpSp>
        <p:nvGrpSpPr>
          <p:cNvPr id="25" name="Group 24"/>
          <p:cNvGrpSpPr/>
          <p:nvPr/>
        </p:nvGrpSpPr>
        <p:grpSpPr>
          <a:xfrm>
            <a:off x="457200" y="3650218"/>
            <a:ext cx="8448147" cy="1200329"/>
            <a:chOff x="457200" y="3650218"/>
            <a:chExt cx="8448147" cy="1200329"/>
          </a:xfrm>
        </p:grpSpPr>
        <p:sp>
          <p:nvSpPr>
            <p:cNvPr id="19" name="TextBox 18"/>
            <p:cNvSpPr txBox="1"/>
            <p:nvPr/>
          </p:nvSpPr>
          <p:spPr>
            <a:xfrm>
              <a:off x="457200" y="3650218"/>
              <a:ext cx="8448147" cy="1200329"/>
            </a:xfrm>
            <a:prstGeom prst="rect">
              <a:avLst/>
            </a:prstGeom>
            <a:noFill/>
          </p:spPr>
          <p:txBody>
            <a:bodyPr wrap="none" rtlCol="0">
              <a:spAutoFit/>
            </a:bodyPr>
            <a:lstStyle/>
            <a:p>
              <a:r>
                <a:rPr lang="en-US" dirty="0" smtClean="0">
                  <a:latin typeface="Bookman Old Style" panose="02050604050505020204" pitchFamily="18" charset="0"/>
                </a:rPr>
                <a:t>The element having atomic number 11 is sodium and its symbol is Na. </a:t>
              </a:r>
            </a:p>
            <a:p>
              <a:r>
                <a:rPr lang="en-US" dirty="0" smtClean="0">
                  <a:latin typeface="Bookman Old Style" panose="02050604050505020204" pitchFamily="18" charset="0"/>
                </a:rPr>
                <a:t>If, however, we indicate the atomic number and mass number also, then </a:t>
              </a:r>
            </a:p>
            <a:p>
              <a:r>
                <a:rPr lang="en-US" dirty="0" smtClean="0">
                  <a:latin typeface="Bookman Old Style" panose="02050604050505020204" pitchFamily="18" charset="0"/>
                </a:rPr>
                <a:t>the symbol become     Na, where 11 is the atomic number and 23 is the </a:t>
              </a:r>
            </a:p>
            <a:p>
              <a:r>
                <a:rPr lang="en-US" dirty="0" smtClean="0">
                  <a:latin typeface="Bookman Old Style" panose="02050604050505020204" pitchFamily="18" charset="0"/>
                </a:rPr>
                <a:t>mass number.</a:t>
              </a:r>
              <a:endParaRPr lang="en-US" dirty="0">
                <a:latin typeface="Bookman Old Style" panose="02050604050505020204" pitchFamily="18" charset="0"/>
              </a:endParaRPr>
            </a:p>
          </p:txBody>
        </p:sp>
        <p:sp>
          <p:nvSpPr>
            <p:cNvPr id="21" name="TextBox 20"/>
            <p:cNvSpPr txBox="1"/>
            <p:nvPr/>
          </p:nvSpPr>
          <p:spPr>
            <a:xfrm>
              <a:off x="2683130" y="4168973"/>
              <a:ext cx="405880" cy="307777"/>
            </a:xfrm>
            <a:prstGeom prst="rect">
              <a:avLst/>
            </a:prstGeom>
            <a:noFill/>
          </p:spPr>
          <p:txBody>
            <a:bodyPr wrap="none" rtlCol="0">
              <a:spAutoFit/>
            </a:bodyPr>
            <a:lstStyle/>
            <a:p>
              <a:r>
                <a:rPr lang="en-US" sz="1400" dirty="0" smtClean="0">
                  <a:latin typeface="Bookman Old Style" panose="02050604050505020204" pitchFamily="18" charset="0"/>
                </a:rPr>
                <a:t>23</a:t>
              </a:r>
              <a:endParaRPr lang="en-US" sz="1400" dirty="0">
                <a:latin typeface="Bookman Old Style" panose="02050604050505020204" pitchFamily="18" charset="0"/>
              </a:endParaRPr>
            </a:p>
          </p:txBody>
        </p:sp>
        <p:sp>
          <p:nvSpPr>
            <p:cNvPr id="23" name="TextBox 22"/>
            <p:cNvSpPr txBox="1"/>
            <p:nvPr/>
          </p:nvSpPr>
          <p:spPr>
            <a:xfrm>
              <a:off x="2683130" y="4327623"/>
              <a:ext cx="405880" cy="307777"/>
            </a:xfrm>
            <a:prstGeom prst="rect">
              <a:avLst/>
            </a:prstGeom>
            <a:noFill/>
          </p:spPr>
          <p:txBody>
            <a:bodyPr wrap="none" rtlCol="0">
              <a:spAutoFit/>
            </a:bodyPr>
            <a:lstStyle/>
            <a:p>
              <a:r>
                <a:rPr lang="en-US" sz="1400" dirty="0" smtClean="0">
                  <a:latin typeface="Bookman Old Style" panose="02050604050505020204" pitchFamily="18" charset="0"/>
                </a:rPr>
                <a:t>11</a:t>
              </a:r>
              <a:endParaRPr lang="en-US" sz="1400" dirty="0">
                <a:latin typeface="Bookman Old Style" panose="02050604050505020204" pitchFamily="18" charset="0"/>
              </a:endParaRPr>
            </a:p>
          </p:txBody>
        </p:sp>
      </p:grpSp>
      <p:sp>
        <p:nvSpPr>
          <p:cNvPr id="24" name="Rectangle 23"/>
          <p:cNvSpPr/>
          <p:nvPr/>
        </p:nvSpPr>
        <p:spPr>
          <a:xfrm>
            <a:off x="2895600" y="3340827"/>
            <a:ext cx="608556" cy="3785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178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up)">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heel(1)">
                                      <p:cBhvr>
                                        <p:cTn id="56" dur="20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4" grpId="0"/>
      <p:bldP spid="15" grpId="0"/>
      <p:bldP spid="17" grpId="0"/>
      <p:bldP spid="18" grpId="0"/>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p:cNvSpPr/>
          <p:nvPr/>
        </p:nvSpPr>
        <p:spPr>
          <a:xfrm>
            <a:off x="381000" y="133350"/>
            <a:ext cx="8382000" cy="4800600"/>
          </a:xfrm>
          <a:prstGeom prst="flowChartProcess">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8"/>
          <p:cNvGrpSpPr/>
          <p:nvPr/>
        </p:nvGrpSpPr>
        <p:grpSpPr>
          <a:xfrm>
            <a:off x="1322654" y="268746"/>
            <a:ext cx="7211746" cy="1007604"/>
            <a:chOff x="3280860" y="375804"/>
            <a:chExt cx="5418291" cy="1108364"/>
          </a:xfrm>
        </p:grpSpPr>
        <p:sp>
          <p:nvSpPr>
            <p:cNvPr id="7" name="Oval Callout 6"/>
            <p:cNvSpPr/>
            <p:nvPr/>
          </p:nvSpPr>
          <p:spPr>
            <a:xfrm>
              <a:off x="3280860" y="375804"/>
              <a:ext cx="5418291" cy="1108364"/>
            </a:xfrm>
            <a:prstGeom prst="wedgeEllipseCallout">
              <a:avLst>
                <a:gd name="adj1" fmla="val -20682"/>
                <a:gd name="adj2" fmla="val 89141"/>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89384" y="605564"/>
              <a:ext cx="5058552" cy="710964"/>
            </a:xfrm>
            <a:prstGeom prst="rect">
              <a:avLst/>
            </a:prstGeom>
            <a:noFill/>
          </p:spPr>
          <p:txBody>
            <a:bodyPr wrap="none" rtlCol="0">
              <a:spAutoFit/>
            </a:bodyPr>
            <a:lstStyle/>
            <a:p>
              <a:pPr algn="ctr"/>
              <a:r>
                <a:rPr lang="en-US" dirty="0">
                  <a:solidFill>
                    <a:schemeClr val="bg1"/>
                  </a:solidFill>
                  <a:latin typeface="Bookman Old Style" panose="02050604050505020204" pitchFamily="18" charset="0"/>
                </a:rPr>
                <a:t>Helium atom has an atomic mass of 4 u and </a:t>
              </a:r>
              <a:r>
                <a:rPr lang="en-US" dirty="0" smtClean="0">
                  <a:solidFill>
                    <a:schemeClr val="bg1"/>
                  </a:solidFill>
                  <a:latin typeface="Bookman Old Style" panose="02050604050505020204" pitchFamily="18" charset="0"/>
                </a:rPr>
                <a:t>2 </a:t>
              </a:r>
              <a:r>
                <a:rPr lang="en-US" dirty="0">
                  <a:solidFill>
                    <a:schemeClr val="bg1"/>
                  </a:solidFill>
                  <a:latin typeface="Bookman Old Style" panose="02050604050505020204" pitchFamily="18" charset="0"/>
                </a:rPr>
                <a:t>protons in </a:t>
              </a:r>
              <a:endParaRPr lang="en-US" dirty="0" smtClean="0">
                <a:solidFill>
                  <a:schemeClr val="bg1"/>
                </a:solidFill>
                <a:latin typeface="Bookman Old Style" panose="02050604050505020204" pitchFamily="18" charset="0"/>
              </a:endParaRPr>
            </a:p>
            <a:p>
              <a:pPr algn="ctr"/>
              <a:r>
                <a:rPr lang="en-US" dirty="0" smtClean="0">
                  <a:solidFill>
                    <a:schemeClr val="bg1"/>
                  </a:solidFill>
                  <a:latin typeface="Bookman Old Style" panose="02050604050505020204" pitchFamily="18" charset="0"/>
                </a:rPr>
                <a:t>its nucleus. How many  neutrons does it have?</a:t>
              </a:r>
              <a:endParaRPr lang="en-US" dirty="0">
                <a:solidFill>
                  <a:schemeClr val="bg1"/>
                </a:solidFill>
                <a:latin typeface="Bookman Old Style" panose="02050604050505020204" pitchFamily="18" charset="0"/>
              </a:endParaRPr>
            </a:p>
          </p:txBody>
        </p:sp>
      </p:grpSp>
      <p:pic>
        <p:nvPicPr>
          <p:cNvPr id="2050" name="Picture 2" descr="\\192.168.1.18\mt_school\Darshana\images\clipart\question-smiley-emotic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14350"/>
            <a:ext cx="1175576" cy="11871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64970" y="1657350"/>
            <a:ext cx="1199367" cy="369332"/>
          </a:xfrm>
          <a:prstGeom prst="rect">
            <a:avLst/>
          </a:prstGeom>
          <a:noFill/>
        </p:spPr>
        <p:txBody>
          <a:bodyPr wrap="none" rtlCol="0">
            <a:spAutoFit/>
          </a:bodyPr>
          <a:lstStyle/>
          <a:p>
            <a:pPr algn="ctr"/>
            <a:r>
              <a:rPr lang="en-US" b="1" dirty="0" smtClean="0">
                <a:solidFill>
                  <a:srgbClr val="FF0000"/>
                </a:solidFill>
                <a:latin typeface="Bookman Old Style" panose="02050604050505020204" pitchFamily="18" charset="0"/>
              </a:rPr>
              <a:t>Solution</a:t>
            </a:r>
            <a:endParaRPr lang="en-US" b="1" dirty="0">
              <a:solidFill>
                <a:srgbClr val="FF0000"/>
              </a:solidFill>
              <a:latin typeface="Bookman Old Style" panose="02050604050505020204" pitchFamily="18" charset="0"/>
            </a:endParaRPr>
          </a:p>
        </p:txBody>
      </p:sp>
      <p:sp>
        <p:nvSpPr>
          <p:cNvPr id="13" name="TextBox 12"/>
          <p:cNvSpPr txBox="1"/>
          <p:nvPr/>
        </p:nvSpPr>
        <p:spPr>
          <a:xfrm>
            <a:off x="400050" y="1962150"/>
            <a:ext cx="8286750" cy="1200329"/>
          </a:xfrm>
          <a:prstGeom prst="rect">
            <a:avLst/>
          </a:prstGeom>
          <a:noFill/>
        </p:spPr>
        <p:txBody>
          <a:bodyPr wrap="square" rtlCol="0">
            <a:spAutoFit/>
          </a:bodyPr>
          <a:lstStyle/>
          <a:p>
            <a:r>
              <a:rPr lang="en-US" dirty="0">
                <a:latin typeface="Bookman Old Style" panose="02050604050505020204" pitchFamily="18" charset="0"/>
              </a:rPr>
              <a:t>We know that atomic mass is numerically </a:t>
            </a:r>
            <a:r>
              <a:rPr lang="en-US" dirty="0" smtClean="0">
                <a:latin typeface="Bookman Old Style" panose="02050604050505020204" pitchFamily="18" charset="0"/>
              </a:rPr>
              <a:t>equal </a:t>
            </a:r>
            <a:r>
              <a:rPr lang="en-US" dirty="0">
                <a:latin typeface="Bookman Old Style" panose="02050604050505020204" pitchFamily="18" charset="0"/>
              </a:rPr>
              <a:t>to mass number of an atom</a:t>
            </a:r>
            <a:r>
              <a:rPr lang="en-US" dirty="0" smtClean="0">
                <a:latin typeface="Bookman Old Style" panose="02050604050505020204" pitchFamily="18" charset="0"/>
              </a:rPr>
              <a:t>. Since the helium atom has an atomic mass 4 u, therefore, the mass number of helium atom will be 4. and the number of proton in the</a:t>
            </a:r>
          </a:p>
          <a:p>
            <a:r>
              <a:rPr lang="en-US" dirty="0" smtClean="0">
                <a:latin typeface="Bookman Old Style" panose="02050604050505020204" pitchFamily="18" charset="0"/>
              </a:rPr>
              <a:t>helium nucleus has been given to be 2. Now,</a:t>
            </a:r>
            <a:endParaRPr lang="en-US" dirty="0">
              <a:latin typeface="Bookman Old Style" panose="02050604050505020204" pitchFamily="18" charset="0"/>
            </a:endParaRPr>
          </a:p>
        </p:txBody>
      </p:sp>
      <p:sp>
        <p:nvSpPr>
          <p:cNvPr id="15" name="TextBox 14"/>
          <p:cNvSpPr txBox="1"/>
          <p:nvPr/>
        </p:nvSpPr>
        <p:spPr>
          <a:xfrm>
            <a:off x="381000" y="3124021"/>
            <a:ext cx="5715000" cy="369332"/>
          </a:xfrm>
          <a:prstGeom prst="rect">
            <a:avLst/>
          </a:prstGeom>
          <a:noFill/>
        </p:spPr>
        <p:txBody>
          <a:bodyPr wrap="square" rtlCol="0">
            <a:spAutoFit/>
          </a:bodyPr>
          <a:lstStyle/>
          <a:p>
            <a:r>
              <a:rPr lang="en-US" dirty="0" smtClean="0">
                <a:latin typeface="Bookman Old Style" panose="02050604050505020204" pitchFamily="18" charset="0"/>
              </a:rPr>
              <a:t>Mass number = No. of protons + No. of neutrons</a:t>
            </a:r>
            <a:endParaRPr lang="en-US" dirty="0">
              <a:latin typeface="Bookman Old Style" panose="02050604050505020204" pitchFamily="18" charset="0"/>
            </a:endParaRPr>
          </a:p>
        </p:txBody>
      </p:sp>
      <p:sp>
        <p:nvSpPr>
          <p:cNvPr id="16" name="TextBox 15"/>
          <p:cNvSpPr txBox="1"/>
          <p:nvPr/>
        </p:nvSpPr>
        <p:spPr>
          <a:xfrm>
            <a:off x="2020301" y="3486150"/>
            <a:ext cx="2932699" cy="369332"/>
          </a:xfrm>
          <a:prstGeom prst="rect">
            <a:avLst/>
          </a:prstGeom>
          <a:noFill/>
        </p:spPr>
        <p:txBody>
          <a:bodyPr wrap="square" rtlCol="0">
            <a:spAutoFit/>
          </a:bodyPr>
          <a:lstStyle/>
          <a:p>
            <a:r>
              <a:rPr lang="en-US" dirty="0" smtClean="0">
                <a:latin typeface="Bookman Old Style" panose="02050604050505020204" pitchFamily="18" charset="0"/>
              </a:rPr>
              <a:t>4 = 2 + No. of neutrons</a:t>
            </a:r>
            <a:endParaRPr lang="en-US" dirty="0">
              <a:latin typeface="Bookman Old Style" panose="02050604050505020204" pitchFamily="18" charset="0"/>
            </a:endParaRPr>
          </a:p>
        </p:txBody>
      </p:sp>
      <p:sp>
        <p:nvSpPr>
          <p:cNvPr id="17" name="TextBox 16"/>
          <p:cNvSpPr txBox="1"/>
          <p:nvPr/>
        </p:nvSpPr>
        <p:spPr>
          <a:xfrm>
            <a:off x="457200" y="3790950"/>
            <a:ext cx="2932699" cy="369332"/>
          </a:xfrm>
          <a:prstGeom prst="rect">
            <a:avLst/>
          </a:prstGeom>
          <a:noFill/>
        </p:spPr>
        <p:txBody>
          <a:bodyPr wrap="square" rtlCol="0">
            <a:spAutoFit/>
          </a:bodyPr>
          <a:lstStyle/>
          <a:p>
            <a:r>
              <a:rPr lang="en-US" dirty="0" smtClean="0">
                <a:latin typeface="Bookman Old Style" panose="02050604050505020204" pitchFamily="18" charset="0"/>
              </a:rPr>
              <a:t>no. of neutrons = 4 - 2</a:t>
            </a:r>
            <a:endParaRPr lang="en-US" dirty="0">
              <a:latin typeface="Bookman Old Style" panose="02050604050505020204" pitchFamily="18" charset="0"/>
            </a:endParaRPr>
          </a:p>
        </p:txBody>
      </p:sp>
      <p:sp>
        <p:nvSpPr>
          <p:cNvPr id="18" name="TextBox 17"/>
          <p:cNvSpPr txBox="1"/>
          <p:nvPr/>
        </p:nvSpPr>
        <p:spPr>
          <a:xfrm>
            <a:off x="2239181" y="4171950"/>
            <a:ext cx="580219" cy="369332"/>
          </a:xfrm>
          <a:prstGeom prst="rect">
            <a:avLst/>
          </a:prstGeom>
          <a:noFill/>
        </p:spPr>
        <p:txBody>
          <a:bodyPr wrap="square" rtlCol="0">
            <a:spAutoFit/>
          </a:bodyPr>
          <a:lstStyle/>
          <a:p>
            <a:r>
              <a:rPr lang="en-US" dirty="0" smtClean="0">
                <a:latin typeface="Bookman Old Style" panose="02050604050505020204" pitchFamily="18" charset="0"/>
              </a:rPr>
              <a:t>= 2</a:t>
            </a:r>
            <a:endParaRPr lang="en-US" dirty="0">
              <a:latin typeface="Bookman Old Style" panose="02050604050505020204" pitchFamily="18" charset="0"/>
            </a:endParaRPr>
          </a:p>
        </p:txBody>
      </p:sp>
      <p:sp>
        <p:nvSpPr>
          <p:cNvPr id="20" name="TextBox 19"/>
          <p:cNvSpPr txBox="1"/>
          <p:nvPr/>
        </p:nvSpPr>
        <p:spPr>
          <a:xfrm>
            <a:off x="382258" y="4552965"/>
            <a:ext cx="4723142" cy="364837"/>
          </a:xfrm>
          <a:prstGeom prst="rect">
            <a:avLst/>
          </a:prstGeom>
          <a:noFill/>
        </p:spPr>
        <p:txBody>
          <a:bodyPr wrap="square" rtlCol="0">
            <a:spAutoFit/>
          </a:bodyPr>
          <a:lstStyle/>
          <a:p>
            <a:r>
              <a:rPr lang="en-US" dirty="0" smtClean="0">
                <a:latin typeface="Bookman Old Style" panose="02050604050505020204" pitchFamily="18" charset="0"/>
              </a:rPr>
              <a:t>Thus, the helium atom has 2 neutrons.</a:t>
            </a:r>
            <a:endParaRPr lang="en-US" dirty="0">
              <a:latin typeface="Bookman Old Style" panose="02050604050505020204" pitchFamily="18" charset="0"/>
            </a:endParaRPr>
          </a:p>
        </p:txBody>
      </p:sp>
      <p:sp>
        <p:nvSpPr>
          <p:cNvPr id="22" name="Rectangle 21"/>
          <p:cNvSpPr/>
          <p:nvPr/>
        </p:nvSpPr>
        <p:spPr>
          <a:xfrm>
            <a:off x="2286000" y="4174436"/>
            <a:ext cx="608556" cy="3785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365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out)">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heel(1)">
                                      <p:cBhvr>
                                        <p:cTn id="47" dur="20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17" grpId="0"/>
      <p:bldP spid="18" grpId="0"/>
      <p:bldP spid="20"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2</a:t>
            </a:r>
            <a:endParaRPr lang="en-US" sz="2800" dirty="0">
              <a:latin typeface="Algerian" panose="04020705040A02060702" pitchFamily="82" charset="0"/>
            </a:endParaRPr>
          </a:p>
        </p:txBody>
      </p:sp>
      <p:sp>
        <p:nvSpPr>
          <p:cNvPr id="5" name="Title 7"/>
          <p:cNvSpPr txBox="1">
            <a:spLocks/>
          </p:cNvSpPr>
          <p:nvPr/>
        </p:nvSpPr>
        <p:spPr bwMode="auto">
          <a:xfrm>
            <a:off x="806019" y="2494497"/>
            <a:ext cx="5670981" cy="89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Discovery of Electrons &amp; Thomson's atomic model</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22550635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31701" cy="523220"/>
          </a:xfrm>
          <a:prstGeom prst="rect">
            <a:avLst/>
          </a:prstGeom>
          <a:noFill/>
        </p:spPr>
        <p:txBody>
          <a:bodyPr wrap="none" rtlCol="0">
            <a:spAutoFit/>
          </a:bodyPr>
          <a:lstStyle/>
          <a:p>
            <a:r>
              <a:rPr lang="en-US" sz="2800" dirty="0" smtClean="0">
                <a:latin typeface="Algerian" panose="04020705040A02060702" pitchFamily="82" charset="0"/>
              </a:rPr>
              <a:t>MODULE : 11</a:t>
            </a:r>
            <a:endParaRPr lang="en-US" sz="2800" dirty="0">
              <a:latin typeface="Algerian" panose="04020705040A02060702" pitchFamily="82" charset="0"/>
            </a:endParaRPr>
          </a:p>
        </p:txBody>
      </p:sp>
      <p:sp>
        <p:nvSpPr>
          <p:cNvPr id="5" name="Title 7"/>
          <p:cNvSpPr txBox="1">
            <a:spLocks/>
          </p:cNvSpPr>
          <p:nvPr/>
        </p:nvSpPr>
        <p:spPr bwMode="auto">
          <a:xfrm>
            <a:off x="806019" y="2535071"/>
            <a:ext cx="5670981" cy="81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Isotopes of Carbon, Oxygen &amp; Neon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2272544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ular Callout 31"/>
          <p:cNvSpPr/>
          <p:nvPr/>
        </p:nvSpPr>
        <p:spPr>
          <a:xfrm>
            <a:off x="3657600" y="1962150"/>
            <a:ext cx="1371600" cy="889933"/>
          </a:xfrm>
          <a:prstGeom prst="wedgeRoundRectCallout">
            <a:avLst>
              <a:gd name="adj1" fmla="val -13633"/>
              <a:gd name="adj2" fmla="val -78780"/>
              <a:gd name="adj3" fmla="val 16667"/>
            </a:avLst>
          </a:prstGeom>
          <a:solidFill>
            <a:srgbClr val="00FF99"/>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Callout 9"/>
          <p:cNvSpPr/>
          <p:nvPr/>
        </p:nvSpPr>
        <p:spPr>
          <a:xfrm>
            <a:off x="2743200" y="2978885"/>
            <a:ext cx="3843086" cy="1700331"/>
          </a:xfrm>
          <a:prstGeom prst="cloudCallout">
            <a:avLst>
              <a:gd name="adj1" fmla="val -72386"/>
              <a:gd name="adj2" fmla="val -40948"/>
            </a:avLst>
          </a:prstGeom>
          <a:solidFill>
            <a:srgbClr val="FF99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ular Callout 34"/>
          <p:cNvSpPr/>
          <p:nvPr/>
        </p:nvSpPr>
        <p:spPr>
          <a:xfrm>
            <a:off x="1188444" y="1986616"/>
            <a:ext cx="1371600" cy="889933"/>
          </a:xfrm>
          <a:prstGeom prst="wedgeRoundRectCallout">
            <a:avLst>
              <a:gd name="adj1" fmla="val -13633"/>
              <a:gd name="adj2" fmla="val -78780"/>
              <a:gd name="adj3" fmla="val 16667"/>
            </a:avLst>
          </a:prstGeom>
          <a:solidFill>
            <a:srgbClr val="00FF99"/>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sp>
        <p:nvSpPr>
          <p:cNvPr id="34" name="Rounded Rectangular Callout 33"/>
          <p:cNvSpPr/>
          <p:nvPr/>
        </p:nvSpPr>
        <p:spPr>
          <a:xfrm>
            <a:off x="6532602" y="2104941"/>
            <a:ext cx="1371600" cy="889933"/>
          </a:xfrm>
          <a:prstGeom prst="wedgeRoundRectCallout">
            <a:avLst>
              <a:gd name="adj1" fmla="val -13633"/>
              <a:gd name="adj2" fmla="val -78780"/>
              <a:gd name="adj3" fmla="val 16667"/>
            </a:avLst>
          </a:prstGeom>
          <a:solidFill>
            <a:srgbClr val="00FF99"/>
          </a:solid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505200" y="297418"/>
            <a:ext cx="1533385" cy="369332"/>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b="1" dirty="0">
                <a:ln w="11430"/>
                <a:solidFill>
                  <a:srgbClr val="990099"/>
                </a:solidFill>
                <a:effectLst>
                  <a:outerShdw blurRad="50800" dist="39000" dir="5460000" algn="tl">
                    <a:srgbClr val="000000">
                      <a:alpha val="38000"/>
                    </a:srgbClr>
                  </a:outerShdw>
                </a:effectLst>
                <a:latin typeface="Bookman Old Style" panose="02050604050505020204" pitchFamily="18" charset="0"/>
              </a:rPr>
              <a:t>ISOTOPES </a:t>
            </a:r>
            <a:r>
              <a:rPr lang="en-US" b="1" dirty="0" smtClean="0">
                <a:ln w="11430"/>
                <a:solidFill>
                  <a:srgbClr val="990099"/>
                </a:solidFill>
                <a:effectLst>
                  <a:outerShdw blurRad="50800" dist="39000" dir="5460000" algn="tl">
                    <a:srgbClr val="000000">
                      <a:alpha val="38000"/>
                    </a:srgbClr>
                  </a:outerShdw>
                </a:effectLst>
                <a:latin typeface="Bookman Old Style" panose="02050604050505020204" pitchFamily="18" charset="0"/>
              </a:rPr>
              <a:t>   </a:t>
            </a:r>
            <a:endParaRPr lang="en-US" b="1" dirty="0">
              <a:ln w="11430"/>
              <a:solidFill>
                <a:srgbClr val="990099"/>
              </a:solidFill>
              <a:effectLst>
                <a:outerShdw blurRad="50800" dist="39000" dir="5460000" algn="tl">
                  <a:srgbClr val="000000">
                    <a:alpha val="38000"/>
                  </a:srgbClr>
                </a:outerShdw>
              </a:effectLst>
              <a:latin typeface="Bookman Old Style" panose="02050604050505020204" pitchFamily="18" charset="0"/>
            </a:endParaRPr>
          </a:p>
        </p:txBody>
      </p:sp>
      <p:sp>
        <p:nvSpPr>
          <p:cNvPr id="22" name="Rectangle 21"/>
          <p:cNvSpPr/>
          <p:nvPr/>
        </p:nvSpPr>
        <p:spPr>
          <a:xfrm>
            <a:off x="533400" y="742950"/>
            <a:ext cx="675544" cy="369332"/>
          </a:xfrm>
          <a:prstGeom prst="rect">
            <a:avLst/>
          </a:prstGeom>
          <a:noFill/>
        </p:spPr>
        <p:txBody>
          <a:bodyPr wrap="square">
            <a:spAutoFit/>
          </a:bodyPr>
          <a:lstStyle/>
          <a:p>
            <a:pPr algn="ctr">
              <a:defRPr/>
            </a:pPr>
            <a:r>
              <a:rPr lang="en-US" b="1" dirty="0" err="1" smtClean="0">
                <a:ln w="900" cmpd="sng">
                  <a:noFill/>
                  <a:prstDash val="solid"/>
                </a:ln>
                <a:solidFill>
                  <a:srgbClr val="C00000"/>
                </a:solidFill>
                <a:effectLst>
                  <a:innerShdw blurRad="101600" dist="76200" dir="5400000">
                    <a:schemeClr val="accent1">
                      <a:satMod val="190000"/>
                      <a:tint val="100000"/>
                      <a:alpha val="74000"/>
                    </a:schemeClr>
                  </a:innerShdw>
                </a:effectLst>
                <a:latin typeface="Bookman Old Style" panose="02050604050505020204" pitchFamily="18" charset="0"/>
              </a:rPr>
              <a:t>Eg</a:t>
            </a:r>
            <a:r>
              <a:rPr lang="en-US" b="1" dirty="0" smtClean="0">
                <a:ln w="900" cmpd="sng">
                  <a:noFill/>
                  <a:prstDash val="solid"/>
                </a:ln>
                <a:solidFill>
                  <a:srgbClr val="C00000"/>
                </a:solidFill>
                <a:effectLst>
                  <a:innerShdw blurRad="101600" dist="76200" dir="5400000">
                    <a:schemeClr val="accent1">
                      <a:satMod val="190000"/>
                      <a:tint val="100000"/>
                      <a:alpha val="74000"/>
                    </a:schemeClr>
                  </a:innerShdw>
                </a:effectLst>
                <a:latin typeface="Bookman Old Style" panose="02050604050505020204" pitchFamily="18" charset="0"/>
              </a:rPr>
              <a:t>:-   </a:t>
            </a:r>
            <a:endParaRPr lang="en-US" b="1" dirty="0">
              <a:ln w="900" cmpd="sng">
                <a:noFill/>
                <a:prstDash val="solid"/>
              </a:ln>
              <a:solidFill>
                <a:srgbClr val="C00000"/>
              </a:solidFill>
              <a:effectLst>
                <a:innerShdw blurRad="101600" dist="76200" dir="5400000">
                  <a:schemeClr val="accent1">
                    <a:satMod val="190000"/>
                    <a:tint val="100000"/>
                    <a:alpha val="74000"/>
                  </a:schemeClr>
                </a:innerShdw>
              </a:effectLst>
              <a:latin typeface="Bookman Old Style" panose="02050604050505020204" pitchFamily="18" charset="0"/>
            </a:endParaRPr>
          </a:p>
        </p:txBody>
      </p:sp>
      <p:sp>
        <p:nvSpPr>
          <p:cNvPr id="23" name="Rectangle 22"/>
          <p:cNvSpPr/>
          <p:nvPr/>
        </p:nvSpPr>
        <p:spPr>
          <a:xfrm>
            <a:off x="1239369" y="742950"/>
            <a:ext cx="1417375" cy="369332"/>
          </a:xfrm>
          <a:prstGeom prst="rect">
            <a:avLst/>
          </a:prstGeom>
          <a:noFill/>
        </p:spPr>
        <p:txBody>
          <a:bodyPr wrap="none">
            <a:spAutoFit/>
          </a:bodyPr>
          <a:lstStyle/>
          <a:p>
            <a:pPr algn="ctr">
              <a:defRPr/>
            </a:pPr>
            <a:r>
              <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Hydrogen </a:t>
            </a:r>
            <a:endParaRPr lang="en-US" b="1" dirty="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endParaRPr>
          </a:p>
        </p:txBody>
      </p:sp>
      <p:pic>
        <p:nvPicPr>
          <p:cNvPr id="24" name="Picture 23" descr="isotope.gif"/>
          <p:cNvPicPr>
            <a:picLocks noChangeAspect="1"/>
          </p:cNvPicPr>
          <p:nvPr/>
        </p:nvPicPr>
        <p:blipFill>
          <a:blip r:embed="rId3" cstate="print"/>
          <a:srcRect t="29630" r="74667" b="14815"/>
          <a:stretch>
            <a:fillRect/>
          </a:stretch>
        </p:blipFill>
        <p:spPr bwMode="auto">
          <a:xfrm>
            <a:off x="1249587" y="910169"/>
            <a:ext cx="941163" cy="944628"/>
          </a:xfrm>
          <a:prstGeom prst="rect">
            <a:avLst/>
          </a:prstGeom>
          <a:noFill/>
          <a:ln w="9525">
            <a:noFill/>
            <a:miter lim="800000"/>
            <a:headEnd/>
            <a:tailEnd/>
          </a:ln>
        </p:spPr>
      </p:pic>
      <p:sp>
        <p:nvSpPr>
          <p:cNvPr id="25" name="Rectangle 24"/>
          <p:cNvSpPr/>
          <p:nvPr/>
        </p:nvSpPr>
        <p:spPr>
          <a:xfrm>
            <a:off x="1295400" y="1953220"/>
            <a:ext cx="1157689" cy="923330"/>
          </a:xfrm>
          <a:prstGeom prst="rect">
            <a:avLst/>
          </a:prstGeom>
          <a:noFill/>
        </p:spPr>
        <p:txBody>
          <a:bodyPr wrap="none">
            <a:spAutoFit/>
          </a:bodyPr>
          <a:lstStyle/>
          <a:p>
            <a:pPr algn="ctr">
              <a:defRPr/>
            </a:pPr>
            <a:r>
              <a:rPr lang="en-US" b="1" dirty="0" err="1"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Protium</a:t>
            </a:r>
            <a:endPar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endParaRPr>
          </a:p>
          <a:p>
            <a:pPr algn="ctr">
              <a:defRPr/>
            </a:pPr>
            <a:r>
              <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Z=1</a:t>
            </a:r>
          </a:p>
          <a:p>
            <a:pPr algn="ctr">
              <a:defRPr/>
            </a:pPr>
            <a:r>
              <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A=1</a:t>
            </a:r>
            <a:endParaRPr lang="en-US" b="1" dirty="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endParaRPr>
          </a:p>
        </p:txBody>
      </p:sp>
      <p:pic>
        <p:nvPicPr>
          <p:cNvPr id="26" name="Picture 25" descr="isotope.gif"/>
          <p:cNvPicPr>
            <a:picLocks noChangeAspect="1"/>
          </p:cNvPicPr>
          <p:nvPr/>
        </p:nvPicPr>
        <p:blipFill>
          <a:blip r:embed="rId3" cstate="print"/>
          <a:srcRect l="37333" t="29630" r="30667" b="18518"/>
          <a:stretch>
            <a:fillRect/>
          </a:stretch>
        </p:blipFill>
        <p:spPr bwMode="auto">
          <a:xfrm>
            <a:off x="3721049" y="979757"/>
            <a:ext cx="1188837" cy="881653"/>
          </a:xfrm>
          <a:prstGeom prst="rect">
            <a:avLst/>
          </a:prstGeom>
          <a:noFill/>
          <a:ln w="9525">
            <a:noFill/>
            <a:miter lim="800000"/>
            <a:headEnd/>
            <a:tailEnd/>
          </a:ln>
        </p:spPr>
      </p:pic>
      <p:sp>
        <p:nvSpPr>
          <p:cNvPr id="27" name="Rectangle 26"/>
          <p:cNvSpPr/>
          <p:nvPr/>
        </p:nvSpPr>
        <p:spPr>
          <a:xfrm>
            <a:off x="3641538" y="1953220"/>
            <a:ext cx="1463862" cy="923330"/>
          </a:xfrm>
          <a:prstGeom prst="rect">
            <a:avLst/>
          </a:prstGeom>
          <a:noFill/>
        </p:spPr>
        <p:txBody>
          <a:bodyPr wrap="none">
            <a:spAutoFit/>
          </a:bodyPr>
          <a:lstStyle/>
          <a:p>
            <a:pPr algn="ctr">
              <a:defRPr/>
            </a:pPr>
            <a:r>
              <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Deuterium</a:t>
            </a:r>
          </a:p>
          <a:p>
            <a:pPr algn="ctr">
              <a:defRPr/>
            </a:pPr>
            <a:r>
              <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Z=1</a:t>
            </a:r>
          </a:p>
          <a:p>
            <a:pPr algn="ctr">
              <a:defRPr/>
            </a:pPr>
            <a:r>
              <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A=2</a:t>
            </a:r>
            <a:endParaRPr lang="en-US" b="1" dirty="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endParaRPr>
          </a:p>
        </p:txBody>
      </p:sp>
      <p:pic>
        <p:nvPicPr>
          <p:cNvPr id="28" name="Picture 27" descr="isotope.gif"/>
          <p:cNvPicPr>
            <a:picLocks noChangeAspect="1"/>
          </p:cNvPicPr>
          <p:nvPr/>
        </p:nvPicPr>
        <p:blipFill rotWithShape="1">
          <a:blip r:embed="rId3" cstate="print"/>
          <a:srcRect l="70667" t="29630" b="12829"/>
          <a:stretch/>
        </p:blipFill>
        <p:spPr bwMode="auto">
          <a:xfrm>
            <a:off x="6377832" y="895350"/>
            <a:ext cx="1089768" cy="978376"/>
          </a:xfrm>
          <a:prstGeom prst="rect">
            <a:avLst/>
          </a:prstGeom>
          <a:noFill/>
          <a:ln w="9525">
            <a:noFill/>
            <a:miter lim="800000"/>
            <a:headEnd/>
            <a:tailEnd/>
          </a:ln>
        </p:spPr>
      </p:pic>
      <p:sp>
        <p:nvSpPr>
          <p:cNvPr id="29" name="Rectangle 28"/>
          <p:cNvSpPr/>
          <p:nvPr/>
        </p:nvSpPr>
        <p:spPr>
          <a:xfrm>
            <a:off x="6629400" y="2038350"/>
            <a:ext cx="1107996" cy="923330"/>
          </a:xfrm>
          <a:prstGeom prst="rect">
            <a:avLst/>
          </a:prstGeom>
          <a:noFill/>
        </p:spPr>
        <p:txBody>
          <a:bodyPr wrap="none">
            <a:spAutoFit/>
          </a:bodyPr>
          <a:lstStyle/>
          <a:p>
            <a:pPr algn="ctr">
              <a:defRPr/>
            </a:pPr>
            <a:r>
              <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Tritium</a:t>
            </a:r>
          </a:p>
          <a:p>
            <a:pPr algn="ctr">
              <a:defRPr/>
            </a:pPr>
            <a:r>
              <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Z=1</a:t>
            </a:r>
          </a:p>
          <a:p>
            <a:pPr algn="ctr">
              <a:defRPr/>
            </a:pPr>
            <a:r>
              <a:rPr lang="en-US" b="1" dirty="0" smtClean="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rPr>
              <a:t>A=3</a:t>
            </a:r>
            <a:endParaRPr lang="en-US" b="1" dirty="0">
              <a:ln w="900" cmpd="sng">
                <a:solidFill>
                  <a:schemeClr val="accent1">
                    <a:satMod val="190000"/>
                    <a:alpha val="55000"/>
                  </a:schemeClr>
                </a:solidFill>
                <a:prstDash val="solid"/>
              </a:ln>
              <a:solidFill>
                <a:srgbClr val="0000FF"/>
              </a:solidFill>
              <a:effectLst>
                <a:innerShdw blurRad="101600" dist="76200" dir="5400000">
                  <a:schemeClr val="accent1">
                    <a:satMod val="190000"/>
                    <a:tint val="100000"/>
                    <a:alpha val="74000"/>
                  </a:schemeClr>
                </a:innerShdw>
              </a:effectLst>
              <a:latin typeface="Bookman Old Style" panose="02050604050505020204" pitchFamily="18" charset="0"/>
            </a:endParaRPr>
          </a:p>
        </p:txBody>
      </p:sp>
      <p:sp>
        <p:nvSpPr>
          <p:cNvPr id="30" name="Rectangle 29"/>
          <p:cNvSpPr/>
          <p:nvPr/>
        </p:nvSpPr>
        <p:spPr>
          <a:xfrm>
            <a:off x="3048000" y="3151822"/>
            <a:ext cx="3454877" cy="1477328"/>
          </a:xfrm>
          <a:prstGeom prst="rect">
            <a:avLst/>
          </a:prstGeom>
          <a:noFill/>
        </p:spPr>
        <p:txBody>
          <a:bodyPr wrap="square">
            <a:spAutoFit/>
          </a:bodyPr>
          <a:lstStyle/>
          <a:p>
            <a:pPr algn="ctr">
              <a:defRPr/>
            </a:pPr>
            <a:r>
              <a:rPr lang="en-US" dirty="0" smtClean="0">
                <a:latin typeface="Bookman Old Style" panose="02050604050505020204" pitchFamily="18" charset="0"/>
              </a:rPr>
              <a:t>ISOTOPES  are the atoms </a:t>
            </a:r>
          </a:p>
          <a:p>
            <a:pPr algn="ctr">
              <a:defRPr/>
            </a:pPr>
            <a:r>
              <a:rPr lang="en-US" dirty="0" smtClean="0">
                <a:latin typeface="Bookman Old Style" panose="02050604050505020204" pitchFamily="18" charset="0"/>
              </a:rPr>
              <a:t>of the same element having </a:t>
            </a:r>
            <a:r>
              <a:rPr lang="en-US" u="sng" dirty="0" smtClean="0">
                <a:solidFill>
                  <a:srgbClr val="C00000"/>
                </a:solidFill>
                <a:latin typeface="Bookman Old Style" panose="02050604050505020204" pitchFamily="18" charset="0"/>
              </a:rPr>
              <a:t>same Atomic number</a:t>
            </a:r>
            <a:r>
              <a:rPr lang="en-US" dirty="0" smtClean="0">
                <a:latin typeface="Bookman Old Style" panose="02050604050505020204" pitchFamily="18" charset="0"/>
              </a:rPr>
              <a:t> but</a:t>
            </a:r>
          </a:p>
          <a:p>
            <a:pPr algn="ctr">
              <a:defRPr/>
            </a:pPr>
            <a:r>
              <a:rPr lang="en-US" u="sng" dirty="0" smtClean="0">
                <a:solidFill>
                  <a:schemeClr val="accent4">
                    <a:lumMod val="50000"/>
                  </a:schemeClr>
                </a:solidFill>
                <a:latin typeface="Bookman Old Style" panose="02050604050505020204" pitchFamily="18" charset="0"/>
              </a:rPr>
              <a:t>different  </a:t>
            </a:r>
            <a:r>
              <a:rPr lang="en-US" u="sng" dirty="0">
                <a:solidFill>
                  <a:schemeClr val="accent4">
                    <a:lumMod val="50000"/>
                  </a:schemeClr>
                </a:solidFill>
                <a:latin typeface="Bookman Old Style" panose="02050604050505020204" pitchFamily="18" charset="0"/>
              </a:rPr>
              <a:t>Atomic mass </a:t>
            </a:r>
            <a:endParaRPr lang="en-US" u="sng" dirty="0" smtClean="0">
              <a:solidFill>
                <a:schemeClr val="accent4">
                  <a:lumMod val="50000"/>
                </a:schemeClr>
              </a:solidFill>
              <a:latin typeface="Bookman Old Style" panose="02050604050505020204" pitchFamily="18" charset="0"/>
            </a:endParaRPr>
          </a:p>
          <a:p>
            <a:pPr algn="ctr">
              <a:defRPr/>
            </a:pPr>
            <a:r>
              <a:rPr lang="en-US" u="sng" dirty="0" smtClean="0">
                <a:solidFill>
                  <a:schemeClr val="accent4">
                    <a:lumMod val="50000"/>
                  </a:schemeClr>
                </a:solidFill>
                <a:latin typeface="Bookman Old Style" panose="02050604050505020204" pitchFamily="18" charset="0"/>
              </a:rPr>
              <a:t>number</a:t>
            </a:r>
            <a:r>
              <a:rPr lang="en-US" dirty="0">
                <a:solidFill>
                  <a:srgbClr val="7030A0"/>
                </a:solidFill>
                <a:latin typeface="Bookman Old Style" panose="02050604050505020204" pitchFamily="18" charset="0"/>
              </a:rPr>
              <a:t>.</a:t>
            </a:r>
            <a:r>
              <a:rPr lang="en-US" dirty="0">
                <a:latin typeface="Bookman Old Style" panose="02050604050505020204" pitchFamily="18" charset="0"/>
              </a:rPr>
              <a:t>   </a:t>
            </a:r>
          </a:p>
        </p:txBody>
      </p:sp>
    </p:spTree>
    <p:extLst>
      <p:ext uri="{BB962C8B-B14F-4D97-AF65-F5344CB8AC3E}">
        <p14:creationId xmlns:p14="http://schemas.microsoft.com/office/powerpoint/2010/main" val="37952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Effect transition="in" filter="slide(fromBottom)">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iterate type="lt">
                                    <p:tmPct val="10000"/>
                                  </p:iterate>
                                  <p:childTnLst>
                                    <p:set>
                                      <p:cBhvr>
                                        <p:cTn id="11" dur="1" fill="hold">
                                          <p:stCondLst>
                                            <p:cond delay="0"/>
                                          </p:stCondLst>
                                        </p:cTn>
                                        <p:tgtEl>
                                          <p:spTgt spid="23"/>
                                        </p:tgtEl>
                                        <p:attrNameLst>
                                          <p:attrName>style.visibility</p:attrName>
                                        </p:attrNameLst>
                                      </p:cBhvr>
                                      <p:to>
                                        <p:strVal val="visible"/>
                                      </p:to>
                                    </p:set>
                                    <p:animEffect transition="in" filter="slide(fromBottom)">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0-#ppt_w/2"/>
                                          </p:val>
                                        </p:tav>
                                        <p:tav tm="100000">
                                          <p:val>
                                            <p:strVal val="#ppt_x"/>
                                          </p:val>
                                        </p:tav>
                                      </p:tavLst>
                                    </p:anim>
                                    <p:anim calcmode="lin" valueType="num">
                                      <p:cBhvr additive="base">
                                        <p:cTn id="18" dur="500" fill="hold"/>
                                        <p:tgtEl>
                                          <p:spTgt spid="24"/>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2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300"/>
                                        <p:tgtEl>
                                          <p:spTgt spid="35"/>
                                        </p:tgtEl>
                                      </p:cBhvr>
                                    </p:animEffect>
                                  </p:childTnLst>
                                </p:cTn>
                              </p:par>
                              <p:par>
                                <p:cTn id="23" presetID="12" presetClass="entr" presetSubtype="4" fill="hold" nodeType="withEffect">
                                  <p:stCondLst>
                                    <p:cond delay="0"/>
                                  </p:stCondLst>
                                  <p:iterate type="lt">
                                    <p:tmPct val="10000"/>
                                  </p:iterate>
                                  <p:childTnLst>
                                    <p:set>
                                      <p:cBhvr>
                                        <p:cTn id="24" dur="1" fill="hold">
                                          <p:stCondLst>
                                            <p:cond delay="0"/>
                                          </p:stCondLst>
                                        </p:cTn>
                                        <p:tgtEl>
                                          <p:spTgt spid="25"/>
                                        </p:tgtEl>
                                        <p:attrNameLst>
                                          <p:attrName>style.visibility</p:attrName>
                                        </p:attrNameLst>
                                      </p:cBhvr>
                                      <p:to>
                                        <p:strVal val="visible"/>
                                      </p:to>
                                    </p:set>
                                    <p:animEffect transition="in" filter="slide(fromBottom)">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0-#ppt_w/2"/>
                                          </p:val>
                                        </p:tav>
                                        <p:tav tm="100000">
                                          <p:val>
                                            <p:strVal val="#ppt_x"/>
                                          </p:val>
                                        </p:tav>
                                      </p:tavLst>
                                    </p:anim>
                                    <p:anim calcmode="lin" valueType="num">
                                      <p:cBhvr additive="base">
                                        <p:cTn id="31" dur="500" fill="hold"/>
                                        <p:tgtEl>
                                          <p:spTgt spid="26"/>
                                        </p:tgtEl>
                                        <p:attrNameLst>
                                          <p:attrName>ppt_y</p:attrName>
                                        </p:attrNameLst>
                                      </p:cBhvr>
                                      <p:tavLst>
                                        <p:tav tm="0">
                                          <p:val>
                                            <p:strVal val="0-#ppt_h/2"/>
                                          </p:val>
                                        </p:tav>
                                        <p:tav tm="100000">
                                          <p:val>
                                            <p:strVal val="#ppt_y"/>
                                          </p:val>
                                        </p:tav>
                                      </p:tavLst>
                                    </p:anim>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2" presetClass="entr" presetSubtype="4" fill="hold" nodeType="withEffect">
                                  <p:stCondLst>
                                    <p:cond delay="0"/>
                                  </p:stCondLst>
                                  <p:iterate type="lt">
                                    <p:tmPct val="10000"/>
                                  </p:iterate>
                                  <p:childTnLst>
                                    <p:set>
                                      <p:cBhvr>
                                        <p:cTn id="37" dur="1" fill="hold">
                                          <p:stCondLst>
                                            <p:cond delay="0"/>
                                          </p:stCondLst>
                                        </p:cTn>
                                        <p:tgtEl>
                                          <p:spTgt spid="27"/>
                                        </p:tgtEl>
                                        <p:attrNameLst>
                                          <p:attrName>style.visibility</p:attrName>
                                        </p:attrNameLst>
                                      </p:cBhvr>
                                      <p:to>
                                        <p:strVal val="visible"/>
                                      </p:to>
                                    </p:set>
                                    <p:animEffect transition="in" filter="slide(fromBottom)">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0-#ppt_w/2"/>
                                          </p:val>
                                        </p:tav>
                                        <p:tav tm="100000">
                                          <p:val>
                                            <p:strVal val="#ppt_x"/>
                                          </p:val>
                                        </p:tav>
                                      </p:tavLst>
                                    </p:anim>
                                    <p:anim calcmode="lin" valueType="num">
                                      <p:cBhvr additive="base">
                                        <p:cTn id="44" dur="500" fill="hold"/>
                                        <p:tgtEl>
                                          <p:spTgt spid="28"/>
                                        </p:tgtEl>
                                        <p:attrNameLst>
                                          <p:attrName>ppt_y</p:attrName>
                                        </p:attrNameLst>
                                      </p:cBhvr>
                                      <p:tavLst>
                                        <p:tav tm="0">
                                          <p:val>
                                            <p:strVal val="0-#ppt_h/2"/>
                                          </p:val>
                                        </p:tav>
                                        <p:tav tm="100000">
                                          <p:val>
                                            <p:strVal val="#ppt_y"/>
                                          </p:val>
                                        </p:tav>
                                      </p:tavLst>
                                    </p:anim>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2" presetClass="entr" presetSubtype="4" fill="hold" nodeType="withEffect">
                                  <p:stCondLst>
                                    <p:cond delay="0"/>
                                  </p:stCondLst>
                                  <p:iterate type="lt">
                                    <p:tmPct val="10000"/>
                                  </p:iterate>
                                  <p:childTnLst>
                                    <p:set>
                                      <p:cBhvr>
                                        <p:cTn id="50" dur="1" fill="hold">
                                          <p:stCondLst>
                                            <p:cond delay="0"/>
                                          </p:stCondLst>
                                        </p:cTn>
                                        <p:tgtEl>
                                          <p:spTgt spid="29"/>
                                        </p:tgtEl>
                                        <p:attrNameLst>
                                          <p:attrName>style.visibility</p:attrName>
                                        </p:attrNameLst>
                                      </p:cBhvr>
                                      <p:to>
                                        <p:strVal val="visible"/>
                                      </p:to>
                                    </p:set>
                                    <p:animEffect transition="in" filter="slide(fromBottom)">
                                      <p:cBhvr>
                                        <p:cTn id="51" dur="500"/>
                                        <p:tgtEl>
                                          <p:spTgt spid="29"/>
                                        </p:tgtEl>
                                      </p:cBhvr>
                                    </p:animEffect>
                                  </p:childTnLst>
                                </p:cTn>
                              </p:par>
                            </p:childTnLst>
                          </p:cTn>
                        </p:par>
                        <p:par>
                          <p:cTn id="52" fill="hold">
                            <p:stCondLst>
                              <p:cond delay="1600"/>
                            </p:stCondLst>
                            <p:childTnLst>
                              <p:par>
                                <p:cTn id="53" presetID="10"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2" presetClass="entr" presetSubtype="4" fill="hold" nodeType="withEffect">
                                  <p:stCondLst>
                                    <p:cond delay="0"/>
                                  </p:stCondLst>
                                  <p:iterate type="lt">
                                    <p:tmPct val="10000"/>
                                  </p:iterate>
                                  <p:childTnLst>
                                    <p:set>
                                      <p:cBhvr>
                                        <p:cTn id="57" dur="1" fill="hold">
                                          <p:stCondLst>
                                            <p:cond delay="0"/>
                                          </p:stCondLst>
                                        </p:cTn>
                                        <p:tgtEl>
                                          <p:spTgt spid="30"/>
                                        </p:tgtEl>
                                        <p:attrNameLst>
                                          <p:attrName>style.visibility</p:attrName>
                                        </p:attrNameLst>
                                      </p:cBhvr>
                                      <p:to>
                                        <p:strVal val="visible"/>
                                      </p:to>
                                    </p:set>
                                    <p:animEffect transition="in" filter="slide(fromBottom)">
                                      <p:cBhvr>
                                        <p:cTn id="58" dur="3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Effect transition="in" filter="wipe(up)">
                                      <p:cBhvr>
                                        <p:cTn id="63" dur="500"/>
                                        <p:tgtEl>
                                          <p:spTgt spid="30">
                                            <p:txEl>
                                              <p:pRg st="0" end="0"/>
                                            </p:txEl>
                                          </p:spTgt>
                                        </p:tgtEl>
                                      </p:cBhvr>
                                    </p:animEffect>
                                  </p:childTnLst>
                                </p:cTn>
                              </p:par>
                              <p:par>
                                <p:cTn id="64" presetID="22" presetClass="entr" presetSubtype="1" fill="hold" nodeType="withEffect">
                                  <p:stCondLst>
                                    <p:cond delay="0"/>
                                  </p:stCondLst>
                                  <p:childTnLst>
                                    <p:set>
                                      <p:cBhvr>
                                        <p:cTn id="65" dur="1" fill="hold">
                                          <p:stCondLst>
                                            <p:cond delay="0"/>
                                          </p:stCondLst>
                                        </p:cTn>
                                        <p:tgtEl>
                                          <p:spTgt spid="30">
                                            <p:txEl>
                                              <p:pRg st="1" end="1"/>
                                            </p:txEl>
                                          </p:spTgt>
                                        </p:tgtEl>
                                        <p:attrNameLst>
                                          <p:attrName>style.visibility</p:attrName>
                                        </p:attrNameLst>
                                      </p:cBhvr>
                                      <p:to>
                                        <p:strVal val="visible"/>
                                      </p:to>
                                    </p:set>
                                    <p:animEffect transition="in" filter="wipe(up)">
                                      <p:cBhvr>
                                        <p:cTn id="66" dur="500"/>
                                        <p:tgtEl>
                                          <p:spTgt spid="30">
                                            <p:txEl>
                                              <p:pRg st="1" end="1"/>
                                            </p:txEl>
                                          </p:spTgt>
                                        </p:tgtEl>
                                      </p:cBhvr>
                                    </p:animEffect>
                                  </p:childTnLst>
                                </p:cTn>
                              </p:par>
                              <p:par>
                                <p:cTn id="67" presetID="22" presetClass="entr" presetSubtype="1" fill="hold" nodeType="withEffect">
                                  <p:stCondLst>
                                    <p:cond delay="0"/>
                                  </p:stCondLst>
                                  <p:childTnLst>
                                    <p:set>
                                      <p:cBhvr>
                                        <p:cTn id="68" dur="1" fill="hold">
                                          <p:stCondLst>
                                            <p:cond delay="0"/>
                                          </p:stCondLst>
                                        </p:cTn>
                                        <p:tgtEl>
                                          <p:spTgt spid="30">
                                            <p:txEl>
                                              <p:pRg st="2" end="2"/>
                                            </p:txEl>
                                          </p:spTgt>
                                        </p:tgtEl>
                                        <p:attrNameLst>
                                          <p:attrName>style.visibility</p:attrName>
                                        </p:attrNameLst>
                                      </p:cBhvr>
                                      <p:to>
                                        <p:strVal val="visible"/>
                                      </p:to>
                                    </p:set>
                                    <p:animEffect transition="in" filter="wipe(up)">
                                      <p:cBhvr>
                                        <p:cTn id="69" dur="500"/>
                                        <p:tgtEl>
                                          <p:spTgt spid="30">
                                            <p:txEl>
                                              <p:pRg st="2" end="2"/>
                                            </p:txEl>
                                          </p:spTgt>
                                        </p:tgtEl>
                                      </p:cBhvr>
                                    </p:animEffect>
                                  </p:childTnLst>
                                </p:cTn>
                              </p:par>
                              <p:par>
                                <p:cTn id="70" presetID="22" presetClass="entr" presetSubtype="1" fill="hold" nodeType="withEffect">
                                  <p:stCondLst>
                                    <p:cond delay="0"/>
                                  </p:stCondLst>
                                  <p:childTnLst>
                                    <p:set>
                                      <p:cBhvr>
                                        <p:cTn id="71" dur="1" fill="hold">
                                          <p:stCondLst>
                                            <p:cond delay="0"/>
                                          </p:stCondLst>
                                        </p:cTn>
                                        <p:tgtEl>
                                          <p:spTgt spid="30">
                                            <p:txEl>
                                              <p:pRg st="3" end="3"/>
                                            </p:txEl>
                                          </p:spTgt>
                                        </p:tgtEl>
                                        <p:attrNameLst>
                                          <p:attrName>style.visibility</p:attrName>
                                        </p:attrNameLst>
                                      </p:cBhvr>
                                      <p:to>
                                        <p:strVal val="visible"/>
                                      </p:to>
                                    </p:set>
                                    <p:animEffect transition="in" filter="wipe(up)">
                                      <p:cBhvr>
                                        <p:cTn id="72"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 grpId="0" animBg="1"/>
      <p:bldP spid="35" grpId="0" animBg="1"/>
      <p:bldP spid="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69778" y="221218"/>
            <a:ext cx="1335622" cy="369332"/>
          </a:xfrm>
          <a:prstGeom prst="rect">
            <a:avLst/>
          </a:prstGeom>
          <a:noFill/>
        </p:spPr>
        <p:txBody>
          <a:bodyPr wrap="none">
            <a:spAutoFit/>
          </a:bodyPr>
          <a:lstStyle/>
          <a:p>
            <a:pPr algn="ctr" fontAlgn="base">
              <a:spcBef>
                <a:spcPct val="0"/>
              </a:spcBef>
              <a:spcAft>
                <a:spcPct val="0"/>
              </a:spcAft>
              <a:defRPr/>
            </a:pPr>
            <a:r>
              <a:rPr lang="en-US" b="1" dirty="0" smtClean="0">
                <a:ln w="900" cmpd="sng">
                  <a:solidFill>
                    <a:srgbClr val="CEB966">
                      <a:satMod val="190000"/>
                      <a:alpha val="55000"/>
                    </a:srgbClr>
                  </a:solidFill>
                  <a:prstDash val="solid"/>
                </a:ln>
                <a:solidFill>
                  <a:srgbClr val="0000FF"/>
                </a:solidFill>
                <a:effectLst>
                  <a:innerShdw blurRad="101600" dist="76200" dir="5400000">
                    <a:srgbClr val="CEB966">
                      <a:satMod val="190000"/>
                      <a:tint val="100000"/>
                      <a:alpha val="74000"/>
                    </a:srgbClr>
                  </a:innerShdw>
                </a:effectLst>
                <a:latin typeface="Bookman Old Style" panose="02050604050505020204" pitchFamily="18" charset="0"/>
              </a:rPr>
              <a:t>Examples</a:t>
            </a:r>
            <a:endParaRPr lang="en-US" b="1" dirty="0">
              <a:ln w="900" cmpd="sng">
                <a:solidFill>
                  <a:srgbClr val="CEB966">
                    <a:satMod val="190000"/>
                    <a:alpha val="55000"/>
                  </a:srgbClr>
                </a:solidFill>
                <a:prstDash val="solid"/>
              </a:ln>
              <a:solidFill>
                <a:srgbClr val="0000FF"/>
              </a:solidFill>
              <a:effectLst>
                <a:innerShdw blurRad="101600" dist="76200" dir="5400000">
                  <a:srgbClr val="CEB966">
                    <a:satMod val="190000"/>
                    <a:tint val="100000"/>
                    <a:alpha val="74000"/>
                  </a:srgbClr>
                </a:innerShdw>
              </a:effectLst>
              <a:latin typeface="Bookman Old Style" panose="020506040505050202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123650021"/>
              </p:ext>
            </p:extLst>
          </p:nvPr>
        </p:nvGraphicFramePr>
        <p:xfrm>
          <a:off x="965200" y="685800"/>
          <a:ext cx="6591300" cy="1460500"/>
        </p:xfrm>
        <a:graphic>
          <a:graphicData uri="http://schemas.openxmlformats.org/drawingml/2006/table">
            <a:tbl>
              <a:tblPr firstRow="1" bandRow="1"/>
              <a:tblGrid>
                <a:gridCol w="1384300"/>
                <a:gridCol w="1638300"/>
                <a:gridCol w="1676400"/>
                <a:gridCol w="1892300"/>
              </a:tblGrid>
              <a:tr h="514350">
                <a:tc>
                  <a:txBody>
                    <a:bodyPr/>
                    <a:lstStyle>
                      <a:lvl1pPr marL="0" algn="l" defTabSz="914400" rtl="0" eaLnBrk="1" latinLnBrk="0" hangingPunct="1">
                        <a:defRPr sz="1800" b="1" kern="1200">
                          <a:solidFill>
                            <a:schemeClr val="lt1"/>
                          </a:solidFill>
                          <a:latin typeface="Book Antiqua"/>
                          <a:ea typeface=""/>
                          <a:cs typeface=""/>
                        </a:defRPr>
                      </a:lvl1pPr>
                      <a:lvl2pPr marL="457200" algn="l" defTabSz="914400" rtl="0" eaLnBrk="1" latinLnBrk="0" hangingPunct="1">
                        <a:defRPr sz="1800" b="1" kern="1200">
                          <a:solidFill>
                            <a:schemeClr val="lt1"/>
                          </a:solidFill>
                          <a:latin typeface="Book Antiqua"/>
                          <a:ea typeface=""/>
                          <a:cs typeface=""/>
                        </a:defRPr>
                      </a:lvl2pPr>
                      <a:lvl3pPr marL="914400" algn="l" defTabSz="914400" rtl="0" eaLnBrk="1" latinLnBrk="0" hangingPunct="1">
                        <a:defRPr sz="1800" b="1" kern="1200">
                          <a:solidFill>
                            <a:schemeClr val="lt1"/>
                          </a:solidFill>
                          <a:latin typeface="Book Antiqua"/>
                          <a:ea typeface=""/>
                          <a:cs typeface=""/>
                        </a:defRPr>
                      </a:lvl3pPr>
                      <a:lvl4pPr marL="1371600" algn="l" defTabSz="914400" rtl="0" eaLnBrk="1" latinLnBrk="0" hangingPunct="1">
                        <a:defRPr sz="1800" b="1" kern="1200">
                          <a:solidFill>
                            <a:schemeClr val="lt1"/>
                          </a:solidFill>
                          <a:latin typeface="Book Antiqua"/>
                          <a:ea typeface=""/>
                          <a:cs typeface=""/>
                        </a:defRPr>
                      </a:lvl4pPr>
                      <a:lvl5pPr marL="1828800" algn="l" defTabSz="914400" rtl="0" eaLnBrk="1" latinLnBrk="0" hangingPunct="1">
                        <a:defRPr sz="1800" b="1" kern="1200">
                          <a:solidFill>
                            <a:schemeClr val="lt1"/>
                          </a:solidFill>
                          <a:latin typeface="Book Antiqua"/>
                          <a:ea typeface=""/>
                          <a:cs typeface=""/>
                        </a:defRPr>
                      </a:lvl5pPr>
                      <a:lvl6pPr marL="2286000" algn="l" defTabSz="914400" rtl="0" eaLnBrk="1" latinLnBrk="0" hangingPunct="1">
                        <a:defRPr sz="1800" b="1" kern="1200">
                          <a:solidFill>
                            <a:schemeClr val="lt1"/>
                          </a:solidFill>
                          <a:latin typeface="Book Antiqua"/>
                          <a:ea typeface=""/>
                          <a:cs typeface=""/>
                        </a:defRPr>
                      </a:lvl6pPr>
                      <a:lvl7pPr marL="2743200" algn="l" defTabSz="914400" rtl="0" eaLnBrk="1" latinLnBrk="0" hangingPunct="1">
                        <a:defRPr sz="1800" b="1" kern="1200">
                          <a:solidFill>
                            <a:schemeClr val="lt1"/>
                          </a:solidFill>
                          <a:latin typeface="Book Antiqua"/>
                          <a:ea typeface=""/>
                          <a:cs typeface=""/>
                        </a:defRPr>
                      </a:lvl7pPr>
                      <a:lvl8pPr marL="3200400" algn="l" defTabSz="914400" rtl="0" eaLnBrk="1" latinLnBrk="0" hangingPunct="1">
                        <a:defRPr sz="1800" b="1" kern="1200">
                          <a:solidFill>
                            <a:schemeClr val="lt1"/>
                          </a:solidFill>
                          <a:latin typeface="Book Antiqua"/>
                          <a:ea typeface=""/>
                          <a:cs typeface=""/>
                        </a:defRPr>
                      </a:lvl8pPr>
                      <a:lvl9pPr marL="3657600" algn="l" defTabSz="914400" rtl="0" eaLnBrk="1" latinLnBrk="0" hangingPunct="1">
                        <a:defRPr sz="1800" b="1" kern="1200">
                          <a:solidFill>
                            <a:schemeClr val="lt1"/>
                          </a:solidFill>
                          <a:latin typeface="Book Antiqua"/>
                          <a:ea typeface=""/>
                          <a:cs typeface=""/>
                        </a:defRPr>
                      </a:lvl9pPr>
                    </a:lstStyle>
                    <a:p>
                      <a:pPr algn="ctr"/>
                      <a:r>
                        <a:rPr lang="en-US" sz="1600" dirty="0" smtClean="0">
                          <a:latin typeface="Bookman Old Style" panose="02050604050505020204" pitchFamily="18" charset="0"/>
                        </a:rPr>
                        <a:t>ELEMENT</a:t>
                      </a:r>
                      <a:endParaRPr lang="en-US" sz="1600" dirty="0">
                        <a:solidFill>
                          <a:srgbClr val="C00000"/>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solidFill>
                  </a:tcPr>
                </a:tc>
                <a:tc>
                  <a:txBody>
                    <a:bodyPr/>
                    <a:lstStyle>
                      <a:lvl1pPr marL="0" algn="l" defTabSz="914400" rtl="0" eaLnBrk="1" latinLnBrk="0" hangingPunct="1">
                        <a:defRPr sz="1800" b="1" kern="1200">
                          <a:solidFill>
                            <a:schemeClr val="lt1"/>
                          </a:solidFill>
                          <a:latin typeface="Book Antiqua"/>
                          <a:ea typeface=""/>
                          <a:cs typeface=""/>
                        </a:defRPr>
                      </a:lvl1pPr>
                      <a:lvl2pPr marL="457200" algn="l" defTabSz="914400" rtl="0" eaLnBrk="1" latinLnBrk="0" hangingPunct="1">
                        <a:defRPr sz="1800" b="1" kern="1200">
                          <a:solidFill>
                            <a:schemeClr val="lt1"/>
                          </a:solidFill>
                          <a:latin typeface="Book Antiqua"/>
                          <a:ea typeface=""/>
                          <a:cs typeface=""/>
                        </a:defRPr>
                      </a:lvl2pPr>
                      <a:lvl3pPr marL="914400" algn="l" defTabSz="914400" rtl="0" eaLnBrk="1" latinLnBrk="0" hangingPunct="1">
                        <a:defRPr sz="1800" b="1" kern="1200">
                          <a:solidFill>
                            <a:schemeClr val="lt1"/>
                          </a:solidFill>
                          <a:latin typeface="Book Antiqua"/>
                          <a:ea typeface=""/>
                          <a:cs typeface=""/>
                        </a:defRPr>
                      </a:lvl3pPr>
                      <a:lvl4pPr marL="1371600" algn="l" defTabSz="914400" rtl="0" eaLnBrk="1" latinLnBrk="0" hangingPunct="1">
                        <a:defRPr sz="1800" b="1" kern="1200">
                          <a:solidFill>
                            <a:schemeClr val="lt1"/>
                          </a:solidFill>
                          <a:latin typeface="Book Antiqua"/>
                          <a:ea typeface=""/>
                          <a:cs typeface=""/>
                        </a:defRPr>
                      </a:lvl4pPr>
                      <a:lvl5pPr marL="1828800" algn="l" defTabSz="914400" rtl="0" eaLnBrk="1" latinLnBrk="0" hangingPunct="1">
                        <a:defRPr sz="1800" b="1" kern="1200">
                          <a:solidFill>
                            <a:schemeClr val="lt1"/>
                          </a:solidFill>
                          <a:latin typeface="Book Antiqua"/>
                          <a:ea typeface=""/>
                          <a:cs typeface=""/>
                        </a:defRPr>
                      </a:lvl5pPr>
                      <a:lvl6pPr marL="2286000" algn="l" defTabSz="914400" rtl="0" eaLnBrk="1" latinLnBrk="0" hangingPunct="1">
                        <a:defRPr sz="1800" b="1" kern="1200">
                          <a:solidFill>
                            <a:schemeClr val="lt1"/>
                          </a:solidFill>
                          <a:latin typeface="Book Antiqua"/>
                          <a:ea typeface=""/>
                          <a:cs typeface=""/>
                        </a:defRPr>
                      </a:lvl6pPr>
                      <a:lvl7pPr marL="2743200" algn="l" defTabSz="914400" rtl="0" eaLnBrk="1" latinLnBrk="0" hangingPunct="1">
                        <a:defRPr sz="1800" b="1" kern="1200">
                          <a:solidFill>
                            <a:schemeClr val="lt1"/>
                          </a:solidFill>
                          <a:latin typeface="Book Antiqua"/>
                          <a:ea typeface=""/>
                          <a:cs typeface=""/>
                        </a:defRPr>
                      </a:lvl7pPr>
                      <a:lvl8pPr marL="3200400" algn="l" defTabSz="914400" rtl="0" eaLnBrk="1" latinLnBrk="0" hangingPunct="1">
                        <a:defRPr sz="1800" b="1" kern="1200">
                          <a:solidFill>
                            <a:schemeClr val="lt1"/>
                          </a:solidFill>
                          <a:latin typeface="Book Antiqua"/>
                          <a:ea typeface=""/>
                          <a:cs typeface=""/>
                        </a:defRPr>
                      </a:lvl8pPr>
                      <a:lvl9pPr marL="3657600" algn="l" defTabSz="914400" rtl="0" eaLnBrk="1" latinLnBrk="0" hangingPunct="1">
                        <a:defRPr sz="1800" b="1" kern="1200">
                          <a:solidFill>
                            <a:schemeClr val="lt1"/>
                          </a:solidFill>
                          <a:latin typeface="Book Antiqua"/>
                          <a:ea typeface=""/>
                          <a:cs typeface=""/>
                        </a:defRPr>
                      </a:lvl9pPr>
                    </a:lstStyle>
                    <a:p>
                      <a:pPr algn="ctr"/>
                      <a:r>
                        <a:rPr lang="en-US" sz="1600" dirty="0" smtClean="0">
                          <a:latin typeface="Bookman Old Style" panose="02050604050505020204" pitchFamily="18" charset="0"/>
                        </a:rPr>
                        <a:t>MASS</a:t>
                      </a:r>
                      <a:endParaRPr lang="en-US" sz="1600" baseline="0" dirty="0" smtClean="0">
                        <a:latin typeface="Bookman Old Style" panose="02050604050505020204" pitchFamily="18" charset="0"/>
                      </a:endParaRPr>
                    </a:p>
                    <a:p>
                      <a:pPr algn="ctr"/>
                      <a:r>
                        <a:rPr lang="en-US" sz="1600" baseline="0" dirty="0" smtClean="0">
                          <a:latin typeface="Bookman Old Style" panose="02050604050505020204" pitchFamily="18" charset="0"/>
                        </a:rPr>
                        <a:t>NUMBER (A)</a:t>
                      </a:r>
                      <a:endParaRPr lang="en-US" sz="1600" dirty="0">
                        <a:solidFill>
                          <a:srgbClr val="C00000"/>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solidFill>
                  </a:tcPr>
                </a:tc>
                <a:tc>
                  <a:txBody>
                    <a:bodyPr/>
                    <a:lstStyle>
                      <a:lvl1pPr marL="0" algn="l" defTabSz="914400" rtl="0" eaLnBrk="1" latinLnBrk="0" hangingPunct="1">
                        <a:defRPr sz="1800" b="1" kern="1200">
                          <a:solidFill>
                            <a:schemeClr val="lt1"/>
                          </a:solidFill>
                          <a:latin typeface="Book Antiqua"/>
                          <a:ea typeface=""/>
                          <a:cs typeface=""/>
                        </a:defRPr>
                      </a:lvl1pPr>
                      <a:lvl2pPr marL="457200" algn="l" defTabSz="914400" rtl="0" eaLnBrk="1" latinLnBrk="0" hangingPunct="1">
                        <a:defRPr sz="1800" b="1" kern="1200">
                          <a:solidFill>
                            <a:schemeClr val="lt1"/>
                          </a:solidFill>
                          <a:latin typeface="Book Antiqua"/>
                          <a:ea typeface=""/>
                          <a:cs typeface=""/>
                        </a:defRPr>
                      </a:lvl2pPr>
                      <a:lvl3pPr marL="914400" algn="l" defTabSz="914400" rtl="0" eaLnBrk="1" latinLnBrk="0" hangingPunct="1">
                        <a:defRPr sz="1800" b="1" kern="1200">
                          <a:solidFill>
                            <a:schemeClr val="lt1"/>
                          </a:solidFill>
                          <a:latin typeface="Book Antiqua"/>
                          <a:ea typeface=""/>
                          <a:cs typeface=""/>
                        </a:defRPr>
                      </a:lvl3pPr>
                      <a:lvl4pPr marL="1371600" algn="l" defTabSz="914400" rtl="0" eaLnBrk="1" latinLnBrk="0" hangingPunct="1">
                        <a:defRPr sz="1800" b="1" kern="1200">
                          <a:solidFill>
                            <a:schemeClr val="lt1"/>
                          </a:solidFill>
                          <a:latin typeface="Book Antiqua"/>
                          <a:ea typeface=""/>
                          <a:cs typeface=""/>
                        </a:defRPr>
                      </a:lvl4pPr>
                      <a:lvl5pPr marL="1828800" algn="l" defTabSz="914400" rtl="0" eaLnBrk="1" latinLnBrk="0" hangingPunct="1">
                        <a:defRPr sz="1800" b="1" kern="1200">
                          <a:solidFill>
                            <a:schemeClr val="lt1"/>
                          </a:solidFill>
                          <a:latin typeface="Book Antiqua"/>
                          <a:ea typeface=""/>
                          <a:cs typeface=""/>
                        </a:defRPr>
                      </a:lvl5pPr>
                      <a:lvl6pPr marL="2286000" algn="l" defTabSz="914400" rtl="0" eaLnBrk="1" latinLnBrk="0" hangingPunct="1">
                        <a:defRPr sz="1800" b="1" kern="1200">
                          <a:solidFill>
                            <a:schemeClr val="lt1"/>
                          </a:solidFill>
                          <a:latin typeface="Book Antiqua"/>
                          <a:ea typeface=""/>
                          <a:cs typeface=""/>
                        </a:defRPr>
                      </a:lvl6pPr>
                      <a:lvl7pPr marL="2743200" algn="l" defTabSz="914400" rtl="0" eaLnBrk="1" latinLnBrk="0" hangingPunct="1">
                        <a:defRPr sz="1800" b="1" kern="1200">
                          <a:solidFill>
                            <a:schemeClr val="lt1"/>
                          </a:solidFill>
                          <a:latin typeface="Book Antiqua"/>
                          <a:ea typeface=""/>
                          <a:cs typeface=""/>
                        </a:defRPr>
                      </a:lvl7pPr>
                      <a:lvl8pPr marL="3200400" algn="l" defTabSz="914400" rtl="0" eaLnBrk="1" latinLnBrk="0" hangingPunct="1">
                        <a:defRPr sz="1800" b="1" kern="1200">
                          <a:solidFill>
                            <a:schemeClr val="lt1"/>
                          </a:solidFill>
                          <a:latin typeface="Book Antiqua"/>
                          <a:ea typeface=""/>
                          <a:cs typeface=""/>
                        </a:defRPr>
                      </a:lvl8pPr>
                      <a:lvl9pPr marL="3657600" algn="l" defTabSz="914400" rtl="0" eaLnBrk="1" latinLnBrk="0" hangingPunct="1">
                        <a:defRPr sz="1800" b="1" kern="1200">
                          <a:solidFill>
                            <a:schemeClr val="lt1"/>
                          </a:solidFill>
                          <a:latin typeface="Book Antiqua"/>
                          <a:ea typeface=""/>
                          <a:cs typeface=""/>
                        </a:defRPr>
                      </a:lvl9pPr>
                    </a:lstStyle>
                    <a:p>
                      <a:pPr algn="ctr"/>
                      <a:r>
                        <a:rPr lang="en-US" sz="1600" dirty="0" smtClean="0">
                          <a:latin typeface="Bookman Old Style" panose="02050604050505020204" pitchFamily="18" charset="0"/>
                        </a:rPr>
                        <a:t>ATOMIC</a:t>
                      </a:r>
                      <a:r>
                        <a:rPr lang="en-US" sz="1600" baseline="0" dirty="0" smtClean="0">
                          <a:latin typeface="Bookman Old Style" panose="02050604050505020204" pitchFamily="18" charset="0"/>
                        </a:rPr>
                        <a:t> NUMBER (Z)</a:t>
                      </a:r>
                      <a:endParaRPr lang="en-US" sz="1600" dirty="0">
                        <a:solidFill>
                          <a:srgbClr val="C00000"/>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solidFill>
                  </a:tcPr>
                </a:tc>
                <a:tc>
                  <a:txBody>
                    <a:bodyPr/>
                    <a:lstStyle>
                      <a:lvl1pPr marL="0" algn="l" defTabSz="914400" rtl="0" eaLnBrk="1" latinLnBrk="0" hangingPunct="1">
                        <a:defRPr sz="1800" b="1" kern="1200">
                          <a:solidFill>
                            <a:schemeClr val="lt1"/>
                          </a:solidFill>
                          <a:latin typeface="Book Antiqua"/>
                          <a:ea typeface=""/>
                          <a:cs typeface=""/>
                        </a:defRPr>
                      </a:lvl1pPr>
                      <a:lvl2pPr marL="457200" algn="l" defTabSz="914400" rtl="0" eaLnBrk="1" latinLnBrk="0" hangingPunct="1">
                        <a:defRPr sz="1800" b="1" kern="1200">
                          <a:solidFill>
                            <a:schemeClr val="lt1"/>
                          </a:solidFill>
                          <a:latin typeface="Book Antiqua"/>
                          <a:ea typeface=""/>
                          <a:cs typeface=""/>
                        </a:defRPr>
                      </a:lvl2pPr>
                      <a:lvl3pPr marL="914400" algn="l" defTabSz="914400" rtl="0" eaLnBrk="1" latinLnBrk="0" hangingPunct="1">
                        <a:defRPr sz="1800" b="1" kern="1200">
                          <a:solidFill>
                            <a:schemeClr val="lt1"/>
                          </a:solidFill>
                          <a:latin typeface="Book Antiqua"/>
                          <a:ea typeface=""/>
                          <a:cs typeface=""/>
                        </a:defRPr>
                      </a:lvl3pPr>
                      <a:lvl4pPr marL="1371600" algn="l" defTabSz="914400" rtl="0" eaLnBrk="1" latinLnBrk="0" hangingPunct="1">
                        <a:defRPr sz="1800" b="1" kern="1200">
                          <a:solidFill>
                            <a:schemeClr val="lt1"/>
                          </a:solidFill>
                          <a:latin typeface="Book Antiqua"/>
                          <a:ea typeface=""/>
                          <a:cs typeface=""/>
                        </a:defRPr>
                      </a:lvl4pPr>
                      <a:lvl5pPr marL="1828800" algn="l" defTabSz="914400" rtl="0" eaLnBrk="1" latinLnBrk="0" hangingPunct="1">
                        <a:defRPr sz="1800" b="1" kern="1200">
                          <a:solidFill>
                            <a:schemeClr val="lt1"/>
                          </a:solidFill>
                          <a:latin typeface="Book Antiqua"/>
                          <a:ea typeface=""/>
                          <a:cs typeface=""/>
                        </a:defRPr>
                      </a:lvl5pPr>
                      <a:lvl6pPr marL="2286000" algn="l" defTabSz="914400" rtl="0" eaLnBrk="1" latinLnBrk="0" hangingPunct="1">
                        <a:defRPr sz="1800" b="1" kern="1200">
                          <a:solidFill>
                            <a:schemeClr val="lt1"/>
                          </a:solidFill>
                          <a:latin typeface="Book Antiqua"/>
                          <a:ea typeface=""/>
                          <a:cs typeface=""/>
                        </a:defRPr>
                      </a:lvl6pPr>
                      <a:lvl7pPr marL="2743200" algn="l" defTabSz="914400" rtl="0" eaLnBrk="1" latinLnBrk="0" hangingPunct="1">
                        <a:defRPr sz="1800" b="1" kern="1200">
                          <a:solidFill>
                            <a:schemeClr val="lt1"/>
                          </a:solidFill>
                          <a:latin typeface="Book Antiqua"/>
                          <a:ea typeface=""/>
                          <a:cs typeface=""/>
                        </a:defRPr>
                      </a:lvl7pPr>
                      <a:lvl8pPr marL="3200400" algn="l" defTabSz="914400" rtl="0" eaLnBrk="1" latinLnBrk="0" hangingPunct="1">
                        <a:defRPr sz="1800" b="1" kern="1200">
                          <a:solidFill>
                            <a:schemeClr val="lt1"/>
                          </a:solidFill>
                          <a:latin typeface="Book Antiqua"/>
                          <a:ea typeface=""/>
                          <a:cs typeface=""/>
                        </a:defRPr>
                      </a:lvl8pPr>
                      <a:lvl9pPr marL="3657600" algn="l" defTabSz="914400" rtl="0" eaLnBrk="1" latinLnBrk="0" hangingPunct="1">
                        <a:defRPr sz="1800" b="1" kern="1200">
                          <a:solidFill>
                            <a:schemeClr val="lt1"/>
                          </a:solidFill>
                          <a:latin typeface="Book Antiqua"/>
                          <a:ea typeface=""/>
                          <a:cs typeface=""/>
                        </a:defRPr>
                      </a:lvl9pPr>
                    </a:lstStyle>
                    <a:p>
                      <a:pPr algn="ctr"/>
                      <a:r>
                        <a:rPr lang="en-US" sz="1600" dirty="0" smtClean="0">
                          <a:latin typeface="Bookman Old Style" panose="02050604050505020204" pitchFamily="18" charset="0"/>
                        </a:rPr>
                        <a:t>NUMBER</a:t>
                      </a:r>
                      <a:r>
                        <a:rPr lang="en-US" sz="1600" baseline="0" dirty="0" smtClean="0">
                          <a:latin typeface="Bookman Old Style" panose="02050604050505020204" pitchFamily="18" charset="0"/>
                        </a:rPr>
                        <a:t> OF NEUTRON (N)</a:t>
                      </a:r>
                      <a:endParaRPr lang="en-US" sz="1600" dirty="0">
                        <a:solidFill>
                          <a:srgbClr val="C00000"/>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solidFill>
                  </a:tcPr>
                </a:tc>
              </a:tr>
              <a:tr h="430530">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4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4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4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40000"/>
                      </a:srgbClr>
                    </a:solidFill>
                  </a:tcPr>
                </a:tc>
              </a:tr>
              <a:tr h="450850">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2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2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2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6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20000"/>
                      </a:srgbClr>
                    </a:solidFill>
                  </a:tcPr>
                </a:tc>
              </a:tr>
            </a:tbl>
          </a:graphicData>
        </a:graphic>
      </p:graphicFrame>
      <p:grpSp>
        <p:nvGrpSpPr>
          <p:cNvPr id="6" name="Group 5"/>
          <p:cNvGrpSpPr/>
          <p:nvPr/>
        </p:nvGrpSpPr>
        <p:grpSpPr>
          <a:xfrm>
            <a:off x="1418387" y="1266252"/>
            <a:ext cx="519962" cy="384527"/>
            <a:chOff x="6191223" y="3082074"/>
            <a:chExt cx="733543" cy="445665"/>
          </a:xfrm>
        </p:grpSpPr>
        <p:sp>
          <p:nvSpPr>
            <p:cNvPr id="7" name="Rectangle 4"/>
            <p:cNvSpPr>
              <a:spLocks noChangeArrowheads="1"/>
            </p:cNvSpPr>
            <p:nvPr/>
          </p:nvSpPr>
          <p:spPr bwMode="auto">
            <a:xfrm>
              <a:off x="6447598" y="3113042"/>
              <a:ext cx="477168" cy="393127"/>
            </a:xfrm>
            <a:prstGeom prst="rect">
              <a:avLst/>
            </a:prstGeom>
            <a:noFill/>
            <a:ln w="9525">
              <a:noFill/>
              <a:miter lim="800000"/>
              <a:headEnd/>
              <a:tailEnd/>
            </a:ln>
          </p:spPr>
          <p:txBody>
            <a:bodyPr wrap="none" lIns="92075" tIns="46038" rIns="92075" bIns="46038">
              <a:spAutoFit/>
            </a:bodyPr>
            <a:lstStyle/>
            <a:p>
              <a:pPr fontAlgn="base">
                <a:spcBef>
                  <a:spcPct val="0"/>
                </a:spcBef>
                <a:spcAft>
                  <a:spcPct val="0"/>
                </a:spcAft>
              </a:pPr>
              <a:r>
                <a:rPr lang="en-US" sz="1600" b="1" dirty="0" smtClean="0">
                  <a:solidFill>
                    <a:srgbClr val="7030A0"/>
                  </a:solidFill>
                  <a:latin typeface="Bookman Old Style" panose="02050604050505020204" pitchFamily="18" charset="0"/>
                </a:rPr>
                <a:t>C</a:t>
              </a:r>
              <a:endParaRPr lang="en-US" sz="1600" b="1" dirty="0">
                <a:solidFill>
                  <a:srgbClr val="7030A0"/>
                </a:solidFill>
                <a:latin typeface="Bookman Old Style" panose="02050604050505020204" pitchFamily="18" charset="0"/>
              </a:endParaRPr>
            </a:p>
          </p:txBody>
        </p:sp>
        <p:sp>
          <p:nvSpPr>
            <p:cNvPr id="8" name="Rectangle 5"/>
            <p:cNvSpPr>
              <a:spLocks noChangeArrowheads="1"/>
            </p:cNvSpPr>
            <p:nvPr/>
          </p:nvSpPr>
          <p:spPr bwMode="auto">
            <a:xfrm>
              <a:off x="6212726" y="3082074"/>
              <a:ext cx="515613" cy="298005"/>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baseline="30000" dirty="0" smtClean="0">
                  <a:solidFill>
                    <a:srgbClr val="7030A0"/>
                  </a:solidFill>
                  <a:latin typeface="Bookman Old Style" panose="02050604050505020204" pitchFamily="18" charset="0"/>
                </a:rPr>
                <a:t>12</a:t>
              </a:r>
              <a:endParaRPr lang="en-US" sz="1600" b="1" baseline="30000" dirty="0">
                <a:solidFill>
                  <a:srgbClr val="7030A0"/>
                </a:solidFill>
                <a:latin typeface="Bookman Old Style" panose="02050604050505020204" pitchFamily="18" charset="0"/>
              </a:endParaRPr>
            </a:p>
          </p:txBody>
        </p:sp>
        <p:sp>
          <p:nvSpPr>
            <p:cNvPr id="9" name="Rectangle 6"/>
            <p:cNvSpPr>
              <a:spLocks noChangeArrowheads="1"/>
            </p:cNvSpPr>
            <p:nvPr/>
          </p:nvSpPr>
          <p:spPr bwMode="auto">
            <a:xfrm>
              <a:off x="6191223" y="3229734"/>
              <a:ext cx="454553" cy="298005"/>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baseline="-25000" dirty="0">
                  <a:solidFill>
                    <a:srgbClr val="7030A0"/>
                  </a:solidFill>
                  <a:latin typeface="Bookman Old Style" panose="02050604050505020204" pitchFamily="18" charset="0"/>
                </a:rPr>
                <a:t> </a:t>
              </a:r>
              <a:r>
                <a:rPr lang="en-US" sz="1600" b="1" baseline="-25000" dirty="0" smtClean="0">
                  <a:solidFill>
                    <a:srgbClr val="7030A0"/>
                  </a:solidFill>
                  <a:latin typeface="Bookman Old Style" panose="02050604050505020204" pitchFamily="18" charset="0"/>
                </a:rPr>
                <a:t>6</a:t>
              </a:r>
              <a:endParaRPr lang="en-US" sz="1600" b="1" baseline="-25000" dirty="0">
                <a:solidFill>
                  <a:srgbClr val="7030A0"/>
                </a:solidFill>
                <a:latin typeface="Bookman Old Style" panose="02050604050505020204" pitchFamily="18" charset="0"/>
              </a:endParaRPr>
            </a:p>
          </p:txBody>
        </p:sp>
      </p:grpSp>
      <p:grpSp>
        <p:nvGrpSpPr>
          <p:cNvPr id="10" name="Group 9"/>
          <p:cNvGrpSpPr/>
          <p:nvPr/>
        </p:nvGrpSpPr>
        <p:grpSpPr>
          <a:xfrm>
            <a:off x="1412315" y="1704988"/>
            <a:ext cx="532104" cy="405235"/>
            <a:chOff x="6432109" y="2976558"/>
            <a:chExt cx="750673" cy="469666"/>
          </a:xfrm>
        </p:grpSpPr>
        <p:sp>
          <p:nvSpPr>
            <p:cNvPr id="11" name="Rectangle 4"/>
            <p:cNvSpPr>
              <a:spLocks noChangeArrowheads="1"/>
            </p:cNvSpPr>
            <p:nvPr/>
          </p:nvSpPr>
          <p:spPr bwMode="auto">
            <a:xfrm>
              <a:off x="6705614" y="3017839"/>
              <a:ext cx="477168" cy="393127"/>
            </a:xfrm>
            <a:prstGeom prst="rect">
              <a:avLst/>
            </a:prstGeom>
            <a:noFill/>
            <a:ln w="9525">
              <a:noFill/>
              <a:miter lim="800000"/>
              <a:headEnd/>
              <a:tailEnd/>
            </a:ln>
          </p:spPr>
          <p:txBody>
            <a:bodyPr wrap="none" lIns="92075" tIns="46038" rIns="92075" bIns="46038">
              <a:spAutoFit/>
            </a:bodyPr>
            <a:lstStyle/>
            <a:p>
              <a:pPr fontAlgn="base">
                <a:spcBef>
                  <a:spcPct val="0"/>
                </a:spcBef>
                <a:spcAft>
                  <a:spcPct val="0"/>
                </a:spcAft>
              </a:pPr>
              <a:r>
                <a:rPr lang="en-US" sz="1600" b="1" dirty="0" smtClean="0">
                  <a:solidFill>
                    <a:srgbClr val="7030A0"/>
                  </a:solidFill>
                  <a:latin typeface="Bookman Old Style" panose="02050604050505020204" pitchFamily="18" charset="0"/>
                </a:rPr>
                <a:t>C</a:t>
              </a:r>
              <a:endParaRPr lang="en-US" sz="1600" b="1" dirty="0">
                <a:solidFill>
                  <a:srgbClr val="7030A0"/>
                </a:solidFill>
                <a:latin typeface="Bookman Old Style" panose="02050604050505020204" pitchFamily="18" charset="0"/>
              </a:endParaRPr>
            </a:p>
          </p:txBody>
        </p:sp>
        <p:sp>
          <p:nvSpPr>
            <p:cNvPr id="12" name="Rectangle 5"/>
            <p:cNvSpPr>
              <a:spLocks noChangeArrowheads="1"/>
            </p:cNvSpPr>
            <p:nvPr/>
          </p:nvSpPr>
          <p:spPr bwMode="auto">
            <a:xfrm>
              <a:off x="6461720" y="2976558"/>
              <a:ext cx="515613" cy="298005"/>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baseline="30000" dirty="0" smtClean="0">
                  <a:solidFill>
                    <a:srgbClr val="7030A0"/>
                  </a:solidFill>
                  <a:latin typeface="Bookman Old Style" panose="02050604050505020204" pitchFamily="18" charset="0"/>
                </a:rPr>
                <a:t>14</a:t>
              </a:r>
              <a:endParaRPr lang="en-US" sz="1600" b="1" baseline="30000" dirty="0">
                <a:solidFill>
                  <a:srgbClr val="7030A0"/>
                </a:solidFill>
                <a:latin typeface="Bookman Old Style" panose="02050604050505020204" pitchFamily="18" charset="0"/>
              </a:endParaRPr>
            </a:p>
          </p:txBody>
        </p:sp>
        <p:sp>
          <p:nvSpPr>
            <p:cNvPr id="13" name="Rectangle 6"/>
            <p:cNvSpPr>
              <a:spLocks noChangeArrowheads="1"/>
            </p:cNvSpPr>
            <p:nvPr/>
          </p:nvSpPr>
          <p:spPr bwMode="auto">
            <a:xfrm>
              <a:off x="6432109" y="3053097"/>
              <a:ext cx="488476" cy="393127"/>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a:solidFill>
                    <a:srgbClr val="7030A0"/>
                  </a:solidFill>
                  <a:latin typeface="Bookman Old Style" panose="02050604050505020204" pitchFamily="18" charset="0"/>
                </a:rPr>
                <a:t> </a:t>
              </a:r>
              <a:r>
                <a:rPr lang="en-US" sz="1600" b="1" baseline="-25000" dirty="0" smtClean="0">
                  <a:solidFill>
                    <a:srgbClr val="7030A0"/>
                  </a:solidFill>
                  <a:latin typeface="Bookman Old Style" panose="02050604050505020204" pitchFamily="18" charset="0"/>
                </a:rPr>
                <a:t>6</a:t>
              </a:r>
              <a:endParaRPr lang="en-US" sz="1600" b="1" baseline="-25000" dirty="0">
                <a:solidFill>
                  <a:srgbClr val="7030A0"/>
                </a:solidFill>
                <a:latin typeface="Bookman Old Style" panose="02050604050505020204" pitchFamily="18" charset="0"/>
              </a:endParaRPr>
            </a:p>
          </p:txBody>
        </p:sp>
      </p:grpSp>
      <p:sp>
        <p:nvSpPr>
          <p:cNvPr id="14" name="Rectangle 5"/>
          <p:cNvSpPr>
            <a:spLocks noChangeArrowheads="1"/>
          </p:cNvSpPr>
          <p:nvPr/>
        </p:nvSpPr>
        <p:spPr bwMode="auto">
          <a:xfrm>
            <a:off x="3004123" y="1283785"/>
            <a:ext cx="458459"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12</a:t>
            </a:r>
            <a:endParaRPr lang="en-US" sz="1600" b="1" dirty="0">
              <a:solidFill>
                <a:srgbClr val="7030A0"/>
              </a:solidFill>
              <a:latin typeface="Bookman Old Style" panose="02050604050505020204" pitchFamily="18" charset="0"/>
            </a:endParaRPr>
          </a:p>
        </p:txBody>
      </p:sp>
      <p:sp>
        <p:nvSpPr>
          <p:cNvPr id="15" name="Rectangle 5"/>
          <p:cNvSpPr>
            <a:spLocks noChangeArrowheads="1"/>
          </p:cNvSpPr>
          <p:nvPr/>
        </p:nvSpPr>
        <p:spPr bwMode="auto">
          <a:xfrm>
            <a:off x="4684424" y="1283785"/>
            <a:ext cx="322204"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6</a:t>
            </a:r>
            <a:endParaRPr lang="en-US" sz="1600" b="1" dirty="0">
              <a:solidFill>
                <a:srgbClr val="7030A0"/>
              </a:solidFill>
              <a:latin typeface="Bookman Old Style" panose="02050604050505020204" pitchFamily="18" charset="0"/>
            </a:endParaRPr>
          </a:p>
        </p:txBody>
      </p:sp>
      <p:sp>
        <p:nvSpPr>
          <p:cNvPr id="16" name="Rectangle 5"/>
          <p:cNvSpPr>
            <a:spLocks noChangeArrowheads="1"/>
          </p:cNvSpPr>
          <p:nvPr/>
        </p:nvSpPr>
        <p:spPr bwMode="auto">
          <a:xfrm>
            <a:off x="3004123" y="1738008"/>
            <a:ext cx="458459"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14</a:t>
            </a:r>
            <a:endParaRPr lang="en-US" sz="1600" b="1" dirty="0">
              <a:solidFill>
                <a:srgbClr val="7030A0"/>
              </a:solidFill>
              <a:latin typeface="Bookman Old Style" panose="02050604050505020204" pitchFamily="18" charset="0"/>
            </a:endParaRPr>
          </a:p>
        </p:txBody>
      </p:sp>
      <p:sp>
        <p:nvSpPr>
          <p:cNvPr id="17" name="Rectangle 5"/>
          <p:cNvSpPr>
            <a:spLocks noChangeArrowheads="1"/>
          </p:cNvSpPr>
          <p:nvPr/>
        </p:nvSpPr>
        <p:spPr bwMode="auto">
          <a:xfrm>
            <a:off x="4684424" y="1738008"/>
            <a:ext cx="322204"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6</a:t>
            </a:r>
            <a:endParaRPr lang="en-US" sz="1600" b="1" dirty="0">
              <a:solidFill>
                <a:srgbClr val="7030A0"/>
              </a:solidFill>
              <a:latin typeface="Bookman Old Style" panose="02050604050505020204" pitchFamily="18" charset="0"/>
            </a:endParaRPr>
          </a:p>
        </p:txBody>
      </p:sp>
      <p:sp>
        <p:nvSpPr>
          <p:cNvPr id="18" name="Rectangle 5"/>
          <p:cNvSpPr>
            <a:spLocks noChangeArrowheads="1"/>
          </p:cNvSpPr>
          <p:nvPr/>
        </p:nvSpPr>
        <p:spPr bwMode="auto">
          <a:xfrm>
            <a:off x="6537286" y="1283785"/>
            <a:ext cx="322204"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6</a:t>
            </a:r>
            <a:endParaRPr lang="en-US" sz="1600" b="1" dirty="0">
              <a:solidFill>
                <a:srgbClr val="7030A0"/>
              </a:solidFill>
              <a:latin typeface="Bookman Old Style" panose="02050604050505020204" pitchFamily="18" charset="0"/>
            </a:endParaRPr>
          </a:p>
        </p:txBody>
      </p:sp>
      <p:sp>
        <p:nvSpPr>
          <p:cNvPr id="19" name="Rectangle 5"/>
          <p:cNvSpPr>
            <a:spLocks noChangeArrowheads="1"/>
          </p:cNvSpPr>
          <p:nvPr/>
        </p:nvSpPr>
        <p:spPr bwMode="auto">
          <a:xfrm>
            <a:off x="6537286" y="1738008"/>
            <a:ext cx="322204"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8</a:t>
            </a:r>
            <a:endParaRPr lang="en-US" sz="1600" b="1" dirty="0">
              <a:solidFill>
                <a:srgbClr val="7030A0"/>
              </a:solidFill>
              <a:latin typeface="Bookman Old Style" panose="02050604050505020204" pitchFamily="18" charset="0"/>
            </a:endParaRPr>
          </a:p>
        </p:txBody>
      </p:sp>
      <p:graphicFrame>
        <p:nvGraphicFramePr>
          <p:cNvPr id="20" name="Table 19"/>
          <p:cNvGraphicFramePr>
            <a:graphicFrameLocks noGrp="1"/>
          </p:cNvGraphicFramePr>
          <p:nvPr>
            <p:extLst>
              <p:ext uri="{D42A27DB-BD31-4B8C-83A1-F6EECF244321}">
                <p14:modId xmlns:p14="http://schemas.microsoft.com/office/powerpoint/2010/main" val="120900068"/>
              </p:ext>
            </p:extLst>
          </p:nvPr>
        </p:nvGraphicFramePr>
        <p:xfrm>
          <a:off x="971550" y="2203450"/>
          <a:ext cx="6578600" cy="1606550"/>
        </p:xfrm>
        <a:graphic>
          <a:graphicData uri="http://schemas.openxmlformats.org/drawingml/2006/table">
            <a:tbl>
              <a:tblPr firstRow="1" bandRow="1"/>
              <a:tblGrid>
                <a:gridCol w="1435100"/>
                <a:gridCol w="1663700"/>
                <a:gridCol w="1663700"/>
                <a:gridCol w="1816100"/>
              </a:tblGrid>
              <a:tr h="514350">
                <a:tc>
                  <a:txBody>
                    <a:bodyPr/>
                    <a:lstStyle>
                      <a:lvl1pPr marL="0" algn="l" defTabSz="914400" rtl="0" eaLnBrk="1" latinLnBrk="0" hangingPunct="1">
                        <a:defRPr sz="1800" b="1" kern="1200">
                          <a:solidFill>
                            <a:schemeClr val="lt1"/>
                          </a:solidFill>
                          <a:latin typeface="Book Antiqua"/>
                          <a:ea typeface=""/>
                          <a:cs typeface=""/>
                        </a:defRPr>
                      </a:lvl1pPr>
                      <a:lvl2pPr marL="457200" algn="l" defTabSz="914400" rtl="0" eaLnBrk="1" latinLnBrk="0" hangingPunct="1">
                        <a:defRPr sz="1800" b="1" kern="1200">
                          <a:solidFill>
                            <a:schemeClr val="lt1"/>
                          </a:solidFill>
                          <a:latin typeface="Book Antiqua"/>
                          <a:ea typeface=""/>
                          <a:cs typeface=""/>
                        </a:defRPr>
                      </a:lvl2pPr>
                      <a:lvl3pPr marL="914400" algn="l" defTabSz="914400" rtl="0" eaLnBrk="1" latinLnBrk="0" hangingPunct="1">
                        <a:defRPr sz="1800" b="1" kern="1200">
                          <a:solidFill>
                            <a:schemeClr val="lt1"/>
                          </a:solidFill>
                          <a:latin typeface="Book Antiqua"/>
                          <a:ea typeface=""/>
                          <a:cs typeface=""/>
                        </a:defRPr>
                      </a:lvl3pPr>
                      <a:lvl4pPr marL="1371600" algn="l" defTabSz="914400" rtl="0" eaLnBrk="1" latinLnBrk="0" hangingPunct="1">
                        <a:defRPr sz="1800" b="1" kern="1200">
                          <a:solidFill>
                            <a:schemeClr val="lt1"/>
                          </a:solidFill>
                          <a:latin typeface="Book Antiqua"/>
                          <a:ea typeface=""/>
                          <a:cs typeface=""/>
                        </a:defRPr>
                      </a:lvl4pPr>
                      <a:lvl5pPr marL="1828800" algn="l" defTabSz="914400" rtl="0" eaLnBrk="1" latinLnBrk="0" hangingPunct="1">
                        <a:defRPr sz="1800" b="1" kern="1200">
                          <a:solidFill>
                            <a:schemeClr val="lt1"/>
                          </a:solidFill>
                          <a:latin typeface="Book Antiqua"/>
                          <a:ea typeface=""/>
                          <a:cs typeface=""/>
                        </a:defRPr>
                      </a:lvl5pPr>
                      <a:lvl6pPr marL="2286000" algn="l" defTabSz="914400" rtl="0" eaLnBrk="1" latinLnBrk="0" hangingPunct="1">
                        <a:defRPr sz="1800" b="1" kern="1200">
                          <a:solidFill>
                            <a:schemeClr val="lt1"/>
                          </a:solidFill>
                          <a:latin typeface="Book Antiqua"/>
                          <a:ea typeface=""/>
                          <a:cs typeface=""/>
                        </a:defRPr>
                      </a:lvl6pPr>
                      <a:lvl7pPr marL="2743200" algn="l" defTabSz="914400" rtl="0" eaLnBrk="1" latinLnBrk="0" hangingPunct="1">
                        <a:defRPr sz="1800" b="1" kern="1200">
                          <a:solidFill>
                            <a:schemeClr val="lt1"/>
                          </a:solidFill>
                          <a:latin typeface="Book Antiqua"/>
                          <a:ea typeface=""/>
                          <a:cs typeface=""/>
                        </a:defRPr>
                      </a:lvl7pPr>
                      <a:lvl8pPr marL="3200400" algn="l" defTabSz="914400" rtl="0" eaLnBrk="1" latinLnBrk="0" hangingPunct="1">
                        <a:defRPr sz="1800" b="1" kern="1200">
                          <a:solidFill>
                            <a:schemeClr val="lt1"/>
                          </a:solidFill>
                          <a:latin typeface="Book Antiqua"/>
                          <a:ea typeface=""/>
                          <a:cs typeface=""/>
                        </a:defRPr>
                      </a:lvl8pPr>
                      <a:lvl9pPr marL="3657600" algn="l" defTabSz="914400" rtl="0" eaLnBrk="1" latinLnBrk="0" hangingPunct="1">
                        <a:defRPr sz="1800" b="1" kern="1200">
                          <a:solidFill>
                            <a:schemeClr val="lt1"/>
                          </a:solidFill>
                          <a:latin typeface="Book Antiqua"/>
                          <a:ea typeface=""/>
                          <a:cs typeface=""/>
                        </a:defRPr>
                      </a:lvl9pPr>
                    </a:lstStyle>
                    <a:p>
                      <a:pPr marL="0" algn="ctr" rtl="0" eaLnBrk="1" latinLnBrk="0" hangingPunct="1"/>
                      <a:r>
                        <a:rPr kumimoji="0" lang="en-US" sz="1600" kern="1200" dirty="0" smtClean="0">
                          <a:latin typeface="Bookman Old Style" panose="02050604050505020204" pitchFamily="18" charset="0"/>
                        </a:rPr>
                        <a:t>ELEMENT</a:t>
                      </a:r>
                      <a:endParaRPr kumimoji="0" lang="en-US" sz="1600" b="1" kern="1200" dirty="0">
                        <a:solidFill>
                          <a:srgbClr val="C00000"/>
                        </a:solidFill>
                        <a:latin typeface="Bookman Old Style" panose="02050604050505020204"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solidFill>
                  </a:tcPr>
                </a:tc>
                <a:tc>
                  <a:txBody>
                    <a:bodyPr/>
                    <a:lstStyle>
                      <a:lvl1pPr marL="0" algn="l" defTabSz="914400" rtl="0" eaLnBrk="1" latinLnBrk="0" hangingPunct="1">
                        <a:defRPr sz="1800" b="1" kern="1200">
                          <a:solidFill>
                            <a:schemeClr val="lt1"/>
                          </a:solidFill>
                          <a:latin typeface="Book Antiqua"/>
                          <a:ea typeface=""/>
                          <a:cs typeface=""/>
                        </a:defRPr>
                      </a:lvl1pPr>
                      <a:lvl2pPr marL="457200" algn="l" defTabSz="914400" rtl="0" eaLnBrk="1" latinLnBrk="0" hangingPunct="1">
                        <a:defRPr sz="1800" b="1" kern="1200">
                          <a:solidFill>
                            <a:schemeClr val="lt1"/>
                          </a:solidFill>
                          <a:latin typeface="Book Antiqua"/>
                          <a:ea typeface=""/>
                          <a:cs typeface=""/>
                        </a:defRPr>
                      </a:lvl2pPr>
                      <a:lvl3pPr marL="914400" algn="l" defTabSz="914400" rtl="0" eaLnBrk="1" latinLnBrk="0" hangingPunct="1">
                        <a:defRPr sz="1800" b="1" kern="1200">
                          <a:solidFill>
                            <a:schemeClr val="lt1"/>
                          </a:solidFill>
                          <a:latin typeface="Book Antiqua"/>
                          <a:ea typeface=""/>
                          <a:cs typeface=""/>
                        </a:defRPr>
                      </a:lvl3pPr>
                      <a:lvl4pPr marL="1371600" algn="l" defTabSz="914400" rtl="0" eaLnBrk="1" latinLnBrk="0" hangingPunct="1">
                        <a:defRPr sz="1800" b="1" kern="1200">
                          <a:solidFill>
                            <a:schemeClr val="lt1"/>
                          </a:solidFill>
                          <a:latin typeface="Book Antiqua"/>
                          <a:ea typeface=""/>
                          <a:cs typeface=""/>
                        </a:defRPr>
                      </a:lvl4pPr>
                      <a:lvl5pPr marL="1828800" algn="l" defTabSz="914400" rtl="0" eaLnBrk="1" latinLnBrk="0" hangingPunct="1">
                        <a:defRPr sz="1800" b="1" kern="1200">
                          <a:solidFill>
                            <a:schemeClr val="lt1"/>
                          </a:solidFill>
                          <a:latin typeface="Book Antiqua"/>
                          <a:ea typeface=""/>
                          <a:cs typeface=""/>
                        </a:defRPr>
                      </a:lvl5pPr>
                      <a:lvl6pPr marL="2286000" algn="l" defTabSz="914400" rtl="0" eaLnBrk="1" latinLnBrk="0" hangingPunct="1">
                        <a:defRPr sz="1800" b="1" kern="1200">
                          <a:solidFill>
                            <a:schemeClr val="lt1"/>
                          </a:solidFill>
                          <a:latin typeface="Book Antiqua"/>
                          <a:ea typeface=""/>
                          <a:cs typeface=""/>
                        </a:defRPr>
                      </a:lvl6pPr>
                      <a:lvl7pPr marL="2743200" algn="l" defTabSz="914400" rtl="0" eaLnBrk="1" latinLnBrk="0" hangingPunct="1">
                        <a:defRPr sz="1800" b="1" kern="1200">
                          <a:solidFill>
                            <a:schemeClr val="lt1"/>
                          </a:solidFill>
                          <a:latin typeface="Book Antiqua"/>
                          <a:ea typeface=""/>
                          <a:cs typeface=""/>
                        </a:defRPr>
                      </a:lvl7pPr>
                      <a:lvl8pPr marL="3200400" algn="l" defTabSz="914400" rtl="0" eaLnBrk="1" latinLnBrk="0" hangingPunct="1">
                        <a:defRPr sz="1800" b="1" kern="1200">
                          <a:solidFill>
                            <a:schemeClr val="lt1"/>
                          </a:solidFill>
                          <a:latin typeface="Book Antiqua"/>
                          <a:ea typeface=""/>
                          <a:cs typeface=""/>
                        </a:defRPr>
                      </a:lvl8pPr>
                      <a:lvl9pPr marL="3657600" algn="l" defTabSz="914400" rtl="0" eaLnBrk="1" latinLnBrk="0" hangingPunct="1">
                        <a:defRPr sz="1800" b="1" kern="1200">
                          <a:solidFill>
                            <a:schemeClr val="lt1"/>
                          </a:solidFill>
                          <a:latin typeface="Book Antiqua"/>
                          <a:ea typeface=""/>
                          <a:cs typeface=""/>
                        </a:defRPr>
                      </a:lvl9pPr>
                    </a:lstStyle>
                    <a:p>
                      <a:pPr algn="ctr"/>
                      <a:r>
                        <a:rPr lang="en-US" sz="1600" dirty="0" smtClean="0">
                          <a:latin typeface="Bookman Old Style" panose="02050604050505020204" pitchFamily="18" charset="0"/>
                        </a:rPr>
                        <a:t>MASS</a:t>
                      </a:r>
                      <a:r>
                        <a:rPr lang="en-US" sz="1600" baseline="0" dirty="0" smtClean="0">
                          <a:latin typeface="Bookman Old Style" panose="02050604050505020204" pitchFamily="18" charset="0"/>
                        </a:rPr>
                        <a:t> NUMBER (A)</a:t>
                      </a:r>
                      <a:endParaRPr lang="en-US" sz="1600" dirty="0">
                        <a:solidFill>
                          <a:srgbClr val="C00000"/>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solidFill>
                  </a:tcPr>
                </a:tc>
                <a:tc>
                  <a:txBody>
                    <a:bodyPr/>
                    <a:lstStyle>
                      <a:lvl1pPr marL="0" algn="l" defTabSz="914400" rtl="0" eaLnBrk="1" latinLnBrk="0" hangingPunct="1">
                        <a:defRPr sz="1800" b="1" kern="1200">
                          <a:solidFill>
                            <a:schemeClr val="lt1"/>
                          </a:solidFill>
                          <a:latin typeface="Book Antiqua"/>
                          <a:ea typeface=""/>
                          <a:cs typeface=""/>
                        </a:defRPr>
                      </a:lvl1pPr>
                      <a:lvl2pPr marL="457200" algn="l" defTabSz="914400" rtl="0" eaLnBrk="1" latinLnBrk="0" hangingPunct="1">
                        <a:defRPr sz="1800" b="1" kern="1200">
                          <a:solidFill>
                            <a:schemeClr val="lt1"/>
                          </a:solidFill>
                          <a:latin typeface="Book Antiqua"/>
                          <a:ea typeface=""/>
                          <a:cs typeface=""/>
                        </a:defRPr>
                      </a:lvl2pPr>
                      <a:lvl3pPr marL="914400" algn="l" defTabSz="914400" rtl="0" eaLnBrk="1" latinLnBrk="0" hangingPunct="1">
                        <a:defRPr sz="1800" b="1" kern="1200">
                          <a:solidFill>
                            <a:schemeClr val="lt1"/>
                          </a:solidFill>
                          <a:latin typeface="Book Antiqua"/>
                          <a:ea typeface=""/>
                          <a:cs typeface=""/>
                        </a:defRPr>
                      </a:lvl3pPr>
                      <a:lvl4pPr marL="1371600" algn="l" defTabSz="914400" rtl="0" eaLnBrk="1" latinLnBrk="0" hangingPunct="1">
                        <a:defRPr sz="1800" b="1" kern="1200">
                          <a:solidFill>
                            <a:schemeClr val="lt1"/>
                          </a:solidFill>
                          <a:latin typeface="Book Antiqua"/>
                          <a:ea typeface=""/>
                          <a:cs typeface=""/>
                        </a:defRPr>
                      </a:lvl4pPr>
                      <a:lvl5pPr marL="1828800" algn="l" defTabSz="914400" rtl="0" eaLnBrk="1" latinLnBrk="0" hangingPunct="1">
                        <a:defRPr sz="1800" b="1" kern="1200">
                          <a:solidFill>
                            <a:schemeClr val="lt1"/>
                          </a:solidFill>
                          <a:latin typeface="Book Antiqua"/>
                          <a:ea typeface=""/>
                          <a:cs typeface=""/>
                        </a:defRPr>
                      </a:lvl5pPr>
                      <a:lvl6pPr marL="2286000" algn="l" defTabSz="914400" rtl="0" eaLnBrk="1" latinLnBrk="0" hangingPunct="1">
                        <a:defRPr sz="1800" b="1" kern="1200">
                          <a:solidFill>
                            <a:schemeClr val="lt1"/>
                          </a:solidFill>
                          <a:latin typeface="Book Antiqua"/>
                          <a:ea typeface=""/>
                          <a:cs typeface=""/>
                        </a:defRPr>
                      </a:lvl6pPr>
                      <a:lvl7pPr marL="2743200" algn="l" defTabSz="914400" rtl="0" eaLnBrk="1" latinLnBrk="0" hangingPunct="1">
                        <a:defRPr sz="1800" b="1" kern="1200">
                          <a:solidFill>
                            <a:schemeClr val="lt1"/>
                          </a:solidFill>
                          <a:latin typeface="Book Antiqua"/>
                          <a:ea typeface=""/>
                          <a:cs typeface=""/>
                        </a:defRPr>
                      </a:lvl7pPr>
                      <a:lvl8pPr marL="3200400" algn="l" defTabSz="914400" rtl="0" eaLnBrk="1" latinLnBrk="0" hangingPunct="1">
                        <a:defRPr sz="1800" b="1" kern="1200">
                          <a:solidFill>
                            <a:schemeClr val="lt1"/>
                          </a:solidFill>
                          <a:latin typeface="Book Antiqua"/>
                          <a:ea typeface=""/>
                          <a:cs typeface=""/>
                        </a:defRPr>
                      </a:lvl8pPr>
                      <a:lvl9pPr marL="3657600" algn="l" defTabSz="914400" rtl="0" eaLnBrk="1" latinLnBrk="0" hangingPunct="1">
                        <a:defRPr sz="1800" b="1" kern="1200">
                          <a:solidFill>
                            <a:schemeClr val="lt1"/>
                          </a:solidFill>
                          <a:latin typeface="Book Antiqua"/>
                          <a:ea typeface=""/>
                          <a:cs typeface=""/>
                        </a:defRPr>
                      </a:lvl9pPr>
                    </a:lstStyle>
                    <a:p>
                      <a:pPr algn="ctr"/>
                      <a:r>
                        <a:rPr lang="en-US" sz="1600" dirty="0" smtClean="0">
                          <a:latin typeface="Bookman Old Style" panose="02050604050505020204" pitchFamily="18" charset="0"/>
                        </a:rPr>
                        <a:t>ATOMIC</a:t>
                      </a:r>
                      <a:r>
                        <a:rPr lang="en-US" sz="1600" baseline="0" dirty="0" smtClean="0">
                          <a:latin typeface="Bookman Old Style" panose="02050604050505020204" pitchFamily="18" charset="0"/>
                        </a:rPr>
                        <a:t> NUMBER (Z)</a:t>
                      </a:r>
                      <a:endParaRPr lang="en-US" sz="1600" dirty="0">
                        <a:solidFill>
                          <a:srgbClr val="C00000"/>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solidFill>
                  </a:tcPr>
                </a:tc>
                <a:tc>
                  <a:txBody>
                    <a:bodyPr/>
                    <a:lstStyle>
                      <a:lvl1pPr marL="0" algn="l" defTabSz="914400" rtl="0" eaLnBrk="1" latinLnBrk="0" hangingPunct="1">
                        <a:defRPr sz="1800" b="1" kern="1200">
                          <a:solidFill>
                            <a:schemeClr val="lt1"/>
                          </a:solidFill>
                          <a:latin typeface="Book Antiqua"/>
                          <a:ea typeface=""/>
                          <a:cs typeface=""/>
                        </a:defRPr>
                      </a:lvl1pPr>
                      <a:lvl2pPr marL="457200" algn="l" defTabSz="914400" rtl="0" eaLnBrk="1" latinLnBrk="0" hangingPunct="1">
                        <a:defRPr sz="1800" b="1" kern="1200">
                          <a:solidFill>
                            <a:schemeClr val="lt1"/>
                          </a:solidFill>
                          <a:latin typeface="Book Antiqua"/>
                          <a:ea typeface=""/>
                          <a:cs typeface=""/>
                        </a:defRPr>
                      </a:lvl2pPr>
                      <a:lvl3pPr marL="914400" algn="l" defTabSz="914400" rtl="0" eaLnBrk="1" latinLnBrk="0" hangingPunct="1">
                        <a:defRPr sz="1800" b="1" kern="1200">
                          <a:solidFill>
                            <a:schemeClr val="lt1"/>
                          </a:solidFill>
                          <a:latin typeface="Book Antiqua"/>
                          <a:ea typeface=""/>
                          <a:cs typeface=""/>
                        </a:defRPr>
                      </a:lvl3pPr>
                      <a:lvl4pPr marL="1371600" algn="l" defTabSz="914400" rtl="0" eaLnBrk="1" latinLnBrk="0" hangingPunct="1">
                        <a:defRPr sz="1800" b="1" kern="1200">
                          <a:solidFill>
                            <a:schemeClr val="lt1"/>
                          </a:solidFill>
                          <a:latin typeface="Book Antiqua"/>
                          <a:ea typeface=""/>
                          <a:cs typeface=""/>
                        </a:defRPr>
                      </a:lvl4pPr>
                      <a:lvl5pPr marL="1828800" algn="l" defTabSz="914400" rtl="0" eaLnBrk="1" latinLnBrk="0" hangingPunct="1">
                        <a:defRPr sz="1800" b="1" kern="1200">
                          <a:solidFill>
                            <a:schemeClr val="lt1"/>
                          </a:solidFill>
                          <a:latin typeface="Book Antiqua"/>
                          <a:ea typeface=""/>
                          <a:cs typeface=""/>
                        </a:defRPr>
                      </a:lvl5pPr>
                      <a:lvl6pPr marL="2286000" algn="l" defTabSz="914400" rtl="0" eaLnBrk="1" latinLnBrk="0" hangingPunct="1">
                        <a:defRPr sz="1800" b="1" kern="1200">
                          <a:solidFill>
                            <a:schemeClr val="lt1"/>
                          </a:solidFill>
                          <a:latin typeface="Book Antiqua"/>
                          <a:ea typeface=""/>
                          <a:cs typeface=""/>
                        </a:defRPr>
                      </a:lvl6pPr>
                      <a:lvl7pPr marL="2743200" algn="l" defTabSz="914400" rtl="0" eaLnBrk="1" latinLnBrk="0" hangingPunct="1">
                        <a:defRPr sz="1800" b="1" kern="1200">
                          <a:solidFill>
                            <a:schemeClr val="lt1"/>
                          </a:solidFill>
                          <a:latin typeface="Book Antiqua"/>
                          <a:ea typeface=""/>
                          <a:cs typeface=""/>
                        </a:defRPr>
                      </a:lvl7pPr>
                      <a:lvl8pPr marL="3200400" algn="l" defTabSz="914400" rtl="0" eaLnBrk="1" latinLnBrk="0" hangingPunct="1">
                        <a:defRPr sz="1800" b="1" kern="1200">
                          <a:solidFill>
                            <a:schemeClr val="lt1"/>
                          </a:solidFill>
                          <a:latin typeface="Book Antiqua"/>
                          <a:ea typeface=""/>
                          <a:cs typeface=""/>
                        </a:defRPr>
                      </a:lvl8pPr>
                      <a:lvl9pPr marL="3657600" algn="l" defTabSz="914400" rtl="0" eaLnBrk="1" latinLnBrk="0" hangingPunct="1">
                        <a:defRPr sz="1800" b="1" kern="1200">
                          <a:solidFill>
                            <a:schemeClr val="lt1"/>
                          </a:solidFill>
                          <a:latin typeface="Book Antiqua"/>
                          <a:ea typeface=""/>
                          <a:cs typeface=""/>
                        </a:defRPr>
                      </a:lvl9pPr>
                    </a:lstStyle>
                    <a:p>
                      <a:pPr algn="ctr"/>
                      <a:r>
                        <a:rPr lang="en-US" sz="1600" dirty="0" smtClean="0">
                          <a:latin typeface="Bookman Old Style" panose="02050604050505020204" pitchFamily="18" charset="0"/>
                        </a:rPr>
                        <a:t>NUMBER</a:t>
                      </a:r>
                      <a:r>
                        <a:rPr lang="en-US" sz="1600" baseline="0" dirty="0" smtClean="0">
                          <a:latin typeface="Bookman Old Style" panose="02050604050505020204" pitchFamily="18" charset="0"/>
                        </a:rPr>
                        <a:t> OF NEUTRON (N)</a:t>
                      </a:r>
                      <a:endParaRPr lang="en-US" sz="1600" dirty="0">
                        <a:solidFill>
                          <a:srgbClr val="C00000"/>
                        </a:solidFill>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solidFill>
                  </a:tcPr>
                </a:tc>
              </a:tr>
              <a:tr h="506730">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8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4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8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4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800" b="1"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4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8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40000"/>
                      </a:srgbClr>
                    </a:solidFill>
                  </a:tcPr>
                </a:tc>
              </a:tr>
              <a:tr h="520700">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8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2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8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2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8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20000"/>
                      </a:srgbClr>
                    </a:solidFill>
                  </a:tcPr>
                </a:tc>
                <a:tc>
                  <a:txBody>
                    <a:bodyPr/>
                    <a:lstStyle>
                      <a:lvl1pPr marL="0" algn="l" defTabSz="914400" rtl="0" eaLnBrk="1" latinLnBrk="0" hangingPunct="1">
                        <a:defRPr sz="1800" kern="1200">
                          <a:solidFill>
                            <a:schemeClr val="dk1"/>
                          </a:solidFill>
                          <a:latin typeface="Book Antiqua"/>
                          <a:ea typeface=""/>
                          <a:cs typeface=""/>
                        </a:defRPr>
                      </a:lvl1pPr>
                      <a:lvl2pPr marL="457200" algn="l" defTabSz="914400" rtl="0" eaLnBrk="1" latinLnBrk="0" hangingPunct="1">
                        <a:defRPr sz="1800" kern="1200">
                          <a:solidFill>
                            <a:schemeClr val="dk1"/>
                          </a:solidFill>
                          <a:latin typeface="Book Antiqua"/>
                          <a:ea typeface=""/>
                          <a:cs typeface=""/>
                        </a:defRPr>
                      </a:lvl2pPr>
                      <a:lvl3pPr marL="914400" algn="l" defTabSz="914400" rtl="0" eaLnBrk="1" latinLnBrk="0" hangingPunct="1">
                        <a:defRPr sz="1800" kern="1200">
                          <a:solidFill>
                            <a:schemeClr val="dk1"/>
                          </a:solidFill>
                          <a:latin typeface="Book Antiqua"/>
                          <a:ea typeface=""/>
                          <a:cs typeface=""/>
                        </a:defRPr>
                      </a:lvl3pPr>
                      <a:lvl4pPr marL="1371600" algn="l" defTabSz="914400" rtl="0" eaLnBrk="1" latinLnBrk="0" hangingPunct="1">
                        <a:defRPr sz="1800" kern="1200">
                          <a:solidFill>
                            <a:schemeClr val="dk1"/>
                          </a:solidFill>
                          <a:latin typeface="Book Antiqua"/>
                          <a:ea typeface=""/>
                          <a:cs typeface=""/>
                        </a:defRPr>
                      </a:lvl4pPr>
                      <a:lvl5pPr marL="1828800" algn="l" defTabSz="914400" rtl="0" eaLnBrk="1" latinLnBrk="0" hangingPunct="1">
                        <a:defRPr sz="1800" kern="1200">
                          <a:solidFill>
                            <a:schemeClr val="dk1"/>
                          </a:solidFill>
                          <a:latin typeface="Book Antiqua"/>
                          <a:ea typeface=""/>
                          <a:cs typeface=""/>
                        </a:defRPr>
                      </a:lvl5pPr>
                      <a:lvl6pPr marL="2286000" algn="l" defTabSz="914400" rtl="0" eaLnBrk="1" latinLnBrk="0" hangingPunct="1">
                        <a:defRPr sz="1800" kern="1200">
                          <a:solidFill>
                            <a:schemeClr val="dk1"/>
                          </a:solidFill>
                          <a:latin typeface="Book Antiqua"/>
                          <a:ea typeface=""/>
                          <a:cs typeface=""/>
                        </a:defRPr>
                      </a:lvl6pPr>
                      <a:lvl7pPr marL="2743200" algn="l" defTabSz="914400" rtl="0" eaLnBrk="1" latinLnBrk="0" hangingPunct="1">
                        <a:defRPr sz="1800" kern="1200">
                          <a:solidFill>
                            <a:schemeClr val="dk1"/>
                          </a:solidFill>
                          <a:latin typeface="Book Antiqua"/>
                          <a:ea typeface=""/>
                          <a:cs typeface=""/>
                        </a:defRPr>
                      </a:lvl7pPr>
                      <a:lvl8pPr marL="3200400" algn="l" defTabSz="914400" rtl="0" eaLnBrk="1" latinLnBrk="0" hangingPunct="1">
                        <a:defRPr sz="1800" kern="1200">
                          <a:solidFill>
                            <a:schemeClr val="dk1"/>
                          </a:solidFill>
                          <a:latin typeface="Book Antiqua"/>
                          <a:ea typeface=""/>
                          <a:cs typeface=""/>
                        </a:defRPr>
                      </a:lvl8pPr>
                      <a:lvl9pPr marL="3657600" algn="l" defTabSz="914400" rtl="0" eaLnBrk="1" latinLnBrk="0" hangingPunct="1">
                        <a:defRPr sz="1800" kern="1200">
                          <a:solidFill>
                            <a:schemeClr val="dk1"/>
                          </a:solidFill>
                          <a:latin typeface="Book Antiqua"/>
                          <a:ea typeface=""/>
                          <a:cs typeface=""/>
                        </a:defRPr>
                      </a:lvl9pPr>
                    </a:lstStyle>
                    <a:p>
                      <a:endParaRPr lang="en-US" sz="1800" dirty="0">
                        <a:latin typeface="Bookman Old Style" panose="0205060405050502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9676D">
                        <a:tint val="20000"/>
                      </a:srgbClr>
                    </a:solidFill>
                  </a:tcPr>
                </a:tc>
              </a:tr>
            </a:tbl>
          </a:graphicData>
        </a:graphic>
      </p:graphicFrame>
      <p:grpSp>
        <p:nvGrpSpPr>
          <p:cNvPr id="21" name="Group 20"/>
          <p:cNvGrpSpPr/>
          <p:nvPr/>
        </p:nvGrpSpPr>
        <p:grpSpPr>
          <a:xfrm>
            <a:off x="1392930" y="2795588"/>
            <a:ext cx="562860" cy="477783"/>
            <a:chOff x="6488206" y="3064779"/>
            <a:chExt cx="794066" cy="553753"/>
          </a:xfrm>
        </p:grpSpPr>
        <p:sp>
          <p:nvSpPr>
            <p:cNvPr id="22" name="Rectangle 4"/>
            <p:cNvSpPr>
              <a:spLocks noChangeArrowheads="1"/>
            </p:cNvSpPr>
            <p:nvPr/>
          </p:nvSpPr>
          <p:spPr bwMode="auto">
            <a:xfrm>
              <a:off x="6705598" y="3113042"/>
              <a:ext cx="576674" cy="393130"/>
            </a:xfrm>
            <a:prstGeom prst="rect">
              <a:avLst/>
            </a:prstGeom>
            <a:noFill/>
            <a:ln w="9525">
              <a:noFill/>
              <a:miter lim="800000"/>
              <a:headEnd/>
              <a:tailEnd/>
            </a:ln>
          </p:spPr>
          <p:txBody>
            <a:bodyPr wrap="none" lIns="92075" tIns="46038" rIns="92075" bIns="46038">
              <a:spAutoFit/>
            </a:bodyPr>
            <a:lstStyle/>
            <a:p>
              <a:pPr fontAlgn="base">
                <a:spcBef>
                  <a:spcPct val="0"/>
                </a:spcBef>
                <a:spcAft>
                  <a:spcPct val="0"/>
                </a:spcAft>
              </a:pPr>
              <a:r>
                <a:rPr lang="en-US" sz="1600" b="1" dirty="0" err="1" smtClean="0">
                  <a:solidFill>
                    <a:srgbClr val="7030A0"/>
                  </a:solidFill>
                  <a:latin typeface="Bookman Old Style" panose="02050604050505020204" pitchFamily="18" charset="0"/>
                </a:rPr>
                <a:t>Cl</a:t>
              </a:r>
              <a:endParaRPr lang="en-US" sz="1600" b="1" dirty="0">
                <a:solidFill>
                  <a:srgbClr val="7030A0"/>
                </a:solidFill>
                <a:latin typeface="Bookman Old Style" panose="02050604050505020204" pitchFamily="18" charset="0"/>
              </a:endParaRPr>
            </a:p>
          </p:txBody>
        </p:sp>
        <p:sp>
          <p:nvSpPr>
            <p:cNvPr id="23" name="Rectangle 5"/>
            <p:cNvSpPr>
              <a:spLocks noChangeArrowheads="1"/>
            </p:cNvSpPr>
            <p:nvPr/>
          </p:nvSpPr>
          <p:spPr bwMode="auto">
            <a:xfrm>
              <a:off x="6488206" y="3064779"/>
              <a:ext cx="515615" cy="298007"/>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baseline="30000" dirty="0" smtClean="0">
                  <a:solidFill>
                    <a:srgbClr val="7030A0"/>
                  </a:solidFill>
                  <a:latin typeface="Bookman Old Style" panose="02050604050505020204" pitchFamily="18" charset="0"/>
                </a:rPr>
                <a:t>35</a:t>
              </a:r>
              <a:endParaRPr lang="en-US" sz="1600" b="1" baseline="30000" dirty="0">
                <a:solidFill>
                  <a:srgbClr val="7030A0"/>
                </a:solidFill>
                <a:latin typeface="Bookman Old Style" panose="02050604050505020204" pitchFamily="18" charset="0"/>
              </a:endParaRPr>
            </a:p>
          </p:txBody>
        </p:sp>
        <p:sp>
          <p:nvSpPr>
            <p:cNvPr id="24" name="Rectangle 6"/>
            <p:cNvSpPr>
              <a:spLocks noChangeArrowheads="1"/>
            </p:cNvSpPr>
            <p:nvPr/>
          </p:nvSpPr>
          <p:spPr bwMode="auto">
            <a:xfrm>
              <a:off x="6497164" y="3320525"/>
              <a:ext cx="515615" cy="298007"/>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baseline="-25000" dirty="0" smtClean="0">
                  <a:solidFill>
                    <a:srgbClr val="7030A0"/>
                  </a:solidFill>
                  <a:latin typeface="Bookman Old Style" panose="02050604050505020204" pitchFamily="18" charset="0"/>
                </a:rPr>
                <a:t>17</a:t>
              </a:r>
              <a:endParaRPr lang="en-US" sz="1600" b="1" baseline="-25000" dirty="0">
                <a:solidFill>
                  <a:srgbClr val="7030A0"/>
                </a:solidFill>
                <a:latin typeface="Bookman Old Style" panose="02050604050505020204" pitchFamily="18" charset="0"/>
              </a:endParaRPr>
            </a:p>
          </p:txBody>
        </p:sp>
      </p:grpSp>
      <p:grpSp>
        <p:nvGrpSpPr>
          <p:cNvPr id="25" name="Group 24"/>
          <p:cNvGrpSpPr/>
          <p:nvPr/>
        </p:nvGrpSpPr>
        <p:grpSpPr>
          <a:xfrm>
            <a:off x="1374541" y="3334178"/>
            <a:ext cx="599648" cy="419818"/>
            <a:chOff x="6436325" y="3017034"/>
            <a:chExt cx="845961" cy="486573"/>
          </a:xfrm>
        </p:grpSpPr>
        <p:sp>
          <p:nvSpPr>
            <p:cNvPr id="26" name="Rectangle 4"/>
            <p:cNvSpPr>
              <a:spLocks noChangeArrowheads="1"/>
            </p:cNvSpPr>
            <p:nvPr/>
          </p:nvSpPr>
          <p:spPr bwMode="auto">
            <a:xfrm>
              <a:off x="6705614" y="3017840"/>
              <a:ext cx="576672" cy="393132"/>
            </a:xfrm>
            <a:prstGeom prst="rect">
              <a:avLst/>
            </a:prstGeom>
            <a:noFill/>
            <a:ln w="9525">
              <a:noFill/>
              <a:miter lim="800000"/>
              <a:headEnd/>
              <a:tailEnd/>
            </a:ln>
          </p:spPr>
          <p:txBody>
            <a:bodyPr wrap="none" lIns="92075" tIns="46038" rIns="92075" bIns="46038">
              <a:spAutoFit/>
            </a:bodyPr>
            <a:lstStyle/>
            <a:p>
              <a:pPr fontAlgn="base">
                <a:spcBef>
                  <a:spcPct val="0"/>
                </a:spcBef>
                <a:spcAft>
                  <a:spcPct val="0"/>
                </a:spcAft>
              </a:pPr>
              <a:r>
                <a:rPr lang="en-US" sz="1600" b="1" dirty="0" err="1" smtClean="0">
                  <a:solidFill>
                    <a:srgbClr val="7030A0"/>
                  </a:solidFill>
                  <a:latin typeface="Bookman Old Style" panose="02050604050505020204" pitchFamily="18" charset="0"/>
                </a:rPr>
                <a:t>Cl</a:t>
              </a:r>
              <a:endParaRPr lang="en-US" sz="1600" b="1" dirty="0">
                <a:solidFill>
                  <a:srgbClr val="7030A0"/>
                </a:solidFill>
                <a:latin typeface="Bookman Old Style" panose="02050604050505020204" pitchFamily="18" charset="0"/>
              </a:endParaRPr>
            </a:p>
          </p:txBody>
        </p:sp>
        <p:sp>
          <p:nvSpPr>
            <p:cNvPr id="27" name="Rectangle 5"/>
            <p:cNvSpPr>
              <a:spLocks noChangeArrowheads="1"/>
            </p:cNvSpPr>
            <p:nvPr/>
          </p:nvSpPr>
          <p:spPr bwMode="auto">
            <a:xfrm>
              <a:off x="6450675" y="3017034"/>
              <a:ext cx="515613" cy="298008"/>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baseline="30000" dirty="0" smtClean="0">
                  <a:solidFill>
                    <a:srgbClr val="7030A0"/>
                  </a:solidFill>
                  <a:latin typeface="Bookman Old Style" panose="02050604050505020204" pitchFamily="18" charset="0"/>
                </a:rPr>
                <a:t>37</a:t>
              </a:r>
              <a:endParaRPr lang="en-US" sz="1600" b="1" baseline="30000" dirty="0">
                <a:solidFill>
                  <a:srgbClr val="7030A0"/>
                </a:solidFill>
                <a:latin typeface="Bookman Old Style" panose="02050604050505020204" pitchFamily="18" charset="0"/>
              </a:endParaRPr>
            </a:p>
          </p:txBody>
        </p:sp>
        <p:sp>
          <p:nvSpPr>
            <p:cNvPr id="28" name="Rectangle 6"/>
            <p:cNvSpPr>
              <a:spLocks noChangeArrowheads="1"/>
            </p:cNvSpPr>
            <p:nvPr/>
          </p:nvSpPr>
          <p:spPr bwMode="auto">
            <a:xfrm>
              <a:off x="6436325" y="3205599"/>
              <a:ext cx="515613" cy="298008"/>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baseline="-25000" dirty="0" smtClean="0">
                  <a:solidFill>
                    <a:srgbClr val="7030A0"/>
                  </a:solidFill>
                  <a:latin typeface="Bookman Old Style" panose="02050604050505020204" pitchFamily="18" charset="0"/>
                </a:rPr>
                <a:t>17</a:t>
              </a:r>
              <a:endParaRPr lang="en-US" sz="1600" b="1" baseline="-25000" dirty="0">
                <a:solidFill>
                  <a:srgbClr val="7030A0"/>
                </a:solidFill>
                <a:latin typeface="Bookman Old Style" panose="02050604050505020204" pitchFamily="18" charset="0"/>
              </a:endParaRPr>
            </a:p>
          </p:txBody>
        </p:sp>
      </p:grpSp>
      <p:sp>
        <p:nvSpPr>
          <p:cNvPr id="29" name="Rectangle 5"/>
          <p:cNvSpPr>
            <a:spLocks noChangeArrowheads="1"/>
          </p:cNvSpPr>
          <p:nvPr/>
        </p:nvSpPr>
        <p:spPr bwMode="auto">
          <a:xfrm>
            <a:off x="3004123" y="2859749"/>
            <a:ext cx="458459"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35</a:t>
            </a:r>
            <a:endParaRPr lang="en-US" sz="1600" b="1" dirty="0">
              <a:solidFill>
                <a:srgbClr val="7030A0"/>
              </a:solidFill>
              <a:latin typeface="Bookman Old Style" panose="02050604050505020204" pitchFamily="18" charset="0"/>
            </a:endParaRPr>
          </a:p>
        </p:txBody>
      </p:sp>
      <p:sp>
        <p:nvSpPr>
          <p:cNvPr id="30" name="Rectangle 5"/>
          <p:cNvSpPr>
            <a:spLocks noChangeArrowheads="1"/>
          </p:cNvSpPr>
          <p:nvPr/>
        </p:nvSpPr>
        <p:spPr bwMode="auto">
          <a:xfrm>
            <a:off x="4608282" y="2859749"/>
            <a:ext cx="458459"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17</a:t>
            </a:r>
            <a:endParaRPr lang="en-US" sz="1600" b="1" dirty="0">
              <a:solidFill>
                <a:srgbClr val="7030A0"/>
              </a:solidFill>
              <a:latin typeface="Bookman Old Style" panose="02050604050505020204" pitchFamily="18" charset="0"/>
            </a:endParaRPr>
          </a:p>
        </p:txBody>
      </p:sp>
      <p:sp>
        <p:nvSpPr>
          <p:cNvPr id="31" name="Rectangle 5"/>
          <p:cNvSpPr>
            <a:spLocks noChangeArrowheads="1"/>
          </p:cNvSpPr>
          <p:nvPr/>
        </p:nvSpPr>
        <p:spPr bwMode="auto">
          <a:xfrm>
            <a:off x="3004123" y="3355076"/>
            <a:ext cx="458459"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37</a:t>
            </a:r>
            <a:endParaRPr lang="en-US" sz="1600" b="1" dirty="0">
              <a:solidFill>
                <a:srgbClr val="7030A0"/>
              </a:solidFill>
              <a:latin typeface="Bookman Old Style" panose="02050604050505020204" pitchFamily="18" charset="0"/>
            </a:endParaRPr>
          </a:p>
        </p:txBody>
      </p:sp>
      <p:sp>
        <p:nvSpPr>
          <p:cNvPr id="32" name="Rectangle 5"/>
          <p:cNvSpPr>
            <a:spLocks noChangeArrowheads="1"/>
          </p:cNvSpPr>
          <p:nvPr/>
        </p:nvSpPr>
        <p:spPr bwMode="auto">
          <a:xfrm>
            <a:off x="4608282" y="3355076"/>
            <a:ext cx="458459"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17</a:t>
            </a:r>
            <a:endParaRPr lang="en-US" sz="1600" b="1" dirty="0">
              <a:solidFill>
                <a:srgbClr val="7030A0"/>
              </a:solidFill>
              <a:latin typeface="Bookman Old Style" panose="02050604050505020204" pitchFamily="18" charset="0"/>
            </a:endParaRPr>
          </a:p>
        </p:txBody>
      </p:sp>
      <p:sp>
        <p:nvSpPr>
          <p:cNvPr id="33" name="Rectangle 5"/>
          <p:cNvSpPr>
            <a:spLocks noChangeArrowheads="1"/>
          </p:cNvSpPr>
          <p:nvPr/>
        </p:nvSpPr>
        <p:spPr bwMode="auto">
          <a:xfrm>
            <a:off x="6461144" y="2859749"/>
            <a:ext cx="458459"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18</a:t>
            </a:r>
            <a:endParaRPr lang="en-US" sz="1600" b="1" dirty="0">
              <a:solidFill>
                <a:srgbClr val="7030A0"/>
              </a:solidFill>
              <a:latin typeface="Bookman Old Style" panose="02050604050505020204" pitchFamily="18" charset="0"/>
            </a:endParaRPr>
          </a:p>
        </p:txBody>
      </p:sp>
      <p:sp>
        <p:nvSpPr>
          <p:cNvPr id="34" name="Rectangle 5"/>
          <p:cNvSpPr>
            <a:spLocks noChangeArrowheads="1"/>
          </p:cNvSpPr>
          <p:nvPr/>
        </p:nvSpPr>
        <p:spPr bwMode="auto">
          <a:xfrm>
            <a:off x="6461144" y="3355076"/>
            <a:ext cx="458459" cy="339196"/>
          </a:xfrm>
          <a:prstGeom prst="rect">
            <a:avLst/>
          </a:prstGeom>
          <a:noFill/>
          <a:ln w="9525">
            <a:noFill/>
            <a:miter lim="800000"/>
            <a:headEnd/>
            <a:tailEnd/>
          </a:ln>
        </p:spPr>
        <p:txBody>
          <a:bodyPr wrap="none" lIns="92075" tIns="46038" rIns="92075" bIns="46038">
            <a:spAutoFit/>
          </a:bodyPr>
          <a:lstStyle/>
          <a:p>
            <a:pPr fontAlgn="base">
              <a:spcBef>
                <a:spcPct val="50000"/>
              </a:spcBef>
              <a:spcAft>
                <a:spcPct val="0"/>
              </a:spcAft>
            </a:pPr>
            <a:r>
              <a:rPr lang="en-US" sz="1600" b="1" dirty="0" smtClean="0">
                <a:solidFill>
                  <a:srgbClr val="7030A0"/>
                </a:solidFill>
                <a:latin typeface="Bookman Old Style" panose="02050604050505020204" pitchFamily="18" charset="0"/>
              </a:rPr>
              <a:t>20</a:t>
            </a:r>
            <a:endParaRPr lang="en-US" sz="1600" b="1" dirty="0">
              <a:solidFill>
                <a:srgbClr val="7030A0"/>
              </a:solidFill>
              <a:latin typeface="Bookman Old Style" panose="02050604050505020204" pitchFamily="18" charset="0"/>
            </a:endParaRPr>
          </a:p>
        </p:txBody>
      </p:sp>
      <p:sp>
        <p:nvSpPr>
          <p:cNvPr id="35" name="Rectangle 34"/>
          <p:cNvSpPr/>
          <p:nvPr/>
        </p:nvSpPr>
        <p:spPr>
          <a:xfrm>
            <a:off x="1772856" y="3888812"/>
            <a:ext cx="5602570" cy="369332"/>
          </a:xfrm>
          <a:prstGeom prst="rect">
            <a:avLst/>
          </a:prstGeom>
          <a:noFill/>
          <a:ln>
            <a:noFill/>
          </a:ln>
        </p:spPr>
        <p:txBody>
          <a:bodyPr wrap="square">
            <a:spAutoFit/>
          </a:bodyPr>
          <a:lstStyle/>
          <a:p>
            <a:pPr algn="ctr" fontAlgn="base">
              <a:spcBef>
                <a:spcPct val="0"/>
              </a:spcBef>
              <a:spcAft>
                <a:spcPct val="0"/>
              </a:spcAft>
              <a:defRPr/>
            </a:pPr>
            <a:r>
              <a:rPr lang="en-US" b="1" dirty="0" smtClean="0">
                <a:ln w="900" cmpd="sng">
                  <a:noFill/>
                  <a:prstDash val="solid"/>
                </a:ln>
                <a:solidFill>
                  <a:srgbClr val="CC0066"/>
                </a:solidFill>
                <a:effectLst>
                  <a:innerShdw blurRad="101600" dist="76200" dir="5400000">
                    <a:srgbClr val="CEB966">
                      <a:satMod val="190000"/>
                      <a:tint val="100000"/>
                      <a:alpha val="74000"/>
                    </a:srgbClr>
                  </a:innerShdw>
                </a:effectLst>
                <a:latin typeface="Bookman Old Style" panose="02050604050505020204" pitchFamily="18" charset="0"/>
              </a:rPr>
              <a:t>Number of neutrons in isotopes is different</a:t>
            </a:r>
            <a:endParaRPr lang="en-US" b="1" dirty="0">
              <a:ln w="900" cmpd="sng">
                <a:noFill/>
                <a:prstDash val="solid"/>
              </a:ln>
              <a:solidFill>
                <a:srgbClr val="CC0066"/>
              </a:solidFill>
              <a:effectLst>
                <a:innerShdw blurRad="101600" dist="76200" dir="5400000">
                  <a:srgbClr val="CEB966">
                    <a:satMod val="190000"/>
                    <a:tint val="100000"/>
                    <a:alpha val="74000"/>
                  </a:srgbClr>
                </a:innerShdw>
              </a:effectLst>
              <a:latin typeface="Bookman Old Style" panose="02050604050505020204" pitchFamily="18" charset="0"/>
            </a:endParaRPr>
          </a:p>
        </p:txBody>
      </p:sp>
      <p:sp>
        <p:nvSpPr>
          <p:cNvPr id="36" name="Rectangle 35"/>
          <p:cNvSpPr/>
          <p:nvPr/>
        </p:nvSpPr>
        <p:spPr>
          <a:xfrm>
            <a:off x="1492728" y="4333312"/>
            <a:ext cx="6162827" cy="369332"/>
          </a:xfrm>
          <a:prstGeom prst="rect">
            <a:avLst/>
          </a:prstGeom>
          <a:noFill/>
          <a:ln>
            <a:noFill/>
          </a:ln>
        </p:spPr>
        <p:txBody>
          <a:bodyPr wrap="square">
            <a:spAutoFit/>
          </a:bodyPr>
          <a:lstStyle/>
          <a:p>
            <a:pPr algn="ctr" fontAlgn="base">
              <a:spcBef>
                <a:spcPct val="0"/>
              </a:spcBef>
              <a:spcAft>
                <a:spcPct val="0"/>
              </a:spcAft>
              <a:defRPr/>
            </a:pPr>
            <a:r>
              <a:rPr lang="en-US" b="1" dirty="0" smtClean="0">
                <a:ln w="900" cmpd="sng">
                  <a:noFill/>
                  <a:prstDash val="solid"/>
                </a:ln>
                <a:solidFill>
                  <a:srgbClr val="CC0066"/>
                </a:solidFill>
                <a:effectLst>
                  <a:innerShdw blurRad="101600" dist="76200" dir="5400000">
                    <a:srgbClr val="CEB966">
                      <a:satMod val="190000"/>
                      <a:tint val="100000"/>
                      <a:alpha val="74000"/>
                    </a:srgbClr>
                  </a:innerShdw>
                </a:effectLst>
                <a:latin typeface="Bookman Old Style" panose="02050604050505020204" pitchFamily="18" charset="0"/>
              </a:rPr>
              <a:t>Chemical properties of isotopes are the same.</a:t>
            </a:r>
            <a:endParaRPr lang="en-US" b="1" dirty="0">
              <a:ln w="900" cmpd="sng">
                <a:noFill/>
                <a:prstDash val="solid"/>
              </a:ln>
              <a:solidFill>
                <a:srgbClr val="CC0066"/>
              </a:solidFill>
              <a:effectLst>
                <a:innerShdw blurRad="101600" dist="76200" dir="5400000">
                  <a:srgbClr val="CEB966">
                    <a:satMod val="190000"/>
                    <a:tint val="100000"/>
                    <a:alpha val="74000"/>
                  </a:srgbClr>
                </a:innerShdw>
              </a:effectLst>
              <a:latin typeface="Bookman Old Style" panose="02050604050505020204" pitchFamily="18" charset="0"/>
            </a:endParaRPr>
          </a:p>
        </p:txBody>
      </p:sp>
    </p:spTree>
    <p:extLst>
      <p:ext uri="{BB962C8B-B14F-4D97-AF65-F5344CB8AC3E}">
        <p14:creationId xmlns:p14="http://schemas.microsoft.com/office/powerpoint/2010/main" val="199460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2" presetClass="entr" presetSubtype="4" fill="hold" nodeType="clickEffect">
                                  <p:stCondLst>
                                    <p:cond delay="0"/>
                                  </p:stCondLst>
                                  <p:iterate type="lt">
                                    <p:tmPct val="10000"/>
                                  </p:iterate>
                                  <p:childTnLst>
                                    <p:set>
                                      <p:cBhvr>
                                        <p:cTn id="78" dur="1" fill="hold">
                                          <p:stCondLst>
                                            <p:cond delay="0"/>
                                          </p:stCondLst>
                                        </p:cTn>
                                        <p:tgtEl>
                                          <p:spTgt spid="35"/>
                                        </p:tgtEl>
                                        <p:attrNameLst>
                                          <p:attrName>style.visibility</p:attrName>
                                        </p:attrNameLst>
                                      </p:cBhvr>
                                      <p:to>
                                        <p:strVal val="visible"/>
                                      </p:to>
                                    </p:set>
                                    <p:animEffect transition="in" filter="slide(fromBottom)">
                                      <p:cBhvr>
                                        <p:cTn id="79" dur="500"/>
                                        <p:tgtEl>
                                          <p:spTgt spid="35"/>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4" fill="hold" nodeType="clickEffect">
                                  <p:stCondLst>
                                    <p:cond delay="0"/>
                                  </p:stCondLst>
                                  <p:iterate type="lt">
                                    <p:tmPct val="10000"/>
                                  </p:iterate>
                                  <p:childTnLst>
                                    <p:set>
                                      <p:cBhvr>
                                        <p:cTn id="83" dur="1" fill="hold">
                                          <p:stCondLst>
                                            <p:cond delay="0"/>
                                          </p:stCondLst>
                                        </p:cTn>
                                        <p:tgtEl>
                                          <p:spTgt spid="36"/>
                                        </p:tgtEl>
                                        <p:attrNameLst>
                                          <p:attrName>style.visibility</p:attrName>
                                        </p:attrNameLst>
                                      </p:cBhvr>
                                      <p:to>
                                        <p:strVal val="visible"/>
                                      </p:to>
                                    </p:set>
                                    <p:animEffect transition="in" filter="slide(fromBottom)">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9" grpId="0"/>
      <p:bldP spid="30" grpId="0"/>
      <p:bldP spid="31" grpId="0"/>
      <p:bldP spid="32" grpId="0"/>
      <p:bldP spid="33" grpId="0"/>
      <p:bldP spid="3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Flowchart: Process 227"/>
          <p:cNvSpPr/>
          <p:nvPr/>
        </p:nvSpPr>
        <p:spPr>
          <a:xfrm>
            <a:off x="483309" y="226069"/>
            <a:ext cx="8203491" cy="4707881"/>
          </a:xfrm>
          <a:prstGeom prst="flowChartProcess">
            <a:avLst/>
          </a:prstGeom>
          <a:blipFill>
            <a:blip r:embed="rId2"/>
            <a:tile tx="0" ty="0" sx="100000" sy="100000" flip="none" algn="tl"/>
          </a:blip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503834" y="297418"/>
            <a:ext cx="7037504" cy="369332"/>
          </a:xfrm>
          <a:prstGeom prst="rect">
            <a:avLst/>
          </a:prstGeom>
          <a:noFill/>
        </p:spPr>
        <p:txBody>
          <a:bodyPr wrap="none" rtlCol="0">
            <a:spAutoFit/>
          </a:bodyPr>
          <a:lstStyle/>
          <a:p>
            <a:r>
              <a:rPr lang="en-US" dirty="0" smtClean="0">
                <a:solidFill>
                  <a:srgbClr val="0000FF"/>
                </a:solidFill>
                <a:latin typeface="Bookman Old Style" panose="02050604050505020204" pitchFamily="18" charset="0"/>
              </a:rPr>
              <a:t>The diagrams of the two isotopes of chlorine are given below:</a:t>
            </a:r>
            <a:endParaRPr lang="en-US" dirty="0">
              <a:solidFill>
                <a:srgbClr val="0000FF"/>
              </a:solidFill>
              <a:latin typeface="Bookman Old Style" panose="02050604050505020204" pitchFamily="18" charset="0"/>
            </a:endParaRPr>
          </a:p>
        </p:txBody>
      </p:sp>
      <p:grpSp>
        <p:nvGrpSpPr>
          <p:cNvPr id="225" name="Group 224"/>
          <p:cNvGrpSpPr/>
          <p:nvPr/>
        </p:nvGrpSpPr>
        <p:grpSpPr>
          <a:xfrm>
            <a:off x="2153921" y="1076903"/>
            <a:ext cx="2799079" cy="738664"/>
            <a:chOff x="1696721" y="1528286"/>
            <a:chExt cx="2799079" cy="738664"/>
          </a:xfrm>
        </p:grpSpPr>
        <p:sp>
          <p:nvSpPr>
            <p:cNvPr id="81" name="TextBox 80"/>
            <p:cNvSpPr txBox="1"/>
            <p:nvPr/>
          </p:nvSpPr>
          <p:spPr>
            <a:xfrm>
              <a:off x="2355470" y="1528286"/>
              <a:ext cx="2140330" cy="738664"/>
            </a:xfrm>
            <a:prstGeom prst="rect">
              <a:avLst/>
            </a:prstGeom>
            <a:noFill/>
          </p:spPr>
          <p:txBody>
            <a:bodyPr wrap="none" rtlCol="0">
              <a:spAutoFit/>
            </a:bodyPr>
            <a:lstStyle/>
            <a:p>
              <a:r>
                <a:rPr lang="en-US" sz="1400" b="1" dirty="0" smtClean="0">
                  <a:latin typeface="Bookman Old Style" panose="02050604050505020204" pitchFamily="18" charset="0"/>
                </a:rPr>
                <a:t>Nucleus contains 17 </a:t>
              </a:r>
            </a:p>
            <a:p>
              <a:r>
                <a:rPr lang="en-US" sz="1400" b="1" dirty="0" smtClean="0">
                  <a:latin typeface="Bookman Old Style" panose="02050604050505020204" pitchFamily="18" charset="0"/>
                </a:rPr>
                <a:t>protons </a:t>
              </a:r>
            </a:p>
            <a:p>
              <a:r>
                <a:rPr lang="en-US" sz="1400" b="1" dirty="0" smtClean="0">
                  <a:latin typeface="Bookman Old Style" panose="02050604050505020204" pitchFamily="18" charset="0"/>
                </a:rPr>
                <a:t>and 18 neutrons</a:t>
              </a:r>
              <a:endParaRPr lang="en-US" sz="1400" b="1" dirty="0">
                <a:latin typeface="Bookman Old Style" panose="02050604050505020204" pitchFamily="18" charset="0"/>
              </a:endParaRPr>
            </a:p>
          </p:txBody>
        </p:sp>
        <p:cxnSp>
          <p:nvCxnSpPr>
            <p:cNvPr id="83" name="Straight Arrow Connector 82"/>
            <p:cNvCxnSpPr/>
            <p:nvPr/>
          </p:nvCxnSpPr>
          <p:spPr>
            <a:xfrm flipH="1">
              <a:off x="1696721" y="2200903"/>
              <a:ext cx="1219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p:nvGrpSpPr>
        <p:grpSpPr>
          <a:xfrm>
            <a:off x="5464543" y="2363685"/>
            <a:ext cx="2799079" cy="738664"/>
            <a:chOff x="5464543" y="2363685"/>
            <a:chExt cx="2799079" cy="738664"/>
          </a:xfrm>
        </p:grpSpPr>
        <p:sp>
          <p:nvSpPr>
            <p:cNvPr id="85" name="TextBox 84"/>
            <p:cNvSpPr txBox="1"/>
            <p:nvPr/>
          </p:nvSpPr>
          <p:spPr>
            <a:xfrm>
              <a:off x="6123292" y="2363685"/>
              <a:ext cx="2140330" cy="738664"/>
            </a:xfrm>
            <a:prstGeom prst="rect">
              <a:avLst/>
            </a:prstGeom>
            <a:noFill/>
          </p:spPr>
          <p:txBody>
            <a:bodyPr wrap="none" rtlCol="0">
              <a:spAutoFit/>
            </a:bodyPr>
            <a:lstStyle/>
            <a:p>
              <a:r>
                <a:rPr lang="en-US" sz="1400" b="1" dirty="0" smtClean="0">
                  <a:latin typeface="Bookman Old Style" panose="02050604050505020204" pitchFamily="18" charset="0"/>
                </a:rPr>
                <a:t>Nucleus contains 17 </a:t>
              </a:r>
            </a:p>
            <a:p>
              <a:r>
                <a:rPr lang="en-US" sz="1400" b="1" dirty="0" smtClean="0">
                  <a:latin typeface="Bookman Old Style" panose="02050604050505020204" pitchFamily="18" charset="0"/>
                </a:rPr>
                <a:t>protons </a:t>
              </a:r>
            </a:p>
            <a:p>
              <a:r>
                <a:rPr lang="en-US" sz="1400" b="1" dirty="0" smtClean="0">
                  <a:latin typeface="Bookman Old Style" panose="02050604050505020204" pitchFamily="18" charset="0"/>
                </a:rPr>
                <a:t>and 20 neutrons</a:t>
              </a:r>
              <a:endParaRPr lang="en-US" sz="1400" b="1" dirty="0">
                <a:latin typeface="Bookman Old Style" panose="02050604050505020204" pitchFamily="18" charset="0"/>
              </a:endParaRPr>
            </a:p>
          </p:txBody>
        </p:sp>
        <p:cxnSp>
          <p:nvCxnSpPr>
            <p:cNvPr id="86" name="Straight Arrow Connector 85"/>
            <p:cNvCxnSpPr/>
            <p:nvPr/>
          </p:nvCxnSpPr>
          <p:spPr>
            <a:xfrm flipH="1">
              <a:off x="5464543" y="3036302"/>
              <a:ext cx="1219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p:nvGrpSpPr>
        <p:grpSpPr>
          <a:xfrm>
            <a:off x="1231220" y="895350"/>
            <a:ext cx="1578343" cy="1664766"/>
            <a:chOff x="774020" y="1346733"/>
            <a:chExt cx="1578343" cy="1664766"/>
          </a:xfrm>
        </p:grpSpPr>
        <p:grpSp>
          <p:nvGrpSpPr>
            <p:cNvPr id="77" name="Group 76"/>
            <p:cNvGrpSpPr/>
            <p:nvPr/>
          </p:nvGrpSpPr>
          <p:grpSpPr>
            <a:xfrm>
              <a:off x="774020" y="1346733"/>
              <a:ext cx="1578343" cy="1664766"/>
              <a:chOff x="2867862" y="830784"/>
              <a:chExt cx="1578343" cy="1664766"/>
            </a:xfrm>
          </p:grpSpPr>
          <p:grpSp>
            <p:nvGrpSpPr>
              <p:cNvPr id="33" name="Group 32"/>
              <p:cNvGrpSpPr/>
              <p:nvPr/>
            </p:nvGrpSpPr>
            <p:grpSpPr>
              <a:xfrm>
                <a:off x="2867862" y="830784"/>
                <a:ext cx="1578343" cy="1664766"/>
                <a:chOff x="1862168" y="3004705"/>
                <a:chExt cx="1185832" cy="1167245"/>
              </a:xfrm>
            </p:grpSpPr>
            <p:grpSp>
              <p:nvGrpSpPr>
                <p:cNvPr id="34" name="Group 33"/>
                <p:cNvGrpSpPr/>
                <p:nvPr/>
              </p:nvGrpSpPr>
              <p:grpSpPr>
                <a:xfrm>
                  <a:off x="1862168" y="3004705"/>
                  <a:ext cx="1185832" cy="1167245"/>
                  <a:chOff x="1862168" y="3004705"/>
                  <a:chExt cx="1185832" cy="1167245"/>
                </a:xfrm>
              </p:grpSpPr>
              <p:grpSp>
                <p:nvGrpSpPr>
                  <p:cNvPr id="44" name="Group 43"/>
                  <p:cNvGrpSpPr/>
                  <p:nvPr/>
                </p:nvGrpSpPr>
                <p:grpSpPr>
                  <a:xfrm>
                    <a:off x="1862168" y="3004705"/>
                    <a:ext cx="1185832" cy="1167245"/>
                    <a:chOff x="1862168" y="3004705"/>
                    <a:chExt cx="1185832" cy="1167245"/>
                  </a:xfrm>
                </p:grpSpPr>
                <p:grpSp>
                  <p:nvGrpSpPr>
                    <p:cNvPr id="49" name="Group 48"/>
                    <p:cNvGrpSpPr/>
                    <p:nvPr/>
                  </p:nvGrpSpPr>
                  <p:grpSpPr>
                    <a:xfrm>
                      <a:off x="2193467" y="3322217"/>
                      <a:ext cx="520457" cy="500123"/>
                      <a:chOff x="1422484" y="3105150"/>
                      <a:chExt cx="762000" cy="732230"/>
                    </a:xfrm>
                  </p:grpSpPr>
                  <p:sp>
                    <p:nvSpPr>
                      <p:cNvPr id="51" name="Oval 50"/>
                      <p:cNvSpPr/>
                      <p:nvPr/>
                    </p:nvSpPr>
                    <p:spPr>
                      <a:xfrm>
                        <a:off x="1720868" y="3406214"/>
                        <a:ext cx="156136" cy="156136"/>
                      </a:xfrm>
                      <a:prstGeom prst="ellipse">
                        <a:avLst/>
                      </a:prstGeom>
                      <a:solidFill>
                        <a:srgbClr val="FF0000">
                          <a:alpha val="32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Oval 47"/>
                    <p:cNvSpPr/>
                    <p:nvPr/>
                  </p:nvSpPr>
                  <p:spPr>
                    <a:xfrm>
                      <a:off x="1862168" y="3004705"/>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Oval 44"/>
                  <p:cNvSpPr/>
                  <p:nvPr/>
                </p:nvSpPr>
                <p:spPr>
                  <a:xfrm>
                    <a:off x="1967940" y="3132349"/>
                    <a:ext cx="106642" cy="106643"/>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p:cNvSpPr/>
                <p:nvPr/>
              </p:nvSpPr>
              <p:spPr>
                <a:xfrm>
                  <a:off x="2065042" y="3169439"/>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p:cNvSpPr txBox="1"/>
              <p:nvPr/>
            </p:nvSpPr>
            <p:spPr>
              <a:xfrm>
                <a:off x="3428443" y="1464081"/>
                <a:ext cx="481222" cy="369332"/>
              </a:xfrm>
              <a:prstGeom prst="rect">
                <a:avLst/>
              </a:prstGeom>
              <a:noFill/>
            </p:spPr>
            <p:txBody>
              <a:bodyPr wrap="none" rtlCol="0">
                <a:spAutoFit/>
              </a:bodyPr>
              <a:lstStyle/>
              <a:p>
                <a:r>
                  <a:rPr lang="en-US" sz="900" b="1" dirty="0" smtClean="0">
                    <a:solidFill>
                      <a:srgbClr val="0000FF"/>
                    </a:solidFill>
                    <a:latin typeface="Bookman Old Style" panose="02050604050505020204" pitchFamily="18" charset="0"/>
                  </a:rPr>
                  <a:t>17p+</a:t>
                </a:r>
              </a:p>
              <a:p>
                <a:r>
                  <a:rPr lang="en-US" sz="900" b="1" dirty="0" smtClean="0">
                    <a:solidFill>
                      <a:srgbClr val="0000FF"/>
                    </a:solidFill>
                    <a:latin typeface="Bookman Old Style" panose="02050604050505020204" pitchFamily="18" charset="0"/>
                  </a:rPr>
                  <a:t>18n</a:t>
                </a:r>
                <a:endParaRPr lang="en-US" sz="900" b="1" dirty="0">
                  <a:solidFill>
                    <a:srgbClr val="0000FF"/>
                  </a:solidFill>
                  <a:latin typeface="Bookman Old Style" panose="02050604050505020204" pitchFamily="18" charset="0"/>
                </a:endParaRPr>
              </a:p>
            </p:txBody>
          </p:sp>
        </p:grpSp>
        <p:grpSp>
          <p:nvGrpSpPr>
            <p:cNvPr id="94" name="Group 93"/>
            <p:cNvGrpSpPr/>
            <p:nvPr/>
          </p:nvGrpSpPr>
          <p:grpSpPr>
            <a:xfrm>
              <a:off x="834427" y="1396399"/>
              <a:ext cx="267049" cy="337152"/>
              <a:chOff x="690906" y="2700929"/>
              <a:chExt cx="436937" cy="407953"/>
            </a:xfrm>
          </p:grpSpPr>
          <p:sp>
            <p:nvSpPr>
              <p:cNvPr id="95" name="TextBox 94"/>
              <p:cNvSpPr txBox="1"/>
              <p:nvPr/>
            </p:nvSpPr>
            <p:spPr>
              <a:xfrm>
                <a:off x="690906" y="2773712"/>
                <a:ext cx="352468"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96" name="TextBox 95"/>
              <p:cNvSpPr txBox="1"/>
              <p:nvPr/>
            </p:nvSpPr>
            <p:spPr>
              <a:xfrm>
                <a:off x="786043" y="2700929"/>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nvGrpSpPr>
            <p:cNvPr id="98" name="Group 97"/>
            <p:cNvGrpSpPr/>
            <p:nvPr/>
          </p:nvGrpSpPr>
          <p:grpSpPr>
            <a:xfrm>
              <a:off x="1070867" y="1549598"/>
              <a:ext cx="267616" cy="328384"/>
              <a:chOff x="1296804" y="928314"/>
              <a:chExt cx="267616" cy="328384"/>
            </a:xfrm>
          </p:grpSpPr>
          <p:sp>
            <p:nvSpPr>
              <p:cNvPr id="99" name="Oval 98"/>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1296804" y="928314"/>
                <a:ext cx="267616" cy="328384"/>
                <a:chOff x="673283" y="2711536"/>
                <a:chExt cx="437864" cy="397343"/>
              </a:xfrm>
            </p:grpSpPr>
            <p:sp>
              <p:nvSpPr>
                <p:cNvPr id="101" name="TextBox 100"/>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02" name="TextBox 101"/>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03" name="Group 102"/>
            <p:cNvGrpSpPr/>
            <p:nvPr/>
          </p:nvGrpSpPr>
          <p:grpSpPr>
            <a:xfrm>
              <a:off x="921072" y="1916572"/>
              <a:ext cx="267616" cy="328384"/>
              <a:chOff x="1296804" y="928314"/>
              <a:chExt cx="267616" cy="328384"/>
            </a:xfrm>
          </p:grpSpPr>
          <p:sp>
            <p:nvSpPr>
              <p:cNvPr id="104" name="Oval 103"/>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1296804" y="928314"/>
                <a:ext cx="267616" cy="328384"/>
                <a:chOff x="673283" y="2711536"/>
                <a:chExt cx="437864" cy="397343"/>
              </a:xfrm>
            </p:grpSpPr>
            <p:sp>
              <p:nvSpPr>
                <p:cNvPr id="106" name="TextBox 105"/>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07" name="TextBox 106"/>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08" name="Group 107"/>
            <p:cNvGrpSpPr/>
            <p:nvPr/>
          </p:nvGrpSpPr>
          <p:grpSpPr>
            <a:xfrm>
              <a:off x="1004135" y="2284357"/>
              <a:ext cx="267616" cy="328384"/>
              <a:chOff x="1296804" y="928314"/>
              <a:chExt cx="267616" cy="328384"/>
            </a:xfrm>
          </p:grpSpPr>
          <p:sp>
            <p:nvSpPr>
              <p:cNvPr id="109" name="Oval 108"/>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p:cNvGrpSpPr/>
              <p:nvPr/>
            </p:nvGrpSpPr>
            <p:grpSpPr>
              <a:xfrm>
                <a:off x="1296804" y="928314"/>
                <a:ext cx="267616" cy="328384"/>
                <a:chOff x="673283" y="2711536"/>
                <a:chExt cx="437864" cy="397343"/>
              </a:xfrm>
            </p:grpSpPr>
            <p:sp>
              <p:nvSpPr>
                <p:cNvPr id="111" name="TextBox 110"/>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12" name="TextBox 111"/>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13" name="Group 112"/>
            <p:cNvGrpSpPr/>
            <p:nvPr/>
          </p:nvGrpSpPr>
          <p:grpSpPr>
            <a:xfrm>
              <a:off x="1308896" y="2506898"/>
              <a:ext cx="267616" cy="328384"/>
              <a:chOff x="1296804" y="928314"/>
              <a:chExt cx="267616" cy="328384"/>
            </a:xfrm>
          </p:grpSpPr>
          <p:sp>
            <p:nvSpPr>
              <p:cNvPr id="114" name="Oval 113"/>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p:cNvGrpSpPr/>
              <p:nvPr/>
            </p:nvGrpSpPr>
            <p:grpSpPr>
              <a:xfrm>
                <a:off x="1296804" y="928314"/>
                <a:ext cx="267616" cy="328384"/>
                <a:chOff x="673283" y="2711536"/>
                <a:chExt cx="437864" cy="397343"/>
              </a:xfrm>
            </p:grpSpPr>
            <p:sp>
              <p:nvSpPr>
                <p:cNvPr id="116" name="TextBox 115"/>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17" name="TextBox 116"/>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18" name="Group 117"/>
            <p:cNvGrpSpPr/>
            <p:nvPr/>
          </p:nvGrpSpPr>
          <p:grpSpPr>
            <a:xfrm>
              <a:off x="1697563" y="2453123"/>
              <a:ext cx="267616" cy="328384"/>
              <a:chOff x="1296804" y="928314"/>
              <a:chExt cx="267616" cy="328384"/>
            </a:xfrm>
          </p:grpSpPr>
          <p:sp>
            <p:nvSpPr>
              <p:cNvPr id="119" name="Oval 118"/>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p:cNvGrpSpPr/>
              <p:nvPr/>
            </p:nvGrpSpPr>
            <p:grpSpPr>
              <a:xfrm>
                <a:off x="1296804" y="928314"/>
                <a:ext cx="267616" cy="328384"/>
                <a:chOff x="673283" y="2711536"/>
                <a:chExt cx="437864" cy="397343"/>
              </a:xfrm>
            </p:grpSpPr>
            <p:sp>
              <p:nvSpPr>
                <p:cNvPr id="121" name="TextBox 120"/>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22" name="TextBox 121"/>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23" name="Group 122"/>
            <p:cNvGrpSpPr/>
            <p:nvPr/>
          </p:nvGrpSpPr>
          <p:grpSpPr>
            <a:xfrm>
              <a:off x="1924097" y="2150251"/>
              <a:ext cx="267616" cy="328384"/>
              <a:chOff x="1296804" y="928314"/>
              <a:chExt cx="267616" cy="328384"/>
            </a:xfrm>
          </p:grpSpPr>
          <p:sp>
            <p:nvSpPr>
              <p:cNvPr id="124" name="Oval 123"/>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p:cNvGrpSpPr/>
              <p:nvPr/>
            </p:nvGrpSpPr>
            <p:grpSpPr>
              <a:xfrm>
                <a:off x="1296804" y="928314"/>
                <a:ext cx="267616" cy="328384"/>
                <a:chOff x="673283" y="2711536"/>
                <a:chExt cx="437864" cy="397343"/>
              </a:xfrm>
            </p:grpSpPr>
            <p:sp>
              <p:nvSpPr>
                <p:cNvPr id="126" name="TextBox 125"/>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27" name="TextBox 126"/>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28" name="Group 127"/>
            <p:cNvGrpSpPr/>
            <p:nvPr/>
          </p:nvGrpSpPr>
          <p:grpSpPr>
            <a:xfrm>
              <a:off x="1884693" y="1664615"/>
              <a:ext cx="267616" cy="328384"/>
              <a:chOff x="1296804" y="928314"/>
              <a:chExt cx="267616" cy="328384"/>
            </a:xfrm>
          </p:grpSpPr>
          <p:sp>
            <p:nvSpPr>
              <p:cNvPr id="129" name="Oval 128"/>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p:cNvGrpSpPr/>
              <p:nvPr/>
            </p:nvGrpSpPr>
            <p:grpSpPr>
              <a:xfrm>
                <a:off x="1296804" y="928314"/>
                <a:ext cx="267616" cy="328384"/>
                <a:chOff x="673283" y="2711536"/>
                <a:chExt cx="437864" cy="397343"/>
              </a:xfrm>
            </p:grpSpPr>
            <p:sp>
              <p:nvSpPr>
                <p:cNvPr id="131" name="TextBox 130"/>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32" name="TextBox 131"/>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33" name="Group 132"/>
            <p:cNvGrpSpPr/>
            <p:nvPr/>
          </p:nvGrpSpPr>
          <p:grpSpPr>
            <a:xfrm>
              <a:off x="1544326" y="1417490"/>
              <a:ext cx="267616" cy="328384"/>
              <a:chOff x="1296804" y="928314"/>
              <a:chExt cx="267616" cy="328384"/>
            </a:xfrm>
          </p:grpSpPr>
          <p:sp>
            <p:nvSpPr>
              <p:cNvPr id="134" name="Oval 133"/>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1296804" y="928314"/>
                <a:ext cx="267616" cy="328384"/>
                <a:chOff x="673283" y="2711536"/>
                <a:chExt cx="437864" cy="397343"/>
              </a:xfrm>
            </p:grpSpPr>
            <p:sp>
              <p:nvSpPr>
                <p:cNvPr id="136" name="TextBox 135"/>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37" name="TextBox 136"/>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38" name="Group 137"/>
            <p:cNvGrpSpPr/>
            <p:nvPr/>
          </p:nvGrpSpPr>
          <p:grpSpPr>
            <a:xfrm>
              <a:off x="1638685" y="1713263"/>
              <a:ext cx="267616" cy="328384"/>
              <a:chOff x="1296804" y="928314"/>
              <a:chExt cx="267616" cy="328384"/>
            </a:xfrm>
          </p:grpSpPr>
          <p:sp>
            <p:nvSpPr>
              <p:cNvPr id="139" name="Oval 138"/>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p:cNvGrpSpPr/>
              <p:nvPr/>
            </p:nvGrpSpPr>
            <p:grpSpPr>
              <a:xfrm>
                <a:off x="1296804" y="928314"/>
                <a:ext cx="267616" cy="328384"/>
                <a:chOff x="673283" y="2711536"/>
                <a:chExt cx="437864" cy="397343"/>
              </a:xfrm>
            </p:grpSpPr>
            <p:sp>
              <p:nvSpPr>
                <p:cNvPr id="141" name="TextBox 140"/>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42" name="TextBox 141"/>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43" name="Group 142"/>
            <p:cNvGrpSpPr/>
            <p:nvPr/>
          </p:nvGrpSpPr>
          <p:grpSpPr>
            <a:xfrm>
              <a:off x="1175088" y="2150251"/>
              <a:ext cx="267616" cy="328384"/>
              <a:chOff x="1296804" y="928314"/>
              <a:chExt cx="267616" cy="328384"/>
            </a:xfrm>
          </p:grpSpPr>
          <p:sp>
            <p:nvSpPr>
              <p:cNvPr id="144" name="Oval 143"/>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5" name="Group 144"/>
              <p:cNvGrpSpPr/>
              <p:nvPr/>
            </p:nvGrpSpPr>
            <p:grpSpPr>
              <a:xfrm>
                <a:off x="1296804" y="928314"/>
                <a:ext cx="267616" cy="328384"/>
                <a:chOff x="673283" y="2711536"/>
                <a:chExt cx="437864" cy="397343"/>
              </a:xfrm>
            </p:grpSpPr>
            <p:sp>
              <p:nvSpPr>
                <p:cNvPr id="146" name="TextBox 145"/>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47" name="TextBox 146"/>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48" name="Group 147"/>
            <p:cNvGrpSpPr/>
            <p:nvPr/>
          </p:nvGrpSpPr>
          <p:grpSpPr>
            <a:xfrm>
              <a:off x="1876659" y="2638005"/>
              <a:ext cx="267616" cy="328384"/>
              <a:chOff x="1296804" y="928314"/>
              <a:chExt cx="267616" cy="328384"/>
            </a:xfrm>
          </p:grpSpPr>
          <p:sp>
            <p:nvSpPr>
              <p:cNvPr id="149" name="Oval 148"/>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p:cNvGrpSpPr/>
              <p:nvPr/>
            </p:nvGrpSpPr>
            <p:grpSpPr>
              <a:xfrm>
                <a:off x="1296804" y="928314"/>
                <a:ext cx="267616" cy="328384"/>
                <a:chOff x="673283" y="2711536"/>
                <a:chExt cx="437864" cy="397343"/>
              </a:xfrm>
            </p:grpSpPr>
            <p:sp>
              <p:nvSpPr>
                <p:cNvPr id="151" name="TextBox 150"/>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52" name="TextBox 151"/>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grpSp>
        <p:nvGrpSpPr>
          <p:cNvPr id="222" name="Group 221"/>
          <p:cNvGrpSpPr/>
          <p:nvPr/>
        </p:nvGrpSpPr>
        <p:grpSpPr>
          <a:xfrm>
            <a:off x="4495800" y="2190750"/>
            <a:ext cx="1578343" cy="1664766"/>
            <a:chOff x="926420" y="3497784"/>
            <a:chExt cx="1578343" cy="1664766"/>
          </a:xfrm>
        </p:grpSpPr>
        <p:grpSp>
          <p:nvGrpSpPr>
            <p:cNvPr id="153" name="Group 152"/>
            <p:cNvGrpSpPr/>
            <p:nvPr/>
          </p:nvGrpSpPr>
          <p:grpSpPr>
            <a:xfrm>
              <a:off x="926420" y="3497784"/>
              <a:ext cx="1578343" cy="1664766"/>
              <a:chOff x="2867862" y="830784"/>
              <a:chExt cx="1578343" cy="1664766"/>
            </a:xfrm>
          </p:grpSpPr>
          <p:grpSp>
            <p:nvGrpSpPr>
              <p:cNvPr id="154" name="Group 153"/>
              <p:cNvGrpSpPr/>
              <p:nvPr/>
            </p:nvGrpSpPr>
            <p:grpSpPr>
              <a:xfrm>
                <a:off x="2867862" y="830784"/>
                <a:ext cx="1578343" cy="1664766"/>
                <a:chOff x="1862168" y="3004705"/>
                <a:chExt cx="1185832" cy="1167245"/>
              </a:xfrm>
            </p:grpSpPr>
            <p:grpSp>
              <p:nvGrpSpPr>
                <p:cNvPr id="156" name="Group 155"/>
                <p:cNvGrpSpPr/>
                <p:nvPr/>
              </p:nvGrpSpPr>
              <p:grpSpPr>
                <a:xfrm>
                  <a:off x="1862168" y="3004705"/>
                  <a:ext cx="1185832" cy="1167245"/>
                  <a:chOff x="1862168" y="3004705"/>
                  <a:chExt cx="1185832" cy="1167245"/>
                </a:xfrm>
              </p:grpSpPr>
              <p:grpSp>
                <p:nvGrpSpPr>
                  <p:cNvPr id="158" name="Group 157"/>
                  <p:cNvGrpSpPr/>
                  <p:nvPr/>
                </p:nvGrpSpPr>
                <p:grpSpPr>
                  <a:xfrm>
                    <a:off x="1862168" y="3004705"/>
                    <a:ext cx="1185832" cy="1167245"/>
                    <a:chOff x="1862168" y="3004705"/>
                    <a:chExt cx="1185832" cy="1167245"/>
                  </a:xfrm>
                </p:grpSpPr>
                <p:grpSp>
                  <p:nvGrpSpPr>
                    <p:cNvPr id="160" name="Group 159"/>
                    <p:cNvGrpSpPr/>
                    <p:nvPr/>
                  </p:nvGrpSpPr>
                  <p:grpSpPr>
                    <a:xfrm>
                      <a:off x="2193467" y="3322217"/>
                      <a:ext cx="520457" cy="500123"/>
                      <a:chOff x="1422484" y="3105150"/>
                      <a:chExt cx="762000" cy="732230"/>
                    </a:xfrm>
                  </p:grpSpPr>
                  <p:sp>
                    <p:nvSpPr>
                      <p:cNvPr id="162" name="Oval 161"/>
                      <p:cNvSpPr/>
                      <p:nvPr/>
                    </p:nvSpPr>
                    <p:spPr>
                      <a:xfrm>
                        <a:off x="1720868" y="3406214"/>
                        <a:ext cx="156136" cy="156136"/>
                      </a:xfrm>
                      <a:prstGeom prst="ellipse">
                        <a:avLst/>
                      </a:prstGeom>
                      <a:solidFill>
                        <a:srgbClr val="FF0000">
                          <a:alpha val="32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1422484" y="3105150"/>
                        <a:ext cx="762000" cy="732230"/>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1" name="Oval 160"/>
                    <p:cNvSpPr/>
                    <p:nvPr/>
                  </p:nvSpPr>
                  <p:spPr>
                    <a:xfrm>
                      <a:off x="1862168" y="3004705"/>
                      <a:ext cx="1185832" cy="1167245"/>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9" name="Oval 158"/>
                  <p:cNvSpPr/>
                  <p:nvPr/>
                </p:nvSpPr>
                <p:spPr>
                  <a:xfrm>
                    <a:off x="1967940" y="3132349"/>
                    <a:ext cx="106642" cy="106643"/>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Oval 156"/>
                <p:cNvSpPr/>
                <p:nvPr/>
              </p:nvSpPr>
              <p:spPr>
                <a:xfrm>
                  <a:off x="2065042" y="3169439"/>
                  <a:ext cx="798147" cy="819718"/>
                </a:xfrm>
                <a:prstGeom prst="ellipse">
                  <a:avLst/>
                </a:prstGeom>
                <a:no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TextBox 154"/>
              <p:cNvSpPr txBox="1"/>
              <p:nvPr/>
            </p:nvSpPr>
            <p:spPr>
              <a:xfrm>
                <a:off x="3450317" y="1473994"/>
                <a:ext cx="437475" cy="335756"/>
              </a:xfrm>
              <a:prstGeom prst="rect">
                <a:avLst/>
              </a:prstGeom>
              <a:noFill/>
            </p:spPr>
            <p:txBody>
              <a:bodyPr wrap="none" rtlCol="0">
                <a:spAutoFit/>
              </a:bodyPr>
              <a:lstStyle/>
              <a:p>
                <a:r>
                  <a:rPr lang="en-US" sz="900" b="1" dirty="0" smtClean="0">
                    <a:solidFill>
                      <a:srgbClr val="0000FF"/>
                    </a:solidFill>
                    <a:latin typeface="Bookman Old Style" panose="02050604050505020204" pitchFamily="18" charset="0"/>
                  </a:rPr>
                  <a:t>17p+</a:t>
                </a:r>
              </a:p>
              <a:p>
                <a:r>
                  <a:rPr lang="en-US" sz="900" b="1" dirty="0" smtClean="0">
                    <a:solidFill>
                      <a:srgbClr val="0000FF"/>
                    </a:solidFill>
                    <a:latin typeface="Bookman Old Style" panose="02050604050505020204" pitchFamily="18" charset="0"/>
                  </a:rPr>
                  <a:t>20n</a:t>
                </a:r>
                <a:endParaRPr lang="en-US" sz="900" b="1" dirty="0">
                  <a:solidFill>
                    <a:srgbClr val="0000FF"/>
                  </a:solidFill>
                  <a:latin typeface="Bookman Old Style" panose="02050604050505020204" pitchFamily="18" charset="0"/>
                </a:endParaRPr>
              </a:p>
            </p:txBody>
          </p:sp>
        </p:grpSp>
        <p:grpSp>
          <p:nvGrpSpPr>
            <p:cNvPr id="164" name="Group 163"/>
            <p:cNvGrpSpPr/>
            <p:nvPr/>
          </p:nvGrpSpPr>
          <p:grpSpPr>
            <a:xfrm>
              <a:off x="986827" y="3547450"/>
              <a:ext cx="267049" cy="337152"/>
              <a:chOff x="690906" y="2700929"/>
              <a:chExt cx="436937" cy="407953"/>
            </a:xfrm>
          </p:grpSpPr>
          <p:sp>
            <p:nvSpPr>
              <p:cNvPr id="165" name="TextBox 164"/>
              <p:cNvSpPr txBox="1"/>
              <p:nvPr/>
            </p:nvSpPr>
            <p:spPr>
              <a:xfrm>
                <a:off x="690906" y="2773712"/>
                <a:ext cx="352468"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66" name="TextBox 165"/>
              <p:cNvSpPr txBox="1"/>
              <p:nvPr/>
            </p:nvSpPr>
            <p:spPr>
              <a:xfrm>
                <a:off x="786043" y="2700929"/>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nvGrpSpPr>
            <p:cNvPr id="167" name="Group 166"/>
            <p:cNvGrpSpPr/>
            <p:nvPr/>
          </p:nvGrpSpPr>
          <p:grpSpPr>
            <a:xfrm>
              <a:off x="1223267" y="3700649"/>
              <a:ext cx="267616" cy="328384"/>
              <a:chOff x="1296804" y="928314"/>
              <a:chExt cx="267616" cy="328384"/>
            </a:xfrm>
          </p:grpSpPr>
          <p:sp>
            <p:nvSpPr>
              <p:cNvPr id="168" name="Oval 167"/>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p:cNvGrpSpPr/>
              <p:nvPr/>
            </p:nvGrpSpPr>
            <p:grpSpPr>
              <a:xfrm>
                <a:off x="1296804" y="928314"/>
                <a:ext cx="267616" cy="328384"/>
                <a:chOff x="673283" y="2711536"/>
                <a:chExt cx="437864" cy="397343"/>
              </a:xfrm>
            </p:grpSpPr>
            <p:sp>
              <p:nvSpPr>
                <p:cNvPr id="170" name="TextBox 169"/>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71" name="TextBox 170"/>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72" name="Group 171"/>
            <p:cNvGrpSpPr/>
            <p:nvPr/>
          </p:nvGrpSpPr>
          <p:grpSpPr>
            <a:xfrm>
              <a:off x="1073472" y="4067623"/>
              <a:ext cx="267616" cy="328384"/>
              <a:chOff x="1296804" y="928314"/>
              <a:chExt cx="267616" cy="328384"/>
            </a:xfrm>
          </p:grpSpPr>
          <p:sp>
            <p:nvSpPr>
              <p:cNvPr id="173" name="Oval 172"/>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 name="Group 173"/>
              <p:cNvGrpSpPr/>
              <p:nvPr/>
            </p:nvGrpSpPr>
            <p:grpSpPr>
              <a:xfrm>
                <a:off x="1296804" y="928314"/>
                <a:ext cx="267616" cy="328384"/>
                <a:chOff x="673283" y="2711536"/>
                <a:chExt cx="437864" cy="397343"/>
              </a:xfrm>
            </p:grpSpPr>
            <p:sp>
              <p:nvSpPr>
                <p:cNvPr id="175" name="TextBox 174"/>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76" name="TextBox 175"/>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77" name="Group 176"/>
            <p:cNvGrpSpPr/>
            <p:nvPr/>
          </p:nvGrpSpPr>
          <p:grpSpPr>
            <a:xfrm>
              <a:off x="1156535" y="4435408"/>
              <a:ext cx="267616" cy="328384"/>
              <a:chOff x="1296804" y="928314"/>
              <a:chExt cx="267616" cy="328384"/>
            </a:xfrm>
          </p:grpSpPr>
          <p:sp>
            <p:nvSpPr>
              <p:cNvPr id="178" name="Oval 177"/>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178"/>
              <p:cNvGrpSpPr/>
              <p:nvPr/>
            </p:nvGrpSpPr>
            <p:grpSpPr>
              <a:xfrm>
                <a:off x="1296804" y="928314"/>
                <a:ext cx="267616" cy="328384"/>
                <a:chOff x="673283" y="2711536"/>
                <a:chExt cx="437864" cy="397343"/>
              </a:xfrm>
            </p:grpSpPr>
            <p:sp>
              <p:nvSpPr>
                <p:cNvPr id="180" name="TextBox 179"/>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81" name="TextBox 180"/>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82" name="Group 181"/>
            <p:cNvGrpSpPr/>
            <p:nvPr/>
          </p:nvGrpSpPr>
          <p:grpSpPr>
            <a:xfrm>
              <a:off x="1461296" y="4657949"/>
              <a:ext cx="267616" cy="328384"/>
              <a:chOff x="1296804" y="928314"/>
              <a:chExt cx="267616" cy="328384"/>
            </a:xfrm>
          </p:grpSpPr>
          <p:sp>
            <p:nvSpPr>
              <p:cNvPr id="183" name="Oval 182"/>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 name="Group 183"/>
              <p:cNvGrpSpPr/>
              <p:nvPr/>
            </p:nvGrpSpPr>
            <p:grpSpPr>
              <a:xfrm>
                <a:off x="1296804" y="928314"/>
                <a:ext cx="267616" cy="328384"/>
                <a:chOff x="673283" y="2711536"/>
                <a:chExt cx="437864" cy="397343"/>
              </a:xfrm>
            </p:grpSpPr>
            <p:sp>
              <p:nvSpPr>
                <p:cNvPr id="185" name="TextBox 184"/>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86" name="TextBox 185"/>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87" name="Group 186"/>
            <p:cNvGrpSpPr/>
            <p:nvPr/>
          </p:nvGrpSpPr>
          <p:grpSpPr>
            <a:xfrm>
              <a:off x="1849963" y="4604174"/>
              <a:ext cx="267616" cy="328384"/>
              <a:chOff x="1296804" y="928314"/>
              <a:chExt cx="267616" cy="328384"/>
            </a:xfrm>
          </p:grpSpPr>
          <p:sp>
            <p:nvSpPr>
              <p:cNvPr id="188" name="Oval 187"/>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p:cNvGrpSpPr/>
              <p:nvPr/>
            </p:nvGrpSpPr>
            <p:grpSpPr>
              <a:xfrm>
                <a:off x="1296804" y="928314"/>
                <a:ext cx="267616" cy="328384"/>
                <a:chOff x="673283" y="2711536"/>
                <a:chExt cx="437864" cy="397343"/>
              </a:xfrm>
            </p:grpSpPr>
            <p:sp>
              <p:nvSpPr>
                <p:cNvPr id="190" name="TextBox 189"/>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91" name="TextBox 190"/>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92" name="Group 191"/>
            <p:cNvGrpSpPr/>
            <p:nvPr/>
          </p:nvGrpSpPr>
          <p:grpSpPr>
            <a:xfrm>
              <a:off x="2076497" y="4301302"/>
              <a:ext cx="267616" cy="328384"/>
              <a:chOff x="1296804" y="928314"/>
              <a:chExt cx="267616" cy="328384"/>
            </a:xfrm>
          </p:grpSpPr>
          <p:sp>
            <p:nvSpPr>
              <p:cNvPr id="193" name="Oval 192"/>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4" name="Group 193"/>
              <p:cNvGrpSpPr/>
              <p:nvPr/>
            </p:nvGrpSpPr>
            <p:grpSpPr>
              <a:xfrm>
                <a:off x="1296804" y="928314"/>
                <a:ext cx="267616" cy="328384"/>
                <a:chOff x="673283" y="2711536"/>
                <a:chExt cx="437864" cy="397343"/>
              </a:xfrm>
            </p:grpSpPr>
            <p:sp>
              <p:nvSpPr>
                <p:cNvPr id="195" name="TextBox 194"/>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196" name="TextBox 195"/>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197" name="Group 196"/>
            <p:cNvGrpSpPr/>
            <p:nvPr/>
          </p:nvGrpSpPr>
          <p:grpSpPr>
            <a:xfrm>
              <a:off x="2037093" y="3815666"/>
              <a:ext cx="267616" cy="328384"/>
              <a:chOff x="1296804" y="928314"/>
              <a:chExt cx="267616" cy="328384"/>
            </a:xfrm>
          </p:grpSpPr>
          <p:sp>
            <p:nvSpPr>
              <p:cNvPr id="198" name="Oval 197"/>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9" name="Group 198"/>
              <p:cNvGrpSpPr/>
              <p:nvPr/>
            </p:nvGrpSpPr>
            <p:grpSpPr>
              <a:xfrm>
                <a:off x="1296804" y="928314"/>
                <a:ext cx="267616" cy="328384"/>
                <a:chOff x="673283" y="2711536"/>
                <a:chExt cx="437864" cy="397343"/>
              </a:xfrm>
            </p:grpSpPr>
            <p:sp>
              <p:nvSpPr>
                <p:cNvPr id="200" name="TextBox 199"/>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201" name="TextBox 200"/>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202" name="Group 201"/>
            <p:cNvGrpSpPr/>
            <p:nvPr/>
          </p:nvGrpSpPr>
          <p:grpSpPr>
            <a:xfrm>
              <a:off x="1696726" y="3568541"/>
              <a:ext cx="267616" cy="328384"/>
              <a:chOff x="1296804" y="928314"/>
              <a:chExt cx="267616" cy="328384"/>
            </a:xfrm>
          </p:grpSpPr>
          <p:sp>
            <p:nvSpPr>
              <p:cNvPr id="203" name="Oval 202"/>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4" name="Group 203"/>
              <p:cNvGrpSpPr/>
              <p:nvPr/>
            </p:nvGrpSpPr>
            <p:grpSpPr>
              <a:xfrm>
                <a:off x="1296804" y="928314"/>
                <a:ext cx="267616" cy="328384"/>
                <a:chOff x="673283" y="2711536"/>
                <a:chExt cx="437864" cy="397343"/>
              </a:xfrm>
            </p:grpSpPr>
            <p:sp>
              <p:nvSpPr>
                <p:cNvPr id="205" name="TextBox 204"/>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206" name="TextBox 205"/>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207" name="Group 206"/>
            <p:cNvGrpSpPr/>
            <p:nvPr/>
          </p:nvGrpSpPr>
          <p:grpSpPr>
            <a:xfrm>
              <a:off x="1791085" y="3864314"/>
              <a:ext cx="267616" cy="328384"/>
              <a:chOff x="1296804" y="928314"/>
              <a:chExt cx="267616" cy="328384"/>
            </a:xfrm>
          </p:grpSpPr>
          <p:sp>
            <p:nvSpPr>
              <p:cNvPr id="208" name="Oval 207"/>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p:cNvGrpSpPr/>
              <p:nvPr/>
            </p:nvGrpSpPr>
            <p:grpSpPr>
              <a:xfrm>
                <a:off x="1296804" y="928314"/>
                <a:ext cx="267616" cy="328384"/>
                <a:chOff x="673283" y="2711536"/>
                <a:chExt cx="437864" cy="397343"/>
              </a:xfrm>
            </p:grpSpPr>
            <p:sp>
              <p:nvSpPr>
                <p:cNvPr id="210" name="TextBox 209"/>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211" name="TextBox 210"/>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212" name="Group 211"/>
            <p:cNvGrpSpPr/>
            <p:nvPr/>
          </p:nvGrpSpPr>
          <p:grpSpPr>
            <a:xfrm>
              <a:off x="1327488" y="4301302"/>
              <a:ext cx="267616" cy="328384"/>
              <a:chOff x="1296804" y="928314"/>
              <a:chExt cx="267616" cy="328384"/>
            </a:xfrm>
          </p:grpSpPr>
          <p:sp>
            <p:nvSpPr>
              <p:cNvPr id="213" name="Oval 212"/>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4" name="Group 213"/>
              <p:cNvGrpSpPr/>
              <p:nvPr/>
            </p:nvGrpSpPr>
            <p:grpSpPr>
              <a:xfrm>
                <a:off x="1296804" y="928314"/>
                <a:ext cx="267616" cy="328384"/>
                <a:chOff x="673283" y="2711536"/>
                <a:chExt cx="437864" cy="397343"/>
              </a:xfrm>
            </p:grpSpPr>
            <p:sp>
              <p:nvSpPr>
                <p:cNvPr id="215" name="TextBox 214"/>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216" name="TextBox 215"/>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nvGrpSpPr>
            <p:cNvPr id="217" name="Group 216"/>
            <p:cNvGrpSpPr/>
            <p:nvPr/>
          </p:nvGrpSpPr>
          <p:grpSpPr>
            <a:xfrm>
              <a:off x="2029059" y="4789056"/>
              <a:ext cx="267616" cy="328384"/>
              <a:chOff x="1296804" y="928314"/>
              <a:chExt cx="267616" cy="328384"/>
            </a:xfrm>
          </p:grpSpPr>
          <p:sp>
            <p:nvSpPr>
              <p:cNvPr id="218" name="Oval 217"/>
              <p:cNvSpPr/>
              <p:nvPr/>
            </p:nvSpPr>
            <p:spPr>
              <a:xfrm>
                <a:off x="1371734" y="1055425"/>
                <a:ext cx="141941" cy="152098"/>
              </a:xfrm>
              <a:prstGeom prst="ellipse">
                <a:avLst/>
              </a:prstGeom>
              <a:solidFill>
                <a:srgbClr val="FFFF00">
                  <a:alpha val="81000"/>
                </a:srgbClr>
              </a:solidFill>
              <a:ln w="12700">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9" name="Group 218"/>
              <p:cNvGrpSpPr/>
              <p:nvPr/>
            </p:nvGrpSpPr>
            <p:grpSpPr>
              <a:xfrm>
                <a:off x="1296804" y="928314"/>
                <a:ext cx="267616" cy="328384"/>
                <a:chOff x="673283" y="2711536"/>
                <a:chExt cx="437864" cy="397343"/>
              </a:xfrm>
            </p:grpSpPr>
            <p:sp>
              <p:nvSpPr>
                <p:cNvPr id="220" name="TextBox 219"/>
                <p:cNvSpPr txBox="1"/>
                <p:nvPr/>
              </p:nvSpPr>
              <p:spPr>
                <a:xfrm>
                  <a:off x="673283" y="2773709"/>
                  <a:ext cx="387714" cy="335170"/>
                </a:xfrm>
                <a:prstGeom prst="rect">
                  <a:avLst/>
                </a:prstGeom>
                <a:noFill/>
              </p:spPr>
              <p:txBody>
                <a:bodyPr wrap="none" rtlCol="0">
                  <a:spAutoFit/>
                </a:bodyPr>
                <a:lstStyle/>
                <a:p>
                  <a:r>
                    <a:rPr lang="en-US" sz="1200" dirty="0" smtClean="0">
                      <a:latin typeface="Bookman Old Style" panose="02050604050505020204" pitchFamily="18" charset="0"/>
                    </a:rPr>
                    <a:t>e</a:t>
                  </a:r>
                  <a:endParaRPr lang="en-US" sz="1200" dirty="0">
                    <a:latin typeface="Bookman Old Style" panose="02050604050505020204" pitchFamily="18" charset="0"/>
                  </a:endParaRPr>
                </a:p>
              </p:txBody>
            </p:sp>
            <p:sp>
              <p:nvSpPr>
                <p:cNvPr id="221" name="TextBox 220"/>
                <p:cNvSpPr txBox="1"/>
                <p:nvPr/>
              </p:nvSpPr>
              <p:spPr>
                <a:xfrm>
                  <a:off x="769347" y="2711536"/>
                  <a:ext cx="341800" cy="372409"/>
                </a:xfrm>
                <a:prstGeom prst="rect">
                  <a:avLst/>
                </a:prstGeom>
                <a:noFill/>
              </p:spPr>
              <p:txBody>
                <a:bodyPr wrap="none" rtlCol="0">
                  <a:spAutoFit/>
                </a:bodyPr>
                <a:lstStyle/>
                <a:p>
                  <a:r>
                    <a:rPr lang="en-US" sz="1400" dirty="0">
                      <a:latin typeface="Bookman Old Style" panose="02050604050505020204" pitchFamily="18" charset="0"/>
                    </a:rPr>
                    <a:t>-</a:t>
                  </a:r>
                </a:p>
              </p:txBody>
            </p:sp>
          </p:grpSp>
        </p:grpSp>
      </p:grpSp>
      <p:sp>
        <p:nvSpPr>
          <p:cNvPr id="224" name="TextBox 223"/>
          <p:cNvSpPr txBox="1"/>
          <p:nvPr/>
        </p:nvSpPr>
        <p:spPr>
          <a:xfrm>
            <a:off x="537913" y="2679655"/>
            <a:ext cx="3403496" cy="523220"/>
          </a:xfrm>
          <a:prstGeom prst="rect">
            <a:avLst/>
          </a:prstGeom>
          <a:noFill/>
        </p:spPr>
        <p:txBody>
          <a:bodyPr wrap="none" rtlCol="0">
            <a:spAutoFit/>
          </a:bodyPr>
          <a:lstStyle/>
          <a:p>
            <a:pPr algn="ctr"/>
            <a:r>
              <a:rPr lang="en-US" sz="1400" b="1" dirty="0" smtClean="0">
                <a:latin typeface="Bookman Old Style" panose="02050604050505020204" pitchFamily="18" charset="0"/>
              </a:rPr>
              <a:t>(i)  Cl – 35 isotope</a:t>
            </a:r>
          </a:p>
          <a:p>
            <a:pPr algn="ctr"/>
            <a:r>
              <a:rPr lang="en-US" sz="1400" b="1" dirty="0" smtClean="0">
                <a:latin typeface="Bookman Old Style" panose="02050604050505020204" pitchFamily="18" charset="0"/>
              </a:rPr>
              <a:t>Mass number or Atomic mass = 35</a:t>
            </a:r>
            <a:endParaRPr lang="en-US" sz="1400" b="1" dirty="0">
              <a:latin typeface="Bookman Old Style" panose="02050604050505020204" pitchFamily="18" charset="0"/>
            </a:endParaRPr>
          </a:p>
        </p:txBody>
      </p:sp>
      <p:sp>
        <p:nvSpPr>
          <p:cNvPr id="227" name="TextBox 226"/>
          <p:cNvSpPr txBox="1"/>
          <p:nvPr/>
        </p:nvSpPr>
        <p:spPr>
          <a:xfrm>
            <a:off x="4062611" y="4019550"/>
            <a:ext cx="3403496" cy="523220"/>
          </a:xfrm>
          <a:prstGeom prst="rect">
            <a:avLst/>
          </a:prstGeom>
          <a:noFill/>
        </p:spPr>
        <p:txBody>
          <a:bodyPr wrap="none" rtlCol="0">
            <a:spAutoFit/>
          </a:bodyPr>
          <a:lstStyle/>
          <a:p>
            <a:pPr algn="ctr"/>
            <a:r>
              <a:rPr lang="en-US" sz="1400" b="1" dirty="0" smtClean="0">
                <a:latin typeface="Bookman Old Style" panose="02050604050505020204" pitchFamily="18" charset="0"/>
              </a:rPr>
              <a:t>(ii)  Cl – 37 isotope</a:t>
            </a:r>
          </a:p>
          <a:p>
            <a:pPr algn="ctr"/>
            <a:r>
              <a:rPr lang="en-US" sz="1400" b="1" dirty="0" smtClean="0">
                <a:latin typeface="Bookman Old Style" panose="02050604050505020204" pitchFamily="18" charset="0"/>
              </a:rPr>
              <a:t>Mass number or Atomic mass = 37</a:t>
            </a:r>
            <a:endParaRPr lang="en-US" sz="1400" b="1" dirty="0">
              <a:latin typeface="Bookman Old Style" panose="02050604050505020204" pitchFamily="18" charset="0"/>
            </a:endParaRPr>
          </a:p>
        </p:txBody>
      </p:sp>
      <p:grpSp>
        <p:nvGrpSpPr>
          <p:cNvPr id="231" name="Group 230"/>
          <p:cNvGrpSpPr/>
          <p:nvPr/>
        </p:nvGrpSpPr>
        <p:grpSpPr>
          <a:xfrm>
            <a:off x="744702" y="3261100"/>
            <a:ext cx="2705066" cy="1598302"/>
            <a:chOff x="1163836" y="3261100"/>
            <a:chExt cx="2705066" cy="1598302"/>
          </a:xfrm>
        </p:grpSpPr>
        <p:sp>
          <p:nvSpPr>
            <p:cNvPr id="229" name="Cloud Callout 228"/>
            <p:cNvSpPr/>
            <p:nvPr/>
          </p:nvSpPr>
          <p:spPr>
            <a:xfrm>
              <a:off x="1163836" y="3261100"/>
              <a:ext cx="2705066" cy="1598302"/>
            </a:xfrm>
            <a:prstGeom prst="cloudCallout">
              <a:avLst>
                <a:gd name="adj1" fmla="val 71774"/>
                <a:gd name="adj2" fmla="val -10265"/>
              </a:avLst>
            </a:prstGeom>
            <a:solidFill>
              <a:srgbClr val="8000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p:cNvSpPr txBox="1"/>
            <p:nvPr/>
          </p:nvSpPr>
          <p:spPr>
            <a:xfrm>
              <a:off x="1507815" y="3409950"/>
              <a:ext cx="2085827" cy="1200329"/>
            </a:xfrm>
            <a:prstGeom prst="rect">
              <a:avLst/>
            </a:prstGeom>
            <a:noFill/>
          </p:spPr>
          <p:txBody>
            <a:bodyPr wrap="none" rtlCol="0">
              <a:spAutoFit/>
            </a:bodyPr>
            <a:lstStyle/>
            <a:p>
              <a:pPr algn="ctr"/>
              <a:r>
                <a:rPr lang="en-US" dirty="0" smtClean="0">
                  <a:solidFill>
                    <a:schemeClr val="bg1"/>
                  </a:solidFill>
                  <a:latin typeface="Bookman Old Style" panose="02050604050505020204" pitchFamily="18" charset="0"/>
                </a:rPr>
                <a:t>Mass number of </a:t>
              </a:r>
            </a:p>
            <a:p>
              <a:pPr algn="ctr"/>
              <a:r>
                <a:rPr lang="en-US" dirty="0" smtClean="0">
                  <a:solidFill>
                    <a:schemeClr val="bg1"/>
                  </a:solidFill>
                  <a:latin typeface="Bookman Old Style" panose="02050604050505020204" pitchFamily="18" charset="0"/>
                </a:rPr>
                <a:t>an atom is </a:t>
              </a:r>
            </a:p>
            <a:p>
              <a:pPr algn="ctr"/>
              <a:r>
                <a:rPr lang="en-US" dirty="0" smtClean="0">
                  <a:solidFill>
                    <a:schemeClr val="bg1"/>
                  </a:solidFill>
                  <a:latin typeface="Bookman Old Style" panose="02050604050505020204" pitchFamily="18" charset="0"/>
                </a:rPr>
                <a:t>equal to its</a:t>
              </a:r>
            </a:p>
            <a:p>
              <a:pPr algn="ctr"/>
              <a:r>
                <a:rPr lang="en-US" dirty="0" smtClean="0">
                  <a:solidFill>
                    <a:schemeClr val="bg1"/>
                  </a:solidFill>
                  <a:latin typeface="Bookman Old Style" panose="02050604050505020204" pitchFamily="18" charset="0"/>
                </a:rPr>
                <a:t> atomic mass</a:t>
              </a:r>
              <a:endParaRPr lang="en-US" dirty="0">
                <a:solidFill>
                  <a:schemeClr val="bg1"/>
                </a:solidFill>
                <a:latin typeface="Bookman Old Style" panose="02050604050505020204" pitchFamily="18" charset="0"/>
              </a:endParaRPr>
            </a:p>
          </p:txBody>
        </p:sp>
      </p:grpSp>
    </p:spTree>
    <p:extLst>
      <p:ext uri="{BB962C8B-B14F-4D97-AF65-F5344CB8AC3E}">
        <p14:creationId xmlns:p14="http://schemas.microsoft.com/office/powerpoint/2010/main" val="152651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25"/>
                                        </p:tgtEl>
                                        <p:attrNameLst>
                                          <p:attrName>style.visibility</p:attrName>
                                        </p:attrNameLst>
                                      </p:cBhvr>
                                      <p:to>
                                        <p:strVal val="visible"/>
                                      </p:to>
                                    </p:set>
                                    <p:animEffect transition="in" filter="wipe(right)">
                                      <p:cBhvr>
                                        <p:cTn id="17" dur="500"/>
                                        <p:tgtEl>
                                          <p:spTgt spid="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4"/>
                                        </p:tgtEl>
                                        <p:attrNameLst>
                                          <p:attrName>style.visibility</p:attrName>
                                        </p:attrNameLst>
                                      </p:cBhvr>
                                      <p:to>
                                        <p:strVal val="visible"/>
                                      </p:to>
                                    </p:set>
                                    <p:animEffect transition="in" filter="fade">
                                      <p:cBhvr>
                                        <p:cTn id="22" dur="500"/>
                                        <p:tgtEl>
                                          <p:spTgt spid="2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gtEl>
                                        <p:attrNameLst>
                                          <p:attrName>style.visibility</p:attrName>
                                        </p:attrNameLst>
                                      </p:cBhvr>
                                      <p:to>
                                        <p:strVal val="visible"/>
                                      </p:to>
                                    </p:set>
                                    <p:animEffect transition="in" filter="fade">
                                      <p:cBhvr>
                                        <p:cTn id="27" dur="500"/>
                                        <p:tgtEl>
                                          <p:spTgt spid="2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26"/>
                                        </p:tgtEl>
                                        <p:attrNameLst>
                                          <p:attrName>style.visibility</p:attrName>
                                        </p:attrNameLst>
                                      </p:cBhvr>
                                      <p:to>
                                        <p:strVal val="visible"/>
                                      </p:to>
                                    </p:set>
                                    <p:animEffect transition="in" filter="wipe(right)">
                                      <p:cBhvr>
                                        <p:cTn id="32" dur="500"/>
                                        <p:tgtEl>
                                          <p:spTgt spid="2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7"/>
                                        </p:tgtEl>
                                        <p:attrNameLst>
                                          <p:attrName>style.visibility</p:attrName>
                                        </p:attrNameLst>
                                      </p:cBhvr>
                                      <p:to>
                                        <p:strVal val="visible"/>
                                      </p:to>
                                    </p:set>
                                    <p:animEffect transition="in" filter="fade">
                                      <p:cBhvr>
                                        <p:cTn id="37" dur="500"/>
                                        <p:tgtEl>
                                          <p:spTgt spid="2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31"/>
                                        </p:tgtEl>
                                        <p:attrNameLst>
                                          <p:attrName>style.visibility</p:attrName>
                                        </p:attrNameLst>
                                      </p:cBhvr>
                                      <p:to>
                                        <p:strVal val="visible"/>
                                      </p:to>
                                    </p:set>
                                    <p:animEffect transition="in" filter="wipe(right)">
                                      <p:cBhvr>
                                        <p:cTn id="42"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224" grpId="0"/>
      <p:bldP spid="22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le 48"/>
          <p:cNvGraphicFramePr>
            <a:graphicFrameLocks noGrp="1"/>
          </p:cNvGraphicFramePr>
          <p:nvPr>
            <p:extLst>
              <p:ext uri="{D42A27DB-BD31-4B8C-83A1-F6EECF244321}">
                <p14:modId xmlns:p14="http://schemas.microsoft.com/office/powerpoint/2010/main" val="868518746"/>
              </p:ext>
            </p:extLst>
          </p:nvPr>
        </p:nvGraphicFramePr>
        <p:xfrm>
          <a:off x="1353510" y="2584300"/>
          <a:ext cx="6096000" cy="2185582"/>
        </p:xfrm>
        <a:graphic>
          <a:graphicData uri="http://schemas.openxmlformats.org/drawingml/2006/table">
            <a:tbl>
              <a:tblPr firstRow="1" bandRow="1">
                <a:tableStyleId>{1FECB4D8-DB02-4DC6-A0A2-4F2EBAE1DC90}</a:tableStyleId>
              </a:tblPr>
              <a:tblGrid>
                <a:gridCol w="1389690"/>
                <a:gridCol w="1048710"/>
                <a:gridCol w="1219200"/>
                <a:gridCol w="1219200"/>
                <a:gridCol w="1219200"/>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554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6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6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7" name="Group 6"/>
          <p:cNvGrpSpPr/>
          <p:nvPr/>
        </p:nvGrpSpPr>
        <p:grpSpPr>
          <a:xfrm>
            <a:off x="533400" y="209550"/>
            <a:ext cx="2888188" cy="838200"/>
            <a:chOff x="914400" y="590550"/>
            <a:chExt cx="2888188" cy="838200"/>
          </a:xfrm>
        </p:grpSpPr>
        <p:sp>
          <p:nvSpPr>
            <p:cNvPr id="4" name="Horizontal Scroll 3"/>
            <p:cNvSpPr/>
            <p:nvPr/>
          </p:nvSpPr>
          <p:spPr>
            <a:xfrm>
              <a:off x="914400" y="590550"/>
              <a:ext cx="2888188" cy="838200"/>
            </a:xfrm>
            <a:prstGeom prst="horizontalScroll">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90600" y="824984"/>
              <a:ext cx="2811988" cy="369332"/>
            </a:xfrm>
            <a:prstGeom prst="rect">
              <a:avLst/>
            </a:prstGeom>
            <a:noFill/>
          </p:spPr>
          <p:txBody>
            <a:bodyPr wrap="none" rtlCol="0">
              <a:spAutoFit/>
            </a:bodyPr>
            <a:lstStyle/>
            <a:p>
              <a:r>
                <a:rPr lang="en-US" b="1" dirty="0" smtClean="0">
                  <a:solidFill>
                    <a:schemeClr val="bg1"/>
                  </a:solidFill>
                  <a:latin typeface="Bookman Old Style" panose="02050604050505020204" pitchFamily="18" charset="0"/>
                </a:rPr>
                <a:t>Isotopes of Hydrogen.</a:t>
              </a:r>
              <a:endParaRPr lang="en-US" b="1" dirty="0">
                <a:solidFill>
                  <a:schemeClr val="bg1"/>
                </a:solidFill>
                <a:latin typeface="Bookman Old Style" panose="02050604050505020204" pitchFamily="18" charset="0"/>
              </a:endParaRPr>
            </a:p>
          </p:txBody>
        </p:sp>
      </p:grpSp>
      <p:grpSp>
        <p:nvGrpSpPr>
          <p:cNvPr id="10" name="Group 9"/>
          <p:cNvGrpSpPr/>
          <p:nvPr/>
        </p:nvGrpSpPr>
        <p:grpSpPr>
          <a:xfrm>
            <a:off x="3686407" y="373279"/>
            <a:ext cx="3409908" cy="2145980"/>
            <a:chOff x="667406" y="1428750"/>
            <a:chExt cx="3409908" cy="2145980"/>
          </a:xfrm>
        </p:grpSpPr>
        <p:sp>
          <p:nvSpPr>
            <p:cNvPr id="9" name="Flowchart: Predefined Process 8"/>
            <p:cNvSpPr/>
            <p:nvPr/>
          </p:nvSpPr>
          <p:spPr>
            <a:xfrm rot="5400000">
              <a:off x="1235015" y="886760"/>
              <a:ext cx="2145980" cy="3229960"/>
            </a:xfrm>
            <a:prstGeom prst="flowChartPredefinedProcess">
              <a:avLst/>
            </a:prstGeom>
            <a:solidFill>
              <a:srgbClr val="FFFF00"/>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 name="TextBox 7"/>
            <p:cNvSpPr txBox="1"/>
            <p:nvPr/>
          </p:nvSpPr>
          <p:spPr>
            <a:xfrm>
              <a:off x="667406" y="1669435"/>
              <a:ext cx="3409908" cy="1477328"/>
            </a:xfrm>
            <a:prstGeom prst="rect">
              <a:avLst/>
            </a:prstGeom>
            <a:noFill/>
          </p:spPr>
          <p:txBody>
            <a:bodyPr wrap="none" rtlCol="0">
              <a:spAutoFit/>
            </a:bodyPr>
            <a:lstStyle/>
            <a:p>
              <a:r>
                <a:rPr lang="en-US" dirty="0" smtClean="0">
                  <a:latin typeface="Bookman Old Style" panose="02050604050505020204" pitchFamily="18" charset="0"/>
                </a:rPr>
                <a:t>The hydrogen element has </a:t>
              </a:r>
            </a:p>
            <a:p>
              <a:r>
                <a:rPr lang="en-US" dirty="0" smtClean="0">
                  <a:latin typeface="Bookman Old Style" panose="02050604050505020204" pitchFamily="18" charset="0"/>
                </a:rPr>
                <a:t>three isotopes having the</a:t>
              </a:r>
            </a:p>
            <a:p>
              <a:r>
                <a:rPr lang="en-US" dirty="0" smtClean="0">
                  <a:latin typeface="Bookman Old Style" panose="02050604050505020204" pitchFamily="18" charset="0"/>
                </a:rPr>
                <a:t>same atomic number of 1 </a:t>
              </a:r>
            </a:p>
            <a:p>
              <a:r>
                <a:rPr lang="en-US" dirty="0" smtClean="0">
                  <a:latin typeface="Bookman Old Style" panose="02050604050505020204" pitchFamily="18" charset="0"/>
                </a:rPr>
                <a:t>but different mass numbers </a:t>
              </a:r>
            </a:p>
            <a:p>
              <a:r>
                <a:rPr lang="en-US" dirty="0" smtClean="0">
                  <a:latin typeface="Bookman Old Style" panose="02050604050505020204" pitchFamily="18" charset="0"/>
                </a:rPr>
                <a:t>of 1,2 and 3 respectively.</a:t>
              </a:r>
              <a:endParaRPr lang="en-US" dirty="0">
                <a:latin typeface="Bookman Old Style" panose="02050604050505020204" pitchFamily="18" charset="0"/>
              </a:endParaRPr>
            </a:p>
          </p:txBody>
        </p:sp>
      </p:grpSp>
      <p:grpSp>
        <p:nvGrpSpPr>
          <p:cNvPr id="27" name="Group 26"/>
          <p:cNvGrpSpPr/>
          <p:nvPr/>
        </p:nvGrpSpPr>
        <p:grpSpPr>
          <a:xfrm>
            <a:off x="1062946" y="1595258"/>
            <a:ext cx="2133871" cy="735173"/>
            <a:chOff x="4602494" y="1881305"/>
            <a:chExt cx="2133871" cy="735173"/>
          </a:xfrm>
        </p:grpSpPr>
        <p:grpSp>
          <p:nvGrpSpPr>
            <p:cNvPr id="17" name="Group 16"/>
            <p:cNvGrpSpPr/>
            <p:nvPr/>
          </p:nvGrpSpPr>
          <p:grpSpPr>
            <a:xfrm>
              <a:off x="4724400" y="1927423"/>
              <a:ext cx="574511" cy="491927"/>
              <a:chOff x="4592639" y="1915755"/>
              <a:chExt cx="574511" cy="491927"/>
            </a:xfrm>
          </p:grpSpPr>
          <p:sp>
            <p:nvSpPr>
              <p:cNvPr id="11" name="TextBox 10"/>
              <p:cNvSpPr txBox="1"/>
              <p:nvPr/>
            </p:nvSpPr>
            <p:spPr>
              <a:xfrm>
                <a:off x="4724400" y="2038350"/>
                <a:ext cx="442750" cy="369332"/>
              </a:xfrm>
              <a:prstGeom prst="rect">
                <a:avLst/>
              </a:prstGeom>
              <a:noFill/>
            </p:spPr>
            <p:txBody>
              <a:bodyPr wrap="none" rtlCol="0">
                <a:spAutoFit/>
              </a:bodyPr>
              <a:lstStyle/>
              <a:p>
                <a:r>
                  <a:rPr lang="en-US" dirty="0">
                    <a:latin typeface="Bookman Old Style" panose="02050604050505020204" pitchFamily="18" charset="0"/>
                  </a:rPr>
                  <a:t>H,</a:t>
                </a:r>
              </a:p>
            </p:txBody>
          </p:sp>
          <p:sp>
            <p:nvSpPr>
              <p:cNvPr id="12" name="TextBox 11"/>
              <p:cNvSpPr txBox="1"/>
              <p:nvPr/>
            </p:nvSpPr>
            <p:spPr>
              <a:xfrm>
                <a:off x="4592639" y="1915755"/>
                <a:ext cx="295274" cy="307777"/>
              </a:xfrm>
              <a:prstGeom prst="rect">
                <a:avLst/>
              </a:prstGeom>
              <a:noFill/>
            </p:spPr>
            <p:txBody>
              <a:bodyPr wrap="none" rtlCol="0">
                <a:spAutoFit/>
              </a:bodyPr>
              <a:lstStyle/>
              <a:p>
                <a:r>
                  <a:rPr lang="en-US" sz="1400" dirty="0" smtClean="0">
                    <a:latin typeface="Bookman Old Style" panose="02050604050505020204" pitchFamily="18" charset="0"/>
                  </a:rPr>
                  <a:t>1</a:t>
                </a:r>
                <a:endParaRPr lang="en-US" sz="1400" dirty="0">
                  <a:latin typeface="Bookman Old Style" panose="02050604050505020204" pitchFamily="18" charset="0"/>
                </a:endParaRPr>
              </a:p>
            </p:txBody>
          </p:sp>
          <p:sp>
            <p:nvSpPr>
              <p:cNvPr id="13" name="TextBox 12"/>
              <p:cNvSpPr txBox="1"/>
              <p:nvPr/>
            </p:nvSpPr>
            <p:spPr>
              <a:xfrm>
                <a:off x="4592639" y="2095004"/>
                <a:ext cx="295274" cy="307777"/>
              </a:xfrm>
              <a:prstGeom prst="rect">
                <a:avLst/>
              </a:prstGeom>
              <a:noFill/>
            </p:spPr>
            <p:txBody>
              <a:bodyPr wrap="none" rtlCol="0">
                <a:spAutoFit/>
              </a:bodyPr>
              <a:lstStyle/>
              <a:p>
                <a:r>
                  <a:rPr lang="en-US" sz="1400" dirty="0" smtClean="0">
                    <a:latin typeface="Bookman Old Style" panose="02050604050505020204" pitchFamily="18" charset="0"/>
                  </a:rPr>
                  <a:t>1</a:t>
                </a:r>
                <a:endParaRPr lang="en-US" sz="1400" dirty="0">
                  <a:latin typeface="Bookman Old Style" panose="02050604050505020204" pitchFamily="18" charset="0"/>
                </a:endParaRPr>
              </a:p>
            </p:txBody>
          </p:sp>
        </p:grpSp>
        <p:grpSp>
          <p:nvGrpSpPr>
            <p:cNvPr id="18" name="Group 17"/>
            <p:cNvGrpSpPr/>
            <p:nvPr/>
          </p:nvGrpSpPr>
          <p:grpSpPr>
            <a:xfrm>
              <a:off x="5140489" y="1927423"/>
              <a:ext cx="574511" cy="491927"/>
              <a:chOff x="5292889" y="1885950"/>
              <a:chExt cx="574511" cy="491927"/>
            </a:xfrm>
          </p:grpSpPr>
          <p:sp>
            <p:nvSpPr>
              <p:cNvPr id="14" name="TextBox 13"/>
              <p:cNvSpPr txBox="1"/>
              <p:nvPr/>
            </p:nvSpPr>
            <p:spPr>
              <a:xfrm>
                <a:off x="5424650" y="2008545"/>
                <a:ext cx="442750" cy="369332"/>
              </a:xfrm>
              <a:prstGeom prst="rect">
                <a:avLst/>
              </a:prstGeom>
              <a:noFill/>
            </p:spPr>
            <p:txBody>
              <a:bodyPr wrap="none" rtlCol="0">
                <a:spAutoFit/>
              </a:bodyPr>
              <a:lstStyle/>
              <a:p>
                <a:r>
                  <a:rPr lang="en-US" dirty="0">
                    <a:latin typeface="Bookman Old Style" panose="02050604050505020204" pitchFamily="18" charset="0"/>
                  </a:rPr>
                  <a:t>H,</a:t>
                </a:r>
              </a:p>
            </p:txBody>
          </p:sp>
          <p:sp>
            <p:nvSpPr>
              <p:cNvPr id="15" name="TextBox 14"/>
              <p:cNvSpPr txBox="1"/>
              <p:nvPr/>
            </p:nvSpPr>
            <p:spPr>
              <a:xfrm>
                <a:off x="5292889" y="1885950"/>
                <a:ext cx="295274" cy="307777"/>
              </a:xfrm>
              <a:prstGeom prst="rect">
                <a:avLst/>
              </a:prstGeom>
              <a:noFill/>
            </p:spPr>
            <p:txBody>
              <a:bodyPr wrap="none" rtlCol="0">
                <a:spAutoFit/>
              </a:bodyPr>
              <a:lstStyle/>
              <a:p>
                <a:r>
                  <a:rPr lang="en-US" sz="1400" dirty="0" smtClean="0">
                    <a:latin typeface="Bookman Old Style" panose="02050604050505020204" pitchFamily="18" charset="0"/>
                  </a:rPr>
                  <a:t>2</a:t>
                </a:r>
                <a:endParaRPr lang="en-US" sz="1400" dirty="0">
                  <a:latin typeface="Bookman Old Style" panose="02050604050505020204" pitchFamily="18" charset="0"/>
                </a:endParaRPr>
              </a:p>
            </p:txBody>
          </p:sp>
          <p:sp>
            <p:nvSpPr>
              <p:cNvPr id="16" name="TextBox 15"/>
              <p:cNvSpPr txBox="1"/>
              <p:nvPr/>
            </p:nvSpPr>
            <p:spPr>
              <a:xfrm>
                <a:off x="5292889" y="2065199"/>
                <a:ext cx="295274" cy="307777"/>
              </a:xfrm>
              <a:prstGeom prst="rect">
                <a:avLst/>
              </a:prstGeom>
              <a:noFill/>
            </p:spPr>
            <p:txBody>
              <a:bodyPr wrap="none" rtlCol="0">
                <a:spAutoFit/>
              </a:bodyPr>
              <a:lstStyle/>
              <a:p>
                <a:r>
                  <a:rPr lang="en-US" sz="1400" dirty="0" smtClean="0">
                    <a:latin typeface="Bookman Old Style" panose="02050604050505020204" pitchFamily="18" charset="0"/>
                  </a:rPr>
                  <a:t>1</a:t>
                </a:r>
                <a:endParaRPr lang="en-US" sz="1400" dirty="0">
                  <a:latin typeface="Bookman Old Style" panose="02050604050505020204" pitchFamily="18" charset="0"/>
                </a:endParaRPr>
              </a:p>
            </p:txBody>
          </p:sp>
        </p:grpSp>
        <p:grpSp>
          <p:nvGrpSpPr>
            <p:cNvPr id="22" name="Group 21"/>
            <p:cNvGrpSpPr/>
            <p:nvPr/>
          </p:nvGrpSpPr>
          <p:grpSpPr>
            <a:xfrm>
              <a:off x="6054889" y="1910854"/>
              <a:ext cx="574511" cy="491927"/>
              <a:chOff x="4745039" y="3146623"/>
              <a:chExt cx="574511" cy="491927"/>
            </a:xfrm>
          </p:grpSpPr>
          <p:sp>
            <p:nvSpPr>
              <p:cNvPr id="19" name="TextBox 18"/>
              <p:cNvSpPr txBox="1"/>
              <p:nvPr/>
            </p:nvSpPr>
            <p:spPr>
              <a:xfrm>
                <a:off x="4876800" y="3269218"/>
                <a:ext cx="442750" cy="369332"/>
              </a:xfrm>
              <a:prstGeom prst="rect">
                <a:avLst/>
              </a:prstGeom>
              <a:noFill/>
            </p:spPr>
            <p:txBody>
              <a:bodyPr wrap="none" rtlCol="0">
                <a:spAutoFit/>
              </a:bodyPr>
              <a:lstStyle/>
              <a:p>
                <a:r>
                  <a:rPr lang="en-US" dirty="0">
                    <a:latin typeface="Bookman Old Style" panose="02050604050505020204" pitchFamily="18" charset="0"/>
                  </a:rPr>
                  <a:t>H,</a:t>
                </a:r>
              </a:p>
            </p:txBody>
          </p:sp>
          <p:sp>
            <p:nvSpPr>
              <p:cNvPr id="20" name="TextBox 19"/>
              <p:cNvSpPr txBox="1"/>
              <p:nvPr/>
            </p:nvSpPr>
            <p:spPr>
              <a:xfrm>
                <a:off x="4745039" y="3146623"/>
                <a:ext cx="295274" cy="307777"/>
              </a:xfrm>
              <a:prstGeom prst="rect">
                <a:avLst/>
              </a:prstGeom>
              <a:noFill/>
            </p:spPr>
            <p:txBody>
              <a:bodyPr wrap="none" rtlCol="0">
                <a:spAutoFit/>
              </a:bodyPr>
              <a:lstStyle/>
              <a:p>
                <a:r>
                  <a:rPr lang="en-US" sz="1400" dirty="0" smtClean="0">
                    <a:latin typeface="Bookman Old Style" panose="02050604050505020204" pitchFamily="18" charset="0"/>
                  </a:rPr>
                  <a:t>3</a:t>
                </a:r>
                <a:endParaRPr lang="en-US" sz="1400" dirty="0">
                  <a:latin typeface="Bookman Old Style" panose="02050604050505020204" pitchFamily="18" charset="0"/>
                </a:endParaRPr>
              </a:p>
            </p:txBody>
          </p:sp>
          <p:sp>
            <p:nvSpPr>
              <p:cNvPr id="21" name="TextBox 20"/>
              <p:cNvSpPr txBox="1"/>
              <p:nvPr/>
            </p:nvSpPr>
            <p:spPr>
              <a:xfrm>
                <a:off x="4745039" y="3325872"/>
                <a:ext cx="295274" cy="307777"/>
              </a:xfrm>
              <a:prstGeom prst="rect">
                <a:avLst/>
              </a:prstGeom>
              <a:noFill/>
            </p:spPr>
            <p:txBody>
              <a:bodyPr wrap="none" rtlCol="0">
                <a:spAutoFit/>
              </a:bodyPr>
              <a:lstStyle/>
              <a:p>
                <a:r>
                  <a:rPr lang="en-US" sz="1400" dirty="0" smtClean="0">
                    <a:latin typeface="Bookman Old Style" panose="02050604050505020204" pitchFamily="18" charset="0"/>
                  </a:rPr>
                  <a:t>1</a:t>
                </a:r>
                <a:endParaRPr lang="en-US" sz="1400" dirty="0">
                  <a:latin typeface="Bookman Old Style" panose="02050604050505020204" pitchFamily="18" charset="0"/>
                </a:endParaRPr>
              </a:p>
            </p:txBody>
          </p:sp>
        </p:grpSp>
        <p:sp>
          <p:nvSpPr>
            <p:cNvPr id="23" name="TextBox 22"/>
            <p:cNvSpPr txBox="1"/>
            <p:nvPr/>
          </p:nvSpPr>
          <p:spPr>
            <a:xfrm>
              <a:off x="5557929" y="2045117"/>
              <a:ext cx="614271" cy="369332"/>
            </a:xfrm>
            <a:prstGeom prst="rect">
              <a:avLst/>
            </a:prstGeom>
            <a:noFill/>
          </p:spPr>
          <p:txBody>
            <a:bodyPr wrap="none" rtlCol="0">
              <a:spAutoFit/>
            </a:bodyPr>
            <a:lstStyle/>
            <a:p>
              <a:r>
                <a:rPr lang="en-US" dirty="0" smtClean="0">
                  <a:latin typeface="Bookman Old Style" panose="02050604050505020204" pitchFamily="18" charset="0"/>
                </a:rPr>
                <a:t>and</a:t>
              </a:r>
              <a:endParaRPr lang="en-US" dirty="0">
                <a:latin typeface="Bookman Old Style" panose="02050604050505020204" pitchFamily="18" charset="0"/>
              </a:endParaRPr>
            </a:p>
          </p:txBody>
        </p:sp>
        <p:sp>
          <p:nvSpPr>
            <p:cNvPr id="26" name="Rounded Rectangle 25"/>
            <p:cNvSpPr/>
            <p:nvPr/>
          </p:nvSpPr>
          <p:spPr>
            <a:xfrm>
              <a:off x="4602494" y="1881305"/>
              <a:ext cx="2133871" cy="73517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1382329" y="2571750"/>
            <a:ext cx="827471" cy="369332"/>
          </a:xfrm>
          <a:prstGeom prst="rect">
            <a:avLst/>
          </a:prstGeom>
          <a:noFill/>
        </p:spPr>
        <p:txBody>
          <a:bodyPr wrap="none" rtlCol="0">
            <a:spAutoFit/>
          </a:bodyPr>
          <a:lstStyle/>
          <a:p>
            <a:r>
              <a:rPr lang="en-US" dirty="0" smtClean="0">
                <a:latin typeface="Bookman Old Style" panose="02050604050505020204" pitchFamily="18" charset="0"/>
              </a:rPr>
              <a:t>Name</a:t>
            </a:r>
            <a:endParaRPr lang="en-US" dirty="0">
              <a:latin typeface="Bookman Old Style" panose="02050604050505020204" pitchFamily="18" charset="0"/>
            </a:endParaRPr>
          </a:p>
        </p:txBody>
      </p:sp>
      <p:sp>
        <p:nvSpPr>
          <p:cNvPr id="30" name="TextBox 29"/>
          <p:cNvSpPr txBox="1"/>
          <p:nvPr/>
        </p:nvSpPr>
        <p:spPr>
          <a:xfrm>
            <a:off x="2739617" y="2571750"/>
            <a:ext cx="994183" cy="369332"/>
          </a:xfrm>
          <a:prstGeom prst="rect">
            <a:avLst/>
          </a:prstGeom>
          <a:noFill/>
        </p:spPr>
        <p:txBody>
          <a:bodyPr wrap="none" rtlCol="0">
            <a:spAutoFit/>
          </a:bodyPr>
          <a:lstStyle/>
          <a:p>
            <a:r>
              <a:rPr lang="en-US" dirty="0" smtClean="0">
                <a:latin typeface="Bookman Old Style" panose="02050604050505020204" pitchFamily="18" charset="0"/>
              </a:rPr>
              <a:t>Isotope</a:t>
            </a:r>
            <a:endParaRPr lang="en-US" dirty="0">
              <a:latin typeface="Bookman Old Style" panose="02050604050505020204" pitchFamily="18" charset="0"/>
            </a:endParaRPr>
          </a:p>
        </p:txBody>
      </p:sp>
      <p:sp>
        <p:nvSpPr>
          <p:cNvPr id="31" name="TextBox 30"/>
          <p:cNvSpPr txBox="1"/>
          <p:nvPr/>
        </p:nvSpPr>
        <p:spPr>
          <a:xfrm>
            <a:off x="3790333" y="2571750"/>
            <a:ext cx="1122423" cy="369332"/>
          </a:xfrm>
          <a:prstGeom prst="rect">
            <a:avLst/>
          </a:prstGeom>
          <a:noFill/>
        </p:spPr>
        <p:txBody>
          <a:bodyPr wrap="none" rtlCol="0">
            <a:spAutoFit/>
          </a:bodyPr>
          <a:lstStyle/>
          <a:p>
            <a:r>
              <a:rPr lang="en-US" dirty="0" smtClean="0">
                <a:latin typeface="Bookman Old Style" panose="02050604050505020204" pitchFamily="18" charset="0"/>
              </a:rPr>
              <a:t>Protons </a:t>
            </a:r>
            <a:endParaRPr lang="en-US" dirty="0">
              <a:latin typeface="Bookman Old Style" panose="02050604050505020204" pitchFamily="18" charset="0"/>
            </a:endParaRPr>
          </a:p>
        </p:txBody>
      </p:sp>
      <p:sp>
        <p:nvSpPr>
          <p:cNvPr id="32" name="TextBox 31"/>
          <p:cNvSpPr txBox="1"/>
          <p:nvPr/>
        </p:nvSpPr>
        <p:spPr>
          <a:xfrm>
            <a:off x="5025847" y="2583329"/>
            <a:ext cx="1298753" cy="369332"/>
          </a:xfrm>
          <a:prstGeom prst="rect">
            <a:avLst/>
          </a:prstGeom>
          <a:noFill/>
        </p:spPr>
        <p:txBody>
          <a:bodyPr wrap="none" rtlCol="0">
            <a:spAutoFit/>
          </a:bodyPr>
          <a:lstStyle/>
          <a:p>
            <a:r>
              <a:rPr lang="en-US" dirty="0" smtClean="0">
                <a:latin typeface="Bookman Old Style" panose="02050604050505020204" pitchFamily="18" charset="0"/>
              </a:rPr>
              <a:t>Neutrons </a:t>
            </a:r>
            <a:endParaRPr lang="en-US" dirty="0">
              <a:latin typeface="Bookman Old Style" panose="02050604050505020204" pitchFamily="18" charset="0"/>
            </a:endParaRPr>
          </a:p>
        </p:txBody>
      </p:sp>
      <p:sp>
        <p:nvSpPr>
          <p:cNvPr id="33" name="TextBox 32"/>
          <p:cNvSpPr txBox="1"/>
          <p:nvPr/>
        </p:nvSpPr>
        <p:spPr>
          <a:xfrm>
            <a:off x="6248400" y="2571750"/>
            <a:ext cx="1326004" cy="369332"/>
          </a:xfrm>
          <a:prstGeom prst="rect">
            <a:avLst/>
          </a:prstGeom>
          <a:noFill/>
        </p:spPr>
        <p:txBody>
          <a:bodyPr wrap="none" rtlCol="0">
            <a:spAutoFit/>
          </a:bodyPr>
          <a:lstStyle/>
          <a:p>
            <a:r>
              <a:rPr lang="en-US" dirty="0" smtClean="0">
                <a:latin typeface="Bookman Old Style" panose="02050604050505020204" pitchFamily="18" charset="0"/>
              </a:rPr>
              <a:t>Electrons </a:t>
            </a:r>
            <a:endParaRPr lang="en-US" dirty="0">
              <a:latin typeface="Bookman Old Style" panose="02050604050505020204" pitchFamily="18" charset="0"/>
            </a:endParaRPr>
          </a:p>
        </p:txBody>
      </p:sp>
      <p:sp>
        <p:nvSpPr>
          <p:cNvPr id="34" name="TextBox 33"/>
          <p:cNvSpPr txBox="1"/>
          <p:nvPr/>
        </p:nvSpPr>
        <p:spPr>
          <a:xfrm>
            <a:off x="1382329" y="3028950"/>
            <a:ext cx="1162498" cy="369332"/>
          </a:xfrm>
          <a:prstGeom prst="rect">
            <a:avLst/>
          </a:prstGeom>
          <a:noFill/>
        </p:spPr>
        <p:txBody>
          <a:bodyPr wrap="none" rtlCol="0">
            <a:spAutoFit/>
          </a:bodyPr>
          <a:lstStyle/>
          <a:p>
            <a:r>
              <a:rPr lang="en-US" dirty="0" err="1" smtClean="0">
                <a:latin typeface="Bookman Old Style" panose="02050604050505020204" pitchFamily="18" charset="0"/>
              </a:rPr>
              <a:t>Protium</a:t>
            </a:r>
            <a:r>
              <a:rPr lang="en-US" dirty="0" smtClean="0">
                <a:latin typeface="Bookman Old Style" panose="02050604050505020204" pitchFamily="18" charset="0"/>
              </a:rPr>
              <a:t> </a:t>
            </a:r>
            <a:endParaRPr lang="en-US" dirty="0">
              <a:latin typeface="Bookman Old Style" panose="02050604050505020204" pitchFamily="18" charset="0"/>
            </a:endParaRPr>
          </a:p>
        </p:txBody>
      </p:sp>
      <p:sp>
        <p:nvSpPr>
          <p:cNvPr id="35" name="TextBox 34"/>
          <p:cNvSpPr txBox="1"/>
          <p:nvPr/>
        </p:nvSpPr>
        <p:spPr>
          <a:xfrm>
            <a:off x="1345060" y="3714750"/>
            <a:ext cx="1398140" cy="369332"/>
          </a:xfrm>
          <a:prstGeom prst="rect">
            <a:avLst/>
          </a:prstGeom>
          <a:noFill/>
        </p:spPr>
        <p:txBody>
          <a:bodyPr wrap="none" rtlCol="0">
            <a:spAutoFit/>
          </a:bodyPr>
          <a:lstStyle/>
          <a:p>
            <a:r>
              <a:rPr lang="en-US" dirty="0" smtClean="0">
                <a:latin typeface="Bookman Old Style" panose="02050604050505020204" pitchFamily="18" charset="0"/>
              </a:rPr>
              <a:t>Deuterium</a:t>
            </a:r>
            <a:endParaRPr lang="en-US" dirty="0">
              <a:latin typeface="Bookman Old Style" panose="02050604050505020204" pitchFamily="18" charset="0"/>
            </a:endParaRPr>
          </a:p>
        </p:txBody>
      </p:sp>
      <p:sp>
        <p:nvSpPr>
          <p:cNvPr id="36" name="TextBox 35"/>
          <p:cNvSpPr txBox="1"/>
          <p:nvPr/>
        </p:nvSpPr>
        <p:spPr>
          <a:xfrm>
            <a:off x="1382292" y="4324350"/>
            <a:ext cx="1027845" cy="369332"/>
          </a:xfrm>
          <a:prstGeom prst="rect">
            <a:avLst/>
          </a:prstGeom>
          <a:noFill/>
        </p:spPr>
        <p:txBody>
          <a:bodyPr wrap="none" rtlCol="0">
            <a:spAutoFit/>
          </a:bodyPr>
          <a:lstStyle/>
          <a:p>
            <a:r>
              <a:rPr lang="en-US" dirty="0" smtClean="0">
                <a:latin typeface="Bookman Old Style" panose="02050604050505020204" pitchFamily="18" charset="0"/>
              </a:rPr>
              <a:t>Tritium</a:t>
            </a:r>
            <a:endParaRPr lang="en-US" dirty="0">
              <a:latin typeface="Bookman Old Style" panose="02050604050505020204" pitchFamily="18" charset="0"/>
            </a:endParaRPr>
          </a:p>
        </p:txBody>
      </p:sp>
      <p:grpSp>
        <p:nvGrpSpPr>
          <p:cNvPr id="48" name="Group 47"/>
          <p:cNvGrpSpPr/>
          <p:nvPr/>
        </p:nvGrpSpPr>
        <p:grpSpPr>
          <a:xfrm>
            <a:off x="3048000" y="4236482"/>
            <a:ext cx="500773" cy="491927"/>
            <a:chOff x="4347859" y="2460823"/>
            <a:chExt cx="500773" cy="491927"/>
          </a:xfrm>
        </p:grpSpPr>
        <p:sp>
          <p:nvSpPr>
            <p:cNvPr id="37" name="TextBox 36"/>
            <p:cNvSpPr txBox="1"/>
            <p:nvPr/>
          </p:nvSpPr>
          <p:spPr>
            <a:xfrm>
              <a:off x="4479620" y="2583418"/>
              <a:ext cx="369012" cy="369332"/>
            </a:xfrm>
            <a:prstGeom prst="rect">
              <a:avLst/>
            </a:prstGeom>
            <a:noFill/>
          </p:spPr>
          <p:txBody>
            <a:bodyPr wrap="none" rtlCol="0">
              <a:spAutoFit/>
            </a:bodyPr>
            <a:lstStyle/>
            <a:p>
              <a:r>
                <a:rPr lang="en-US" dirty="0" smtClean="0">
                  <a:latin typeface="Bookman Old Style" panose="02050604050505020204" pitchFamily="18" charset="0"/>
                </a:rPr>
                <a:t>H</a:t>
              </a:r>
              <a:endParaRPr lang="en-US" dirty="0">
                <a:latin typeface="Bookman Old Style" panose="02050604050505020204" pitchFamily="18" charset="0"/>
              </a:endParaRPr>
            </a:p>
          </p:txBody>
        </p:sp>
        <p:sp>
          <p:nvSpPr>
            <p:cNvPr id="38" name="TextBox 37"/>
            <p:cNvSpPr txBox="1"/>
            <p:nvPr/>
          </p:nvSpPr>
          <p:spPr>
            <a:xfrm>
              <a:off x="4347859" y="2460823"/>
              <a:ext cx="295274" cy="307777"/>
            </a:xfrm>
            <a:prstGeom prst="rect">
              <a:avLst/>
            </a:prstGeom>
            <a:noFill/>
          </p:spPr>
          <p:txBody>
            <a:bodyPr wrap="none" rtlCol="0">
              <a:spAutoFit/>
            </a:bodyPr>
            <a:lstStyle/>
            <a:p>
              <a:r>
                <a:rPr lang="en-US" sz="1400" dirty="0" smtClean="0">
                  <a:latin typeface="Bookman Old Style" panose="02050604050505020204" pitchFamily="18" charset="0"/>
                </a:rPr>
                <a:t>3</a:t>
              </a:r>
              <a:endParaRPr lang="en-US" sz="1400" dirty="0">
                <a:latin typeface="Bookman Old Style" panose="02050604050505020204" pitchFamily="18" charset="0"/>
              </a:endParaRPr>
            </a:p>
          </p:txBody>
        </p:sp>
        <p:sp>
          <p:nvSpPr>
            <p:cNvPr id="39" name="TextBox 38"/>
            <p:cNvSpPr txBox="1"/>
            <p:nvPr/>
          </p:nvSpPr>
          <p:spPr>
            <a:xfrm>
              <a:off x="4347859" y="2640072"/>
              <a:ext cx="295274" cy="307777"/>
            </a:xfrm>
            <a:prstGeom prst="rect">
              <a:avLst/>
            </a:prstGeom>
            <a:noFill/>
          </p:spPr>
          <p:txBody>
            <a:bodyPr wrap="none" rtlCol="0">
              <a:spAutoFit/>
            </a:bodyPr>
            <a:lstStyle/>
            <a:p>
              <a:r>
                <a:rPr lang="en-US" sz="1400" dirty="0" smtClean="0">
                  <a:latin typeface="Bookman Old Style" panose="02050604050505020204" pitchFamily="18" charset="0"/>
                </a:rPr>
                <a:t>1</a:t>
              </a:r>
              <a:endParaRPr lang="en-US" sz="1400" dirty="0">
                <a:latin typeface="Bookman Old Style" panose="02050604050505020204" pitchFamily="18" charset="0"/>
              </a:endParaRPr>
            </a:p>
          </p:txBody>
        </p:sp>
      </p:grpSp>
      <p:grpSp>
        <p:nvGrpSpPr>
          <p:cNvPr id="43" name="Group 42"/>
          <p:cNvGrpSpPr/>
          <p:nvPr/>
        </p:nvGrpSpPr>
        <p:grpSpPr>
          <a:xfrm>
            <a:off x="2952722" y="3001722"/>
            <a:ext cx="500773" cy="491927"/>
            <a:chOff x="4500259" y="2613223"/>
            <a:chExt cx="500773" cy="491927"/>
          </a:xfrm>
        </p:grpSpPr>
        <p:sp>
          <p:nvSpPr>
            <p:cNvPr id="40" name="TextBox 39"/>
            <p:cNvSpPr txBox="1"/>
            <p:nvPr/>
          </p:nvSpPr>
          <p:spPr>
            <a:xfrm>
              <a:off x="4632020" y="2735818"/>
              <a:ext cx="369012" cy="369332"/>
            </a:xfrm>
            <a:prstGeom prst="rect">
              <a:avLst/>
            </a:prstGeom>
            <a:noFill/>
          </p:spPr>
          <p:txBody>
            <a:bodyPr wrap="none" rtlCol="0">
              <a:spAutoFit/>
            </a:bodyPr>
            <a:lstStyle/>
            <a:p>
              <a:r>
                <a:rPr lang="en-US" dirty="0" smtClean="0">
                  <a:latin typeface="Bookman Old Style" panose="02050604050505020204" pitchFamily="18" charset="0"/>
                </a:rPr>
                <a:t>H</a:t>
              </a:r>
              <a:endParaRPr lang="en-US" dirty="0">
                <a:latin typeface="Bookman Old Style" panose="02050604050505020204" pitchFamily="18" charset="0"/>
              </a:endParaRPr>
            </a:p>
          </p:txBody>
        </p:sp>
        <p:sp>
          <p:nvSpPr>
            <p:cNvPr id="41" name="TextBox 40"/>
            <p:cNvSpPr txBox="1"/>
            <p:nvPr/>
          </p:nvSpPr>
          <p:spPr>
            <a:xfrm>
              <a:off x="4500259" y="2613223"/>
              <a:ext cx="295274" cy="307777"/>
            </a:xfrm>
            <a:prstGeom prst="rect">
              <a:avLst/>
            </a:prstGeom>
            <a:noFill/>
          </p:spPr>
          <p:txBody>
            <a:bodyPr wrap="none" rtlCol="0">
              <a:spAutoFit/>
            </a:bodyPr>
            <a:lstStyle/>
            <a:p>
              <a:r>
                <a:rPr lang="en-US" sz="1400" dirty="0" smtClean="0">
                  <a:latin typeface="Bookman Old Style" panose="02050604050505020204" pitchFamily="18" charset="0"/>
                </a:rPr>
                <a:t>1</a:t>
              </a:r>
              <a:endParaRPr lang="en-US" sz="1400" dirty="0">
                <a:latin typeface="Bookman Old Style" panose="02050604050505020204" pitchFamily="18" charset="0"/>
              </a:endParaRPr>
            </a:p>
          </p:txBody>
        </p:sp>
        <p:sp>
          <p:nvSpPr>
            <p:cNvPr id="42" name="TextBox 41"/>
            <p:cNvSpPr txBox="1"/>
            <p:nvPr/>
          </p:nvSpPr>
          <p:spPr>
            <a:xfrm>
              <a:off x="4500259" y="2792472"/>
              <a:ext cx="295274" cy="307777"/>
            </a:xfrm>
            <a:prstGeom prst="rect">
              <a:avLst/>
            </a:prstGeom>
            <a:noFill/>
          </p:spPr>
          <p:txBody>
            <a:bodyPr wrap="none" rtlCol="0">
              <a:spAutoFit/>
            </a:bodyPr>
            <a:lstStyle/>
            <a:p>
              <a:r>
                <a:rPr lang="en-US" sz="1400" dirty="0" smtClean="0">
                  <a:latin typeface="Bookman Old Style" panose="02050604050505020204" pitchFamily="18" charset="0"/>
                </a:rPr>
                <a:t>1</a:t>
              </a:r>
              <a:endParaRPr lang="en-US" sz="1400" dirty="0">
                <a:latin typeface="Bookman Old Style" panose="02050604050505020204" pitchFamily="18" charset="0"/>
              </a:endParaRPr>
            </a:p>
          </p:txBody>
        </p:sp>
      </p:grpSp>
      <p:grpSp>
        <p:nvGrpSpPr>
          <p:cNvPr id="44" name="Group 43"/>
          <p:cNvGrpSpPr/>
          <p:nvPr/>
        </p:nvGrpSpPr>
        <p:grpSpPr>
          <a:xfrm>
            <a:off x="2997609" y="3592393"/>
            <a:ext cx="500773" cy="491927"/>
            <a:chOff x="4500259" y="2613223"/>
            <a:chExt cx="500773" cy="491927"/>
          </a:xfrm>
        </p:grpSpPr>
        <p:sp>
          <p:nvSpPr>
            <p:cNvPr id="45" name="TextBox 44"/>
            <p:cNvSpPr txBox="1"/>
            <p:nvPr/>
          </p:nvSpPr>
          <p:spPr>
            <a:xfrm>
              <a:off x="4632020" y="2735818"/>
              <a:ext cx="369012" cy="369332"/>
            </a:xfrm>
            <a:prstGeom prst="rect">
              <a:avLst/>
            </a:prstGeom>
            <a:noFill/>
          </p:spPr>
          <p:txBody>
            <a:bodyPr wrap="none" rtlCol="0">
              <a:spAutoFit/>
            </a:bodyPr>
            <a:lstStyle/>
            <a:p>
              <a:r>
                <a:rPr lang="en-US" dirty="0" smtClean="0">
                  <a:latin typeface="Bookman Old Style" panose="02050604050505020204" pitchFamily="18" charset="0"/>
                </a:rPr>
                <a:t>H</a:t>
              </a:r>
              <a:endParaRPr lang="en-US" dirty="0">
                <a:latin typeface="Bookman Old Style" panose="02050604050505020204" pitchFamily="18" charset="0"/>
              </a:endParaRPr>
            </a:p>
          </p:txBody>
        </p:sp>
        <p:sp>
          <p:nvSpPr>
            <p:cNvPr id="46" name="TextBox 45"/>
            <p:cNvSpPr txBox="1"/>
            <p:nvPr/>
          </p:nvSpPr>
          <p:spPr>
            <a:xfrm>
              <a:off x="4500259" y="2613223"/>
              <a:ext cx="295274" cy="307777"/>
            </a:xfrm>
            <a:prstGeom prst="rect">
              <a:avLst/>
            </a:prstGeom>
            <a:noFill/>
          </p:spPr>
          <p:txBody>
            <a:bodyPr wrap="none" rtlCol="0">
              <a:spAutoFit/>
            </a:bodyPr>
            <a:lstStyle/>
            <a:p>
              <a:r>
                <a:rPr lang="en-US" sz="1400" dirty="0" smtClean="0">
                  <a:latin typeface="Bookman Old Style" panose="02050604050505020204" pitchFamily="18" charset="0"/>
                </a:rPr>
                <a:t>2</a:t>
              </a:r>
              <a:endParaRPr lang="en-US" sz="1400" dirty="0">
                <a:latin typeface="Bookman Old Style" panose="02050604050505020204" pitchFamily="18" charset="0"/>
              </a:endParaRPr>
            </a:p>
          </p:txBody>
        </p:sp>
        <p:sp>
          <p:nvSpPr>
            <p:cNvPr id="47" name="TextBox 46"/>
            <p:cNvSpPr txBox="1"/>
            <p:nvPr/>
          </p:nvSpPr>
          <p:spPr>
            <a:xfrm>
              <a:off x="4500259" y="2792472"/>
              <a:ext cx="295274" cy="307777"/>
            </a:xfrm>
            <a:prstGeom prst="rect">
              <a:avLst/>
            </a:prstGeom>
            <a:noFill/>
          </p:spPr>
          <p:txBody>
            <a:bodyPr wrap="none" rtlCol="0">
              <a:spAutoFit/>
            </a:bodyPr>
            <a:lstStyle/>
            <a:p>
              <a:r>
                <a:rPr lang="en-US" sz="1400" dirty="0" smtClean="0">
                  <a:latin typeface="Bookman Old Style" panose="02050604050505020204" pitchFamily="18" charset="0"/>
                </a:rPr>
                <a:t>1</a:t>
              </a:r>
              <a:endParaRPr lang="en-US" sz="1400" dirty="0">
                <a:latin typeface="Bookman Old Style" panose="02050604050505020204" pitchFamily="18" charset="0"/>
              </a:endParaRPr>
            </a:p>
          </p:txBody>
        </p:sp>
      </p:grpSp>
      <p:sp>
        <p:nvSpPr>
          <p:cNvPr id="50" name="TextBox 49"/>
          <p:cNvSpPr txBox="1"/>
          <p:nvPr/>
        </p:nvSpPr>
        <p:spPr>
          <a:xfrm>
            <a:off x="4187877" y="3150193"/>
            <a:ext cx="327334" cy="369332"/>
          </a:xfrm>
          <a:prstGeom prst="rect">
            <a:avLst/>
          </a:prstGeom>
          <a:noFill/>
        </p:spPr>
        <p:txBody>
          <a:bodyPr wrap="none" rtlCol="0">
            <a:spAutoFit/>
          </a:bodyPr>
          <a:lstStyle/>
          <a:p>
            <a:r>
              <a:rPr lang="en-US" dirty="0" smtClean="0">
                <a:latin typeface="Bookman Old Style" panose="02050604050505020204" pitchFamily="18" charset="0"/>
              </a:rPr>
              <a:t>1</a:t>
            </a:r>
            <a:endParaRPr lang="en-US" dirty="0">
              <a:latin typeface="Bookman Old Style" panose="02050604050505020204" pitchFamily="18" charset="0"/>
            </a:endParaRPr>
          </a:p>
        </p:txBody>
      </p:sp>
      <p:sp>
        <p:nvSpPr>
          <p:cNvPr id="51" name="TextBox 50"/>
          <p:cNvSpPr txBox="1"/>
          <p:nvPr/>
        </p:nvSpPr>
        <p:spPr>
          <a:xfrm>
            <a:off x="4191000" y="3790950"/>
            <a:ext cx="327334" cy="369332"/>
          </a:xfrm>
          <a:prstGeom prst="rect">
            <a:avLst/>
          </a:prstGeom>
          <a:noFill/>
        </p:spPr>
        <p:txBody>
          <a:bodyPr wrap="none" rtlCol="0">
            <a:spAutoFit/>
          </a:bodyPr>
          <a:lstStyle/>
          <a:p>
            <a:r>
              <a:rPr lang="en-US" dirty="0" smtClean="0">
                <a:latin typeface="Bookman Old Style" panose="02050604050505020204" pitchFamily="18" charset="0"/>
              </a:rPr>
              <a:t>1</a:t>
            </a:r>
            <a:endParaRPr lang="en-US" dirty="0">
              <a:latin typeface="Bookman Old Style" panose="02050604050505020204" pitchFamily="18" charset="0"/>
            </a:endParaRPr>
          </a:p>
        </p:txBody>
      </p:sp>
      <p:sp>
        <p:nvSpPr>
          <p:cNvPr id="52" name="TextBox 51"/>
          <p:cNvSpPr txBox="1"/>
          <p:nvPr/>
        </p:nvSpPr>
        <p:spPr>
          <a:xfrm>
            <a:off x="4191000" y="4400550"/>
            <a:ext cx="327334" cy="369332"/>
          </a:xfrm>
          <a:prstGeom prst="rect">
            <a:avLst/>
          </a:prstGeom>
          <a:noFill/>
        </p:spPr>
        <p:txBody>
          <a:bodyPr wrap="none" rtlCol="0">
            <a:spAutoFit/>
          </a:bodyPr>
          <a:lstStyle/>
          <a:p>
            <a:r>
              <a:rPr lang="en-US" dirty="0" smtClean="0">
                <a:latin typeface="Bookman Old Style" panose="02050604050505020204" pitchFamily="18" charset="0"/>
              </a:rPr>
              <a:t>1</a:t>
            </a:r>
            <a:endParaRPr lang="en-US" dirty="0">
              <a:latin typeface="Bookman Old Style" panose="02050604050505020204" pitchFamily="18" charset="0"/>
            </a:endParaRPr>
          </a:p>
        </p:txBody>
      </p:sp>
      <p:sp>
        <p:nvSpPr>
          <p:cNvPr id="53" name="TextBox 52"/>
          <p:cNvSpPr txBox="1"/>
          <p:nvPr/>
        </p:nvSpPr>
        <p:spPr>
          <a:xfrm>
            <a:off x="5463866" y="3169682"/>
            <a:ext cx="327334" cy="369332"/>
          </a:xfrm>
          <a:prstGeom prst="rect">
            <a:avLst/>
          </a:prstGeom>
          <a:noFill/>
        </p:spPr>
        <p:txBody>
          <a:bodyPr wrap="none" rtlCol="0">
            <a:spAutoFit/>
          </a:bodyPr>
          <a:lstStyle/>
          <a:p>
            <a:r>
              <a:rPr lang="en-US" dirty="0" smtClean="0">
                <a:latin typeface="Bookman Old Style" panose="02050604050505020204" pitchFamily="18" charset="0"/>
              </a:rPr>
              <a:t>0</a:t>
            </a:r>
            <a:endParaRPr lang="en-US" dirty="0">
              <a:latin typeface="Bookman Old Style" panose="02050604050505020204" pitchFamily="18" charset="0"/>
            </a:endParaRPr>
          </a:p>
        </p:txBody>
      </p:sp>
      <p:sp>
        <p:nvSpPr>
          <p:cNvPr id="54" name="TextBox 53"/>
          <p:cNvSpPr txBox="1"/>
          <p:nvPr/>
        </p:nvSpPr>
        <p:spPr>
          <a:xfrm>
            <a:off x="5486400" y="3790950"/>
            <a:ext cx="327334" cy="369332"/>
          </a:xfrm>
          <a:prstGeom prst="rect">
            <a:avLst/>
          </a:prstGeom>
          <a:noFill/>
        </p:spPr>
        <p:txBody>
          <a:bodyPr wrap="none" rtlCol="0">
            <a:spAutoFit/>
          </a:bodyPr>
          <a:lstStyle/>
          <a:p>
            <a:r>
              <a:rPr lang="en-US" dirty="0" smtClean="0">
                <a:latin typeface="Bookman Old Style" panose="02050604050505020204" pitchFamily="18" charset="0"/>
              </a:rPr>
              <a:t>1</a:t>
            </a:r>
            <a:endParaRPr lang="en-US" dirty="0">
              <a:latin typeface="Bookman Old Style" panose="02050604050505020204" pitchFamily="18" charset="0"/>
            </a:endParaRPr>
          </a:p>
        </p:txBody>
      </p:sp>
      <p:sp>
        <p:nvSpPr>
          <p:cNvPr id="55" name="TextBox 54"/>
          <p:cNvSpPr txBox="1"/>
          <p:nvPr/>
        </p:nvSpPr>
        <p:spPr>
          <a:xfrm>
            <a:off x="5486400" y="4400550"/>
            <a:ext cx="327334" cy="369332"/>
          </a:xfrm>
          <a:prstGeom prst="rect">
            <a:avLst/>
          </a:prstGeom>
          <a:noFill/>
        </p:spPr>
        <p:txBody>
          <a:bodyPr wrap="none" rtlCol="0">
            <a:spAutoFit/>
          </a:bodyPr>
          <a:lstStyle/>
          <a:p>
            <a:r>
              <a:rPr lang="en-US" dirty="0" smtClean="0">
                <a:latin typeface="Bookman Old Style" panose="02050604050505020204" pitchFamily="18" charset="0"/>
              </a:rPr>
              <a:t>2</a:t>
            </a:r>
            <a:endParaRPr lang="en-US" dirty="0">
              <a:latin typeface="Bookman Old Style" panose="02050604050505020204" pitchFamily="18" charset="0"/>
            </a:endParaRPr>
          </a:p>
        </p:txBody>
      </p:sp>
      <p:sp>
        <p:nvSpPr>
          <p:cNvPr id="57" name="TextBox 56"/>
          <p:cNvSpPr txBox="1"/>
          <p:nvPr/>
        </p:nvSpPr>
        <p:spPr>
          <a:xfrm>
            <a:off x="6679943" y="3169682"/>
            <a:ext cx="327334" cy="369332"/>
          </a:xfrm>
          <a:prstGeom prst="rect">
            <a:avLst/>
          </a:prstGeom>
          <a:noFill/>
        </p:spPr>
        <p:txBody>
          <a:bodyPr wrap="none" rtlCol="0">
            <a:spAutoFit/>
          </a:bodyPr>
          <a:lstStyle/>
          <a:p>
            <a:r>
              <a:rPr lang="en-US" dirty="0" smtClean="0">
                <a:latin typeface="Bookman Old Style" panose="02050604050505020204" pitchFamily="18" charset="0"/>
              </a:rPr>
              <a:t>1</a:t>
            </a:r>
            <a:endParaRPr lang="en-US" dirty="0">
              <a:latin typeface="Bookman Old Style" panose="02050604050505020204" pitchFamily="18" charset="0"/>
            </a:endParaRPr>
          </a:p>
        </p:txBody>
      </p:sp>
      <p:sp>
        <p:nvSpPr>
          <p:cNvPr id="58" name="TextBox 57"/>
          <p:cNvSpPr txBox="1"/>
          <p:nvPr/>
        </p:nvSpPr>
        <p:spPr>
          <a:xfrm>
            <a:off x="6683066" y="3810439"/>
            <a:ext cx="327334" cy="369332"/>
          </a:xfrm>
          <a:prstGeom prst="rect">
            <a:avLst/>
          </a:prstGeom>
          <a:noFill/>
        </p:spPr>
        <p:txBody>
          <a:bodyPr wrap="none" rtlCol="0">
            <a:spAutoFit/>
          </a:bodyPr>
          <a:lstStyle/>
          <a:p>
            <a:r>
              <a:rPr lang="en-US" dirty="0" smtClean="0">
                <a:latin typeface="Bookman Old Style" panose="02050604050505020204" pitchFamily="18" charset="0"/>
              </a:rPr>
              <a:t>1</a:t>
            </a:r>
            <a:endParaRPr lang="en-US" dirty="0">
              <a:latin typeface="Bookman Old Style" panose="02050604050505020204" pitchFamily="18" charset="0"/>
            </a:endParaRPr>
          </a:p>
        </p:txBody>
      </p:sp>
      <p:sp>
        <p:nvSpPr>
          <p:cNvPr id="59" name="TextBox 58"/>
          <p:cNvSpPr txBox="1"/>
          <p:nvPr/>
        </p:nvSpPr>
        <p:spPr>
          <a:xfrm>
            <a:off x="6683066" y="4420039"/>
            <a:ext cx="327334" cy="369332"/>
          </a:xfrm>
          <a:prstGeom prst="rect">
            <a:avLst/>
          </a:prstGeom>
          <a:noFill/>
        </p:spPr>
        <p:txBody>
          <a:bodyPr wrap="none" rtlCol="0">
            <a:spAutoFit/>
          </a:bodyPr>
          <a:lstStyle/>
          <a:p>
            <a:r>
              <a:rPr lang="en-US" dirty="0" smtClean="0">
                <a:latin typeface="Bookman Old Style" panose="02050604050505020204" pitchFamily="18" charset="0"/>
              </a:rPr>
              <a:t>1</a:t>
            </a:r>
            <a:endParaRPr lang="en-US" dirty="0">
              <a:latin typeface="Bookman Old Style" panose="02050604050505020204" pitchFamily="18" charset="0"/>
            </a:endParaRPr>
          </a:p>
        </p:txBody>
      </p:sp>
      <p:grpSp>
        <p:nvGrpSpPr>
          <p:cNvPr id="5" name="Group 4"/>
          <p:cNvGrpSpPr/>
          <p:nvPr/>
        </p:nvGrpSpPr>
        <p:grpSpPr>
          <a:xfrm>
            <a:off x="4427049" y="817315"/>
            <a:ext cx="4259751" cy="2415437"/>
            <a:chOff x="4427049" y="817315"/>
            <a:chExt cx="4259751" cy="2491667"/>
          </a:xfrm>
        </p:grpSpPr>
        <p:sp>
          <p:nvSpPr>
            <p:cNvPr id="2" name="Cloud Callout 1"/>
            <p:cNvSpPr/>
            <p:nvPr/>
          </p:nvSpPr>
          <p:spPr>
            <a:xfrm>
              <a:off x="4427049" y="817315"/>
              <a:ext cx="4259751" cy="2491667"/>
            </a:xfrm>
            <a:prstGeom prst="cloudCallout">
              <a:avLst>
                <a:gd name="adj1" fmla="val -28032"/>
                <a:gd name="adj2" fmla="val 70507"/>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4848776" y="1200150"/>
              <a:ext cx="3685624" cy="1754326"/>
            </a:xfrm>
            <a:prstGeom prst="rect">
              <a:avLst/>
            </a:prstGeom>
            <a:noFill/>
          </p:spPr>
          <p:txBody>
            <a:bodyPr wrap="none" rtlCol="0">
              <a:spAutoFit/>
            </a:bodyPr>
            <a:lstStyle/>
            <a:p>
              <a:pPr algn="ctr"/>
              <a:r>
                <a:rPr lang="en-US" dirty="0" smtClean="0">
                  <a:latin typeface="Bookman Old Style" panose="02050604050505020204" pitchFamily="18" charset="0"/>
                </a:rPr>
                <a:t>It is clear from the above table </a:t>
              </a:r>
            </a:p>
            <a:p>
              <a:pPr algn="ctr"/>
              <a:r>
                <a:rPr lang="en-US" dirty="0" smtClean="0">
                  <a:latin typeface="Bookman Old Style" panose="02050604050505020204" pitchFamily="18" charset="0"/>
                </a:rPr>
                <a:t>that all the isotopes of </a:t>
              </a:r>
            </a:p>
            <a:p>
              <a:pPr algn="ctr"/>
              <a:r>
                <a:rPr lang="en-US" dirty="0" smtClean="0">
                  <a:latin typeface="Bookman Old Style" panose="02050604050505020204" pitchFamily="18" charset="0"/>
                </a:rPr>
                <a:t>Hydrogen contain 1 proton </a:t>
              </a:r>
            </a:p>
            <a:p>
              <a:pPr algn="ctr"/>
              <a:r>
                <a:rPr lang="en-US" dirty="0" smtClean="0">
                  <a:latin typeface="Bookman Old Style" panose="02050604050505020204" pitchFamily="18" charset="0"/>
                </a:rPr>
                <a:t>and 1 electron each but they </a:t>
              </a:r>
            </a:p>
            <a:p>
              <a:pPr algn="ctr"/>
              <a:r>
                <a:rPr lang="en-US" dirty="0" smtClean="0">
                  <a:latin typeface="Bookman Old Style" panose="02050604050505020204" pitchFamily="18" charset="0"/>
                </a:rPr>
                <a:t>contain 0,1 and 2 neutrons</a:t>
              </a:r>
            </a:p>
            <a:p>
              <a:pPr algn="ctr"/>
              <a:r>
                <a:rPr lang="en-US" dirty="0" smtClean="0">
                  <a:latin typeface="Bookman Old Style" panose="02050604050505020204" pitchFamily="18" charset="0"/>
                </a:rPr>
                <a:t> respectively.</a:t>
              </a:r>
              <a:endParaRPr lang="en-US" dirty="0">
                <a:latin typeface="Bookman Old Style" panose="02050604050505020204" pitchFamily="18" charset="0"/>
              </a:endParaRPr>
            </a:p>
          </p:txBody>
        </p:sp>
      </p:grpSp>
      <p:grpSp>
        <p:nvGrpSpPr>
          <p:cNvPr id="24" name="Group 23"/>
          <p:cNvGrpSpPr/>
          <p:nvPr/>
        </p:nvGrpSpPr>
        <p:grpSpPr>
          <a:xfrm>
            <a:off x="5234439" y="1148957"/>
            <a:ext cx="2644970" cy="1740135"/>
            <a:chOff x="-709161" y="323013"/>
            <a:chExt cx="2644970" cy="1740135"/>
          </a:xfrm>
        </p:grpSpPr>
        <p:sp>
          <p:nvSpPr>
            <p:cNvPr id="56" name="Cloud Callout 55"/>
            <p:cNvSpPr/>
            <p:nvPr/>
          </p:nvSpPr>
          <p:spPr>
            <a:xfrm>
              <a:off x="-709161" y="323013"/>
              <a:ext cx="2644970" cy="1740135"/>
            </a:xfrm>
            <a:prstGeom prst="cloudCallout">
              <a:avLst>
                <a:gd name="adj1" fmla="val -30973"/>
                <a:gd name="adj2" fmla="val 100489"/>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81000" y="590550"/>
              <a:ext cx="2135521" cy="1200329"/>
            </a:xfrm>
            <a:prstGeom prst="rect">
              <a:avLst/>
            </a:prstGeom>
            <a:noFill/>
          </p:spPr>
          <p:txBody>
            <a:bodyPr wrap="none" rtlCol="0">
              <a:spAutoFit/>
            </a:bodyPr>
            <a:lstStyle/>
            <a:p>
              <a:pPr algn="ctr"/>
              <a:r>
                <a:rPr lang="en-US" dirty="0" smtClean="0">
                  <a:latin typeface="Bookman Old Style" panose="02050604050505020204" pitchFamily="18" charset="0"/>
                </a:rPr>
                <a:t>So isotopes exist </a:t>
              </a:r>
            </a:p>
            <a:p>
              <a:pPr algn="ctr"/>
              <a:r>
                <a:rPr lang="en-US" dirty="0" smtClean="0">
                  <a:latin typeface="Bookman Old Style" panose="02050604050505020204" pitchFamily="18" charset="0"/>
                </a:rPr>
                <a:t>due to difference</a:t>
              </a:r>
            </a:p>
            <a:p>
              <a:pPr algn="ctr"/>
              <a:r>
                <a:rPr lang="en-US" dirty="0" smtClean="0">
                  <a:latin typeface="Bookman Old Style" panose="02050604050505020204" pitchFamily="18" charset="0"/>
                </a:rPr>
                <a:t> in the number </a:t>
              </a:r>
            </a:p>
            <a:p>
              <a:pPr algn="ctr"/>
              <a:r>
                <a:rPr lang="en-US" dirty="0" smtClean="0">
                  <a:latin typeface="Bookman Old Style" panose="02050604050505020204" pitchFamily="18" charset="0"/>
                </a:rPr>
                <a:t>of neutrons.</a:t>
              </a:r>
              <a:endParaRPr lang="en-US" dirty="0">
                <a:latin typeface="Bookman Old Style" panose="02050604050505020204" pitchFamily="18" charset="0"/>
              </a:endParaRPr>
            </a:p>
          </p:txBody>
        </p:sp>
      </p:grpSp>
    </p:spTree>
    <p:extLst>
      <p:ext uri="{BB962C8B-B14F-4D97-AF65-F5344CB8AC3E}">
        <p14:creationId xmlns:p14="http://schemas.microsoft.com/office/powerpoint/2010/main" val="91992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heel(1)">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left)">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left)">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wipe(left)">
                                      <p:cBhvr>
                                        <p:cTn id="77" dur="500"/>
                                        <p:tgtEl>
                                          <p:spTgt spid="4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left)">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wipe(left)">
                                      <p:cBhvr>
                                        <p:cTn id="92" dur="500"/>
                                        <p:tgtEl>
                                          <p:spTgt spid="5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wipe(left)">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left)">
                                      <p:cBhvr>
                                        <p:cTn id="112" dur="500"/>
                                        <p:tgtEl>
                                          <p:spTgt spid="5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wipe(left)">
                                      <p:cBhvr>
                                        <p:cTn id="117" dur="500"/>
                                        <p:tgtEl>
                                          <p:spTgt spid="5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wipe(down)">
                                      <p:cBhvr>
                                        <p:cTn id="122" dur="500"/>
                                        <p:tgtEl>
                                          <p:spTgt spid="5"/>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24"/>
                                        </p:tgtEl>
                                        <p:attrNameLst>
                                          <p:attrName>style.visibility</p:attrName>
                                        </p:attrNameLst>
                                      </p:cBhvr>
                                      <p:to>
                                        <p:strVal val="visible"/>
                                      </p:to>
                                    </p:set>
                                    <p:animEffect transition="in" filter="wipe(down)">
                                      <p:cBhvr>
                                        <p:cTn id="131" dur="500"/>
                                        <p:tgtEl>
                                          <p:spTgt spid="24"/>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P spid="36" grpId="0"/>
      <p:bldP spid="50" grpId="0"/>
      <p:bldP spid="51" grpId="0"/>
      <p:bldP spid="52" grpId="0"/>
      <p:bldP spid="53" grpId="0"/>
      <p:bldP spid="54" grpId="0"/>
      <p:bldP spid="55" grpId="0"/>
      <p:bldP spid="57" grpId="0"/>
      <p:bldP spid="58" grpId="0"/>
      <p:bldP spid="5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Flowchart: Process 164"/>
          <p:cNvSpPr/>
          <p:nvPr/>
        </p:nvSpPr>
        <p:spPr>
          <a:xfrm>
            <a:off x="444500" y="162508"/>
            <a:ext cx="8305800" cy="4752463"/>
          </a:xfrm>
          <a:prstGeom prst="flowChartProcess">
            <a:avLst/>
          </a:prstGeom>
          <a:blipFill>
            <a:blip r:embed="rId3"/>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2" name="Group 161"/>
          <p:cNvGrpSpPr/>
          <p:nvPr/>
        </p:nvGrpSpPr>
        <p:grpSpPr>
          <a:xfrm>
            <a:off x="457200" y="819150"/>
            <a:ext cx="2948243" cy="1945011"/>
            <a:chOff x="457200" y="819150"/>
            <a:chExt cx="2948243" cy="1945011"/>
          </a:xfrm>
        </p:grpSpPr>
        <p:grpSp>
          <p:nvGrpSpPr>
            <p:cNvPr id="138" name="Group 137"/>
            <p:cNvGrpSpPr/>
            <p:nvPr/>
          </p:nvGrpSpPr>
          <p:grpSpPr>
            <a:xfrm>
              <a:off x="609600" y="819150"/>
              <a:ext cx="1185831" cy="1318220"/>
              <a:chOff x="1118833" y="763196"/>
              <a:chExt cx="1434855" cy="1595047"/>
            </a:xfrm>
          </p:grpSpPr>
          <p:grpSp>
            <p:nvGrpSpPr>
              <p:cNvPr id="104" name="Group 103"/>
              <p:cNvGrpSpPr/>
              <p:nvPr/>
            </p:nvGrpSpPr>
            <p:grpSpPr>
              <a:xfrm>
                <a:off x="1118833" y="763196"/>
                <a:ext cx="1434855" cy="1595047"/>
                <a:chOff x="1336228" y="885449"/>
                <a:chExt cx="1434855" cy="1595047"/>
              </a:xfrm>
            </p:grpSpPr>
            <p:grpSp>
              <p:nvGrpSpPr>
                <p:cNvPr id="105" name="Group 104"/>
                <p:cNvGrpSpPr/>
                <p:nvPr/>
              </p:nvGrpSpPr>
              <p:grpSpPr>
                <a:xfrm>
                  <a:off x="1336228" y="995467"/>
                  <a:ext cx="1434855" cy="1485029"/>
                  <a:chOff x="1862168" y="2912071"/>
                  <a:chExt cx="1185832" cy="1259879"/>
                </a:xfrm>
              </p:grpSpPr>
              <p:sp>
                <p:nvSpPr>
                  <p:cNvPr id="109" name="Oval 108"/>
                  <p:cNvSpPr/>
                  <p:nvPr/>
                </p:nvSpPr>
                <p:spPr>
                  <a:xfrm>
                    <a:off x="1862168" y="3004705"/>
                    <a:ext cx="1185832" cy="1167245"/>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2362047" y="2912071"/>
                    <a:ext cx="228598" cy="207818"/>
                  </a:xfrm>
                  <a:prstGeom prst="ellipse">
                    <a:avLst/>
                  </a:prstGeom>
                  <a:solidFill>
                    <a:srgbClr val="FFFF00">
                      <a:alpha val="81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1871416" y="885449"/>
                  <a:ext cx="362423" cy="323835"/>
                  <a:chOff x="389733" y="2624997"/>
                  <a:chExt cx="868190" cy="573689"/>
                </a:xfrm>
              </p:grpSpPr>
              <p:sp>
                <p:nvSpPr>
                  <p:cNvPr id="107" name="TextBox 106"/>
                  <p:cNvSpPr txBox="1"/>
                  <p:nvPr/>
                </p:nvSpPr>
                <p:spPr>
                  <a:xfrm>
                    <a:off x="389733" y="2707967"/>
                    <a:ext cx="657411" cy="490719"/>
                  </a:xfrm>
                  <a:prstGeom prst="rect">
                    <a:avLst/>
                  </a:prstGeom>
                  <a:noFill/>
                  <a:ln w="38100">
                    <a:noFill/>
                  </a:ln>
                </p:spPr>
                <p:txBody>
                  <a:bodyPr wrap="none" rtlCol="0">
                    <a:spAutoFit/>
                  </a:bodyPr>
                  <a:lstStyle/>
                  <a:p>
                    <a:r>
                      <a:rPr lang="en-US" sz="1200" b="1" dirty="0" smtClean="0">
                        <a:latin typeface="Bookman Old Style" panose="02050604050505020204" pitchFamily="18" charset="0"/>
                      </a:rPr>
                      <a:t>e</a:t>
                    </a:r>
                    <a:endParaRPr lang="en-US" sz="1200" b="1" dirty="0">
                      <a:latin typeface="Bookman Old Style" panose="02050604050505020204" pitchFamily="18" charset="0"/>
                    </a:endParaRPr>
                  </a:p>
                </p:txBody>
              </p:sp>
              <p:sp>
                <p:nvSpPr>
                  <p:cNvPr id="108" name="TextBox 107"/>
                  <p:cNvSpPr txBox="1"/>
                  <p:nvPr/>
                </p:nvSpPr>
                <p:spPr>
                  <a:xfrm>
                    <a:off x="642750" y="2624997"/>
                    <a:ext cx="615173" cy="545244"/>
                  </a:xfrm>
                  <a:prstGeom prst="rect">
                    <a:avLst/>
                  </a:prstGeom>
                  <a:noFill/>
                  <a:ln w="38100">
                    <a:noFill/>
                  </a:ln>
                </p:spPr>
                <p:txBody>
                  <a:bodyPr wrap="none" rtlCol="0">
                    <a:spAutoFit/>
                  </a:bodyPr>
                  <a:lstStyle/>
                  <a:p>
                    <a:r>
                      <a:rPr lang="en-US" sz="1400" b="1" dirty="0">
                        <a:latin typeface="Bookman Old Style" panose="02050604050505020204" pitchFamily="18" charset="0"/>
                      </a:rPr>
                      <a:t>-</a:t>
                    </a:r>
                  </a:p>
                </p:txBody>
              </p:sp>
            </p:grpSp>
          </p:grpSp>
          <p:grpSp>
            <p:nvGrpSpPr>
              <p:cNvPr id="122" name="Group 121"/>
              <p:cNvGrpSpPr/>
              <p:nvPr/>
            </p:nvGrpSpPr>
            <p:grpSpPr>
              <a:xfrm>
                <a:off x="1608728" y="1380283"/>
                <a:ext cx="475019" cy="475100"/>
                <a:chOff x="5681593" y="1783112"/>
                <a:chExt cx="475019" cy="475100"/>
              </a:xfrm>
            </p:grpSpPr>
            <p:grpSp>
              <p:nvGrpSpPr>
                <p:cNvPr id="117" name="Group 116"/>
                <p:cNvGrpSpPr/>
                <p:nvPr/>
              </p:nvGrpSpPr>
              <p:grpSpPr>
                <a:xfrm>
                  <a:off x="5681593" y="1783112"/>
                  <a:ext cx="475019" cy="407638"/>
                  <a:chOff x="5529193" y="944912"/>
                  <a:chExt cx="475019" cy="407638"/>
                </a:xfrm>
              </p:grpSpPr>
              <p:sp>
                <p:nvSpPr>
                  <p:cNvPr id="118" name="Oval 117"/>
                  <p:cNvSpPr/>
                  <p:nvPr/>
                </p:nvSpPr>
                <p:spPr>
                  <a:xfrm>
                    <a:off x="5562600" y="971548"/>
                    <a:ext cx="381000" cy="3810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5529193" y="944912"/>
                    <a:ext cx="330125" cy="316550"/>
                  </a:xfrm>
                  <a:prstGeom prst="rect">
                    <a:avLst/>
                  </a:prstGeom>
                  <a:noFill/>
                </p:spPr>
                <p:txBody>
                  <a:bodyPr wrap="none" rtlCol="0">
                    <a:spAutoFit/>
                  </a:bodyPr>
                  <a:lstStyle/>
                  <a:p>
                    <a:r>
                      <a:rPr lang="en-US" sz="1100" dirty="0" smtClean="0">
                        <a:latin typeface="Bookman Old Style" panose="02050604050505020204" pitchFamily="18" charset="0"/>
                      </a:rPr>
                      <a:t>P</a:t>
                    </a:r>
                    <a:endParaRPr lang="en-US" sz="1100" dirty="0">
                      <a:latin typeface="Bookman Old Style" panose="02050604050505020204" pitchFamily="18" charset="0"/>
                    </a:endParaRPr>
                  </a:p>
                </p:txBody>
              </p:sp>
              <p:sp>
                <p:nvSpPr>
                  <p:cNvPr id="120" name="TextBox 119"/>
                  <p:cNvSpPr txBox="1"/>
                  <p:nvPr/>
                </p:nvSpPr>
                <p:spPr>
                  <a:xfrm>
                    <a:off x="5677965" y="963640"/>
                    <a:ext cx="326247" cy="316549"/>
                  </a:xfrm>
                  <a:prstGeom prst="rect">
                    <a:avLst/>
                  </a:prstGeom>
                  <a:noFill/>
                </p:spPr>
                <p:txBody>
                  <a:bodyPr wrap="none" rtlCol="0">
                    <a:spAutoFit/>
                  </a:bodyPr>
                  <a:lstStyle/>
                  <a:p>
                    <a:r>
                      <a:rPr lang="en-US" sz="1100" dirty="0" smtClean="0">
                        <a:latin typeface="Bookman Old Style" panose="02050604050505020204" pitchFamily="18" charset="0"/>
                      </a:rPr>
                      <a:t>+</a:t>
                    </a:r>
                    <a:endParaRPr lang="en-US" sz="1100" dirty="0">
                      <a:latin typeface="Bookman Old Style" panose="02050604050505020204" pitchFamily="18" charset="0"/>
                    </a:endParaRPr>
                  </a:p>
                </p:txBody>
              </p:sp>
            </p:grpSp>
            <p:sp>
              <p:nvSpPr>
                <p:cNvPr id="121" name="TextBox 120"/>
                <p:cNvSpPr txBox="1"/>
                <p:nvPr/>
              </p:nvSpPr>
              <p:spPr>
                <a:xfrm>
                  <a:off x="5741153" y="1941664"/>
                  <a:ext cx="223524" cy="316548"/>
                </a:xfrm>
                <a:prstGeom prst="rect">
                  <a:avLst/>
                </a:prstGeom>
                <a:noFill/>
              </p:spPr>
              <p:txBody>
                <a:bodyPr wrap="none" rtlCol="0">
                  <a:spAutoFit/>
                </a:bodyPr>
                <a:lstStyle/>
                <a:p>
                  <a:endParaRPr lang="en-US" sz="1100" dirty="0">
                    <a:latin typeface="Bookman Old Style" panose="02050604050505020204" pitchFamily="18" charset="0"/>
                  </a:endParaRPr>
                </a:p>
              </p:txBody>
            </p:sp>
          </p:grpSp>
        </p:grpSp>
        <p:grpSp>
          <p:nvGrpSpPr>
            <p:cNvPr id="161" name="Group 160"/>
            <p:cNvGrpSpPr/>
            <p:nvPr/>
          </p:nvGrpSpPr>
          <p:grpSpPr>
            <a:xfrm>
              <a:off x="457200" y="1146770"/>
              <a:ext cx="2948243" cy="1617391"/>
              <a:chOff x="457200" y="1146770"/>
              <a:chExt cx="2948243" cy="1617391"/>
            </a:xfrm>
          </p:grpSpPr>
          <p:grpSp>
            <p:nvGrpSpPr>
              <p:cNvPr id="150" name="Group 149"/>
              <p:cNvGrpSpPr/>
              <p:nvPr/>
            </p:nvGrpSpPr>
            <p:grpSpPr>
              <a:xfrm>
                <a:off x="1555561" y="1146770"/>
                <a:ext cx="1243303" cy="788518"/>
                <a:chOff x="2051711" y="1112945"/>
                <a:chExt cx="1504397" cy="954107"/>
              </a:xfrm>
            </p:grpSpPr>
            <p:sp>
              <p:nvSpPr>
                <p:cNvPr id="144" name="TextBox 143"/>
                <p:cNvSpPr txBox="1"/>
                <p:nvPr/>
              </p:nvSpPr>
              <p:spPr>
                <a:xfrm>
                  <a:off x="2566734" y="1112945"/>
                  <a:ext cx="989374" cy="954107"/>
                </a:xfrm>
                <a:prstGeom prst="rect">
                  <a:avLst/>
                </a:prstGeom>
                <a:noFill/>
              </p:spPr>
              <p:txBody>
                <a:bodyPr wrap="none" rtlCol="0">
                  <a:spAutoFit/>
                </a:bodyPr>
                <a:lstStyle/>
                <a:p>
                  <a:r>
                    <a:rPr lang="en-US" sz="1400" dirty="0" smtClean="0">
                      <a:latin typeface="Bookman Old Style" panose="02050604050505020204" pitchFamily="18" charset="0"/>
                    </a:rPr>
                    <a:t>Nucleus </a:t>
                  </a:r>
                </a:p>
                <a:p>
                  <a:r>
                    <a:rPr lang="en-US" sz="1400" dirty="0" smtClean="0">
                      <a:latin typeface="Bookman Old Style" panose="02050604050505020204" pitchFamily="18" charset="0"/>
                    </a:rPr>
                    <a:t>contain</a:t>
                  </a:r>
                </a:p>
                <a:p>
                  <a:r>
                    <a:rPr lang="en-US" sz="1400" dirty="0" smtClean="0">
                      <a:latin typeface="Bookman Old Style" panose="02050604050505020204" pitchFamily="18" charset="0"/>
                    </a:rPr>
                    <a:t>1 proton </a:t>
                  </a:r>
                </a:p>
                <a:p>
                  <a:r>
                    <a:rPr lang="en-US" sz="1400" dirty="0" smtClean="0">
                      <a:latin typeface="Bookman Old Style" panose="02050604050505020204" pitchFamily="18" charset="0"/>
                    </a:rPr>
                    <a:t>only</a:t>
                  </a:r>
                  <a:endParaRPr lang="en-US" sz="1400" dirty="0">
                    <a:latin typeface="Bookman Old Style" panose="02050604050505020204" pitchFamily="18" charset="0"/>
                  </a:endParaRPr>
                </a:p>
              </p:txBody>
            </p:sp>
            <p:cxnSp>
              <p:nvCxnSpPr>
                <p:cNvPr id="147" name="Straight Arrow Connector 146"/>
                <p:cNvCxnSpPr/>
                <p:nvPr/>
              </p:nvCxnSpPr>
              <p:spPr>
                <a:xfrm flipH="1">
                  <a:off x="2051711" y="1484609"/>
                  <a:ext cx="61528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7" name="TextBox 156"/>
              <p:cNvSpPr txBox="1"/>
              <p:nvPr/>
            </p:nvSpPr>
            <p:spPr>
              <a:xfrm>
                <a:off x="457200" y="2240941"/>
                <a:ext cx="2948243" cy="523220"/>
              </a:xfrm>
              <a:prstGeom prst="rect">
                <a:avLst/>
              </a:prstGeom>
              <a:noFill/>
            </p:spPr>
            <p:txBody>
              <a:bodyPr wrap="none" rtlCol="0">
                <a:spAutoFit/>
              </a:bodyPr>
              <a:lstStyle/>
              <a:p>
                <a:r>
                  <a:rPr lang="en-US" sz="1400" dirty="0" smtClean="0">
                    <a:latin typeface="Bookman Old Style" panose="02050604050505020204" pitchFamily="18" charset="0"/>
                  </a:rPr>
                  <a:t>Ordinary hydrogen (or </a:t>
                </a:r>
                <a:r>
                  <a:rPr lang="en-US" sz="1400" dirty="0" err="1" smtClean="0">
                    <a:latin typeface="Bookman Old Style" panose="02050604050505020204" pitchFamily="18" charset="0"/>
                  </a:rPr>
                  <a:t>Protium</a:t>
                </a:r>
                <a:r>
                  <a:rPr lang="en-US" sz="1400" dirty="0" smtClean="0">
                    <a:latin typeface="Bookman Old Style" panose="02050604050505020204" pitchFamily="18" charset="0"/>
                  </a:rPr>
                  <a:t>)</a:t>
                </a:r>
              </a:p>
              <a:p>
                <a:r>
                  <a:rPr lang="en-US" sz="1400" dirty="0" smtClean="0">
                    <a:latin typeface="Bookman Old Style" panose="02050604050505020204" pitchFamily="18" charset="0"/>
                  </a:rPr>
                  <a:t>Atomic mass = 1 u</a:t>
                </a:r>
                <a:endParaRPr lang="en-US" sz="1400" dirty="0">
                  <a:latin typeface="Bookman Old Style" panose="02050604050505020204" pitchFamily="18" charset="0"/>
                </a:endParaRPr>
              </a:p>
            </p:txBody>
          </p:sp>
        </p:grpSp>
      </p:grpSp>
      <p:sp>
        <p:nvSpPr>
          <p:cNvPr id="158" name="TextBox 157"/>
          <p:cNvSpPr txBox="1"/>
          <p:nvPr/>
        </p:nvSpPr>
        <p:spPr>
          <a:xfrm>
            <a:off x="503834" y="209550"/>
            <a:ext cx="7356501" cy="369332"/>
          </a:xfrm>
          <a:prstGeom prst="rect">
            <a:avLst/>
          </a:prstGeom>
          <a:noFill/>
        </p:spPr>
        <p:txBody>
          <a:bodyPr wrap="none" rtlCol="0">
            <a:spAutoFit/>
          </a:bodyPr>
          <a:lstStyle/>
          <a:p>
            <a:r>
              <a:rPr lang="en-US" dirty="0" smtClean="0">
                <a:solidFill>
                  <a:srgbClr val="0000FF"/>
                </a:solidFill>
                <a:latin typeface="Bookman Old Style" panose="02050604050505020204" pitchFamily="18" charset="0"/>
              </a:rPr>
              <a:t>The diagrams of the three isotopes of hydrogen are given below:</a:t>
            </a:r>
            <a:endParaRPr lang="en-US" dirty="0">
              <a:solidFill>
                <a:srgbClr val="0000FF"/>
              </a:solidFill>
              <a:latin typeface="Bookman Old Style" panose="02050604050505020204" pitchFamily="18" charset="0"/>
            </a:endParaRPr>
          </a:p>
        </p:txBody>
      </p:sp>
      <p:grpSp>
        <p:nvGrpSpPr>
          <p:cNvPr id="163" name="Group 162"/>
          <p:cNvGrpSpPr/>
          <p:nvPr/>
        </p:nvGrpSpPr>
        <p:grpSpPr>
          <a:xfrm>
            <a:off x="5324571" y="782893"/>
            <a:ext cx="3057429" cy="2017457"/>
            <a:chOff x="4995726" y="782893"/>
            <a:chExt cx="3057429" cy="2017457"/>
          </a:xfrm>
        </p:grpSpPr>
        <p:grpSp>
          <p:nvGrpSpPr>
            <p:cNvPr id="139" name="Group 138"/>
            <p:cNvGrpSpPr/>
            <p:nvPr/>
          </p:nvGrpSpPr>
          <p:grpSpPr>
            <a:xfrm>
              <a:off x="4995726" y="782893"/>
              <a:ext cx="1185831" cy="1314539"/>
              <a:chOff x="3813119" y="732134"/>
              <a:chExt cx="1434855" cy="1590592"/>
            </a:xfrm>
          </p:grpSpPr>
          <p:grpSp>
            <p:nvGrpSpPr>
              <p:cNvPr id="124" name="Group 123"/>
              <p:cNvGrpSpPr/>
              <p:nvPr/>
            </p:nvGrpSpPr>
            <p:grpSpPr>
              <a:xfrm>
                <a:off x="4362273" y="1366582"/>
                <a:ext cx="476478" cy="441171"/>
                <a:chOff x="5715000" y="1769411"/>
                <a:chExt cx="476478" cy="441171"/>
              </a:xfrm>
            </p:grpSpPr>
            <p:grpSp>
              <p:nvGrpSpPr>
                <p:cNvPr id="125" name="Group 124"/>
                <p:cNvGrpSpPr/>
                <p:nvPr/>
              </p:nvGrpSpPr>
              <p:grpSpPr>
                <a:xfrm>
                  <a:off x="5715000" y="1769411"/>
                  <a:ext cx="476478" cy="421339"/>
                  <a:chOff x="5562600" y="931211"/>
                  <a:chExt cx="476478" cy="421339"/>
                </a:xfrm>
              </p:grpSpPr>
              <p:sp>
                <p:nvSpPr>
                  <p:cNvPr id="127" name="Oval 126"/>
                  <p:cNvSpPr/>
                  <p:nvPr/>
                </p:nvSpPr>
                <p:spPr>
                  <a:xfrm>
                    <a:off x="5562600" y="971548"/>
                    <a:ext cx="381000" cy="3810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606622" y="931211"/>
                    <a:ext cx="330127" cy="316549"/>
                  </a:xfrm>
                  <a:prstGeom prst="rect">
                    <a:avLst/>
                  </a:prstGeom>
                  <a:noFill/>
                </p:spPr>
                <p:txBody>
                  <a:bodyPr wrap="none" rtlCol="0">
                    <a:spAutoFit/>
                  </a:bodyPr>
                  <a:lstStyle/>
                  <a:p>
                    <a:r>
                      <a:rPr lang="en-US" sz="1100" dirty="0" smtClean="0">
                        <a:latin typeface="Bookman Old Style" panose="02050604050505020204" pitchFamily="18" charset="0"/>
                      </a:rPr>
                      <a:t>P</a:t>
                    </a:r>
                    <a:endParaRPr lang="en-US" sz="1100" dirty="0">
                      <a:latin typeface="Bookman Old Style" panose="02050604050505020204" pitchFamily="18" charset="0"/>
                    </a:endParaRPr>
                  </a:p>
                </p:txBody>
              </p:sp>
              <p:sp>
                <p:nvSpPr>
                  <p:cNvPr id="129" name="TextBox 128"/>
                  <p:cNvSpPr txBox="1"/>
                  <p:nvPr/>
                </p:nvSpPr>
                <p:spPr>
                  <a:xfrm>
                    <a:off x="5712829" y="946105"/>
                    <a:ext cx="326249" cy="316549"/>
                  </a:xfrm>
                  <a:prstGeom prst="rect">
                    <a:avLst/>
                  </a:prstGeom>
                  <a:noFill/>
                </p:spPr>
                <p:txBody>
                  <a:bodyPr wrap="none" rtlCol="0">
                    <a:spAutoFit/>
                  </a:bodyPr>
                  <a:lstStyle/>
                  <a:p>
                    <a:r>
                      <a:rPr lang="en-US" sz="1050" dirty="0" smtClean="0">
                        <a:latin typeface="Bookman Old Style" panose="02050604050505020204" pitchFamily="18" charset="0"/>
                      </a:rPr>
                      <a:t>+</a:t>
                    </a:r>
                    <a:endParaRPr lang="en-US" sz="1100" dirty="0">
                      <a:latin typeface="Bookman Old Style" panose="02050604050505020204" pitchFamily="18" charset="0"/>
                    </a:endParaRPr>
                  </a:p>
                </p:txBody>
              </p:sp>
            </p:grpSp>
            <p:sp>
              <p:nvSpPr>
                <p:cNvPr id="126" name="TextBox 125"/>
                <p:cNvSpPr txBox="1"/>
                <p:nvPr/>
              </p:nvSpPr>
              <p:spPr>
                <a:xfrm>
                  <a:off x="5730073" y="1894034"/>
                  <a:ext cx="335944" cy="316548"/>
                </a:xfrm>
                <a:prstGeom prst="rect">
                  <a:avLst/>
                </a:prstGeom>
                <a:noFill/>
              </p:spPr>
              <p:txBody>
                <a:bodyPr wrap="none" rtlCol="0">
                  <a:spAutoFit/>
                </a:bodyPr>
                <a:lstStyle/>
                <a:p>
                  <a:r>
                    <a:rPr lang="en-US" sz="1100" dirty="0" smtClean="0">
                      <a:latin typeface="Bookman Old Style" panose="02050604050505020204" pitchFamily="18" charset="0"/>
                    </a:rPr>
                    <a:t>n</a:t>
                  </a:r>
                  <a:endParaRPr lang="en-US" sz="1100" dirty="0">
                    <a:latin typeface="Bookman Old Style" panose="02050604050505020204" pitchFamily="18" charset="0"/>
                  </a:endParaRPr>
                </a:p>
              </p:txBody>
            </p:sp>
          </p:grpSp>
          <p:grpSp>
            <p:nvGrpSpPr>
              <p:cNvPr id="130" name="Group 129"/>
              <p:cNvGrpSpPr/>
              <p:nvPr/>
            </p:nvGrpSpPr>
            <p:grpSpPr>
              <a:xfrm>
                <a:off x="3813119" y="732134"/>
                <a:ext cx="1434855" cy="1590592"/>
                <a:chOff x="1336228" y="889904"/>
                <a:chExt cx="1434855" cy="1590592"/>
              </a:xfrm>
            </p:grpSpPr>
            <p:grpSp>
              <p:nvGrpSpPr>
                <p:cNvPr id="131" name="Group 130"/>
                <p:cNvGrpSpPr/>
                <p:nvPr/>
              </p:nvGrpSpPr>
              <p:grpSpPr>
                <a:xfrm>
                  <a:off x="1336228" y="995467"/>
                  <a:ext cx="1434855" cy="1485029"/>
                  <a:chOff x="1862168" y="2912071"/>
                  <a:chExt cx="1185832" cy="1259879"/>
                </a:xfrm>
              </p:grpSpPr>
              <p:sp>
                <p:nvSpPr>
                  <p:cNvPr id="135" name="Oval 134"/>
                  <p:cNvSpPr/>
                  <p:nvPr/>
                </p:nvSpPr>
                <p:spPr>
                  <a:xfrm>
                    <a:off x="1862168" y="3004705"/>
                    <a:ext cx="1185832" cy="1167245"/>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2362047" y="2912071"/>
                    <a:ext cx="228598" cy="207818"/>
                  </a:xfrm>
                  <a:prstGeom prst="ellipse">
                    <a:avLst/>
                  </a:prstGeom>
                  <a:solidFill>
                    <a:srgbClr val="FFFF00">
                      <a:alpha val="81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1889440" y="889904"/>
                  <a:ext cx="350953" cy="317997"/>
                  <a:chOff x="432910" y="2632899"/>
                  <a:chExt cx="840716" cy="563348"/>
                </a:xfrm>
              </p:grpSpPr>
              <p:sp>
                <p:nvSpPr>
                  <p:cNvPr id="133" name="TextBox 132"/>
                  <p:cNvSpPr txBox="1"/>
                  <p:nvPr/>
                </p:nvSpPr>
                <p:spPr>
                  <a:xfrm>
                    <a:off x="432910" y="2705530"/>
                    <a:ext cx="657410" cy="490717"/>
                  </a:xfrm>
                  <a:prstGeom prst="rect">
                    <a:avLst/>
                  </a:prstGeom>
                  <a:noFill/>
                  <a:ln w="38100">
                    <a:noFill/>
                  </a:ln>
                </p:spPr>
                <p:txBody>
                  <a:bodyPr wrap="none" rtlCol="0">
                    <a:spAutoFit/>
                  </a:bodyPr>
                  <a:lstStyle/>
                  <a:p>
                    <a:r>
                      <a:rPr lang="en-US" sz="1200" b="1" dirty="0" smtClean="0">
                        <a:latin typeface="Bookman Old Style" panose="02050604050505020204" pitchFamily="18" charset="0"/>
                      </a:rPr>
                      <a:t>e</a:t>
                    </a:r>
                    <a:endParaRPr lang="en-US" sz="1200" b="1" dirty="0">
                      <a:latin typeface="Bookman Old Style" panose="02050604050505020204" pitchFamily="18" charset="0"/>
                    </a:endParaRPr>
                  </a:p>
                </p:txBody>
              </p:sp>
              <p:sp>
                <p:nvSpPr>
                  <p:cNvPr id="134" name="TextBox 133"/>
                  <p:cNvSpPr txBox="1"/>
                  <p:nvPr/>
                </p:nvSpPr>
                <p:spPr>
                  <a:xfrm>
                    <a:off x="658454" y="2632899"/>
                    <a:ext cx="615172" cy="545245"/>
                  </a:xfrm>
                  <a:prstGeom prst="rect">
                    <a:avLst/>
                  </a:prstGeom>
                  <a:noFill/>
                  <a:ln w="38100">
                    <a:noFill/>
                  </a:ln>
                </p:spPr>
                <p:txBody>
                  <a:bodyPr wrap="none" rtlCol="0">
                    <a:spAutoFit/>
                  </a:bodyPr>
                  <a:lstStyle/>
                  <a:p>
                    <a:r>
                      <a:rPr lang="en-US" sz="1400" b="1" dirty="0">
                        <a:latin typeface="Bookman Old Style" panose="02050604050505020204" pitchFamily="18" charset="0"/>
                      </a:rPr>
                      <a:t>-</a:t>
                    </a:r>
                  </a:p>
                </p:txBody>
              </p:sp>
            </p:grpSp>
          </p:grpSp>
        </p:grpSp>
        <p:grpSp>
          <p:nvGrpSpPr>
            <p:cNvPr id="154" name="Group 153"/>
            <p:cNvGrpSpPr/>
            <p:nvPr/>
          </p:nvGrpSpPr>
          <p:grpSpPr>
            <a:xfrm>
              <a:off x="5757726" y="1329713"/>
              <a:ext cx="1873266" cy="954107"/>
              <a:chOff x="2051711" y="1310867"/>
              <a:chExt cx="2266651" cy="1154470"/>
            </a:xfrm>
          </p:grpSpPr>
          <p:sp>
            <p:nvSpPr>
              <p:cNvPr id="155" name="TextBox 154"/>
              <p:cNvSpPr txBox="1"/>
              <p:nvPr/>
            </p:nvSpPr>
            <p:spPr>
              <a:xfrm>
                <a:off x="2647950" y="1310867"/>
                <a:ext cx="1670412" cy="1154470"/>
              </a:xfrm>
              <a:prstGeom prst="rect">
                <a:avLst/>
              </a:prstGeom>
              <a:noFill/>
            </p:spPr>
            <p:txBody>
              <a:bodyPr wrap="none" rtlCol="0">
                <a:spAutoFit/>
              </a:bodyPr>
              <a:lstStyle/>
              <a:p>
                <a:r>
                  <a:rPr lang="en-US" sz="1400" dirty="0" smtClean="0">
                    <a:latin typeface="Bookman Old Style" panose="02050604050505020204" pitchFamily="18" charset="0"/>
                  </a:rPr>
                  <a:t>Nucleus </a:t>
                </a:r>
              </a:p>
              <a:p>
                <a:r>
                  <a:rPr lang="en-US" sz="1400" dirty="0" smtClean="0">
                    <a:latin typeface="Bookman Old Style" panose="02050604050505020204" pitchFamily="18" charset="0"/>
                  </a:rPr>
                  <a:t>contain</a:t>
                </a:r>
              </a:p>
              <a:p>
                <a:r>
                  <a:rPr lang="en-US" sz="1400" dirty="0" smtClean="0">
                    <a:latin typeface="Bookman Old Style" panose="02050604050505020204" pitchFamily="18" charset="0"/>
                  </a:rPr>
                  <a:t>1 proton and </a:t>
                </a:r>
              </a:p>
              <a:p>
                <a:r>
                  <a:rPr lang="en-US" sz="1400" dirty="0" smtClean="0">
                    <a:latin typeface="Bookman Old Style" panose="02050604050505020204" pitchFamily="18" charset="0"/>
                  </a:rPr>
                  <a:t>1 neutron</a:t>
                </a:r>
                <a:endParaRPr lang="en-US" sz="1400" dirty="0">
                  <a:latin typeface="Bookman Old Style" panose="02050604050505020204" pitchFamily="18" charset="0"/>
                </a:endParaRPr>
              </a:p>
            </p:txBody>
          </p:sp>
          <p:cxnSp>
            <p:nvCxnSpPr>
              <p:cNvPr id="156" name="Straight Arrow Connector 155"/>
              <p:cNvCxnSpPr/>
              <p:nvPr/>
            </p:nvCxnSpPr>
            <p:spPr>
              <a:xfrm flipH="1">
                <a:off x="2051711" y="1484609"/>
                <a:ext cx="61528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9" name="TextBox 158"/>
            <p:cNvSpPr txBox="1"/>
            <p:nvPr/>
          </p:nvSpPr>
          <p:spPr>
            <a:xfrm>
              <a:off x="5128957" y="2277130"/>
              <a:ext cx="2924198" cy="523220"/>
            </a:xfrm>
            <a:prstGeom prst="rect">
              <a:avLst/>
            </a:prstGeom>
            <a:noFill/>
          </p:spPr>
          <p:txBody>
            <a:bodyPr wrap="none" rtlCol="0">
              <a:spAutoFit/>
            </a:bodyPr>
            <a:lstStyle/>
            <a:p>
              <a:r>
                <a:rPr lang="en-US" sz="1400" dirty="0" smtClean="0">
                  <a:latin typeface="Bookman Old Style" panose="02050604050505020204" pitchFamily="18" charset="0"/>
                </a:rPr>
                <a:t>Heavy hydrogen (or Deuterium)</a:t>
              </a:r>
            </a:p>
            <a:p>
              <a:r>
                <a:rPr lang="en-US" sz="1400" dirty="0" smtClean="0">
                  <a:latin typeface="Bookman Old Style" panose="02050604050505020204" pitchFamily="18" charset="0"/>
                </a:rPr>
                <a:t>Atomic mass = 2 u</a:t>
              </a:r>
              <a:endParaRPr lang="en-US" sz="1400" dirty="0">
                <a:latin typeface="Bookman Old Style" panose="02050604050505020204" pitchFamily="18" charset="0"/>
              </a:endParaRPr>
            </a:p>
          </p:txBody>
        </p:sp>
      </p:grpSp>
      <p:grpSp>
        <p:nvGrpSpPr>
          <p:cNvPr id="164" name="Group 163"/>
          <p:cNvGrpSpPr/>
          <p:nvPr/>
        </p:nvGrpSpPr>
        <p:grpSpPr>
          <a:xfrm>
            <a:off x="2562202" y="2867631"/>
            <a:ext cx="3085504" cy="1979939"/>
            <a:chOff x="2257402" y="2867631"/>
            <a:chExt cx="3085504" cy="1979939"/>
          </a:xfrm>
        </p:grpSpPr>
        <p:grpSp>
          <p:nvGrpSpPr>
            <p:cNvPr id="137" name="Group 136"/>
            <p:cNvGrpSpPr/>
            <p:nvPr/>
          </p:nvGrpSpPr>
          <p:grpSpPr>
            <a:xfrm>
              <a:off x="2743095" y="2867631"/>
              <a:ext cx="1185831" cy="1304319"/>
              <a:chOff x="1151506" y="766328"/>
              <a:chExt cx="1434855" cy="1578225"/>
            </a:xfrm>
          </p:grpSpPr>
          <p:grpSp>
            <p:nvGrpSpPr>
              <p:cNvPr id="82" name="Group 81"/>
              <p:cNvGrpSpPr/>
              <p:nvPr/>
            </p:nvGrpSpPr>
            <p:grpSpPr>
              <a:xfrm>
                <a:off x="1151506" y="766328"/>
                <a:ext cx="1434855" cy="1578225"/>
                <a:chOff x="1336228" y="902271"/>
                <a:chExt cx="1434855" cy="1578225"/>
              </a:xfrm>
            </p:grpSpPr>
            <p:grpSp>
              <p:nvGrpSpPr>
                <p:cNvPr id="66" name="Group 65"/>
                <p:cNvGrpSpPr/>
                <p:nvPr/>
              </p:nvGrpSpPr>
              <p:grpSpPr>
                <a:xfrm>
                  <a:off x="1336228" y="995467"/>
                  <a:ext cx="1434855" cy="1485029"/>
                  <a:chOff x="1862168" y="2912071"/>
                  <a:chExt cx="1185832" cy="1259879"/>
                </a:xfrm>
              </p:grpSpPr>
              <p:sp>
                <p:nvSpPr>
                  <p:cNvPr id="71" name="Oval 70"/>
                  <p:cNvSpPr/>
                  <p:nvPr/>
                </p:nvSpPr>
                <p:spPr>
                  <a:xfrm>
                    <a:off x="1862168" y="3004705"/>
                    <a:ext cx="1185832" cy="1167245"/>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362047" y="2912071"/>
                    <a:ext cx="228598" cy="207818"/>
                  </a:xfrm>
                  <a:prstGeom prst="ellipse">
                    <a:avLst/>
                  </a:prstGeom>
                  <a:solidFill>
                    <a:srgbClr val="FFFF00">
                      <a:alpha val="81000"/>
                    </a:srgb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1894872" y="902271"/>
                  <a:ext cx="352598" cy="307778"/>
                  <a:chOff x="445925" y="2654801"/>
                  <a:chExt cx="844653" cy="545244"/>
                </a:xfrm>
              </p:grpSpPr>
              <p:sp>
                <p:nvSpPr>
                  <p:cNvPr id="62" name="TextBox 61"/>
                  <p:cNvSpPr txBox="1"/>
                  <p:nvPr/>
                </p:nvSpPr>
                <p:spPr>
                  <a:xfrm>
                    <a:off x="445925" y="2709326"/>
                    <a:ext cx="657410" cy="490719"/>
                  </a:xfrm>
                  <a:prstGeom prst="rect">
                    <a:avLst/>
                  </a:prstGeom>
                  <a:noFill/>
                  <a:ln w="38100">
                    <a:noFill/>
                  </a:ln>
                </p:spPr>
                <p:txBody>
                  <a:bodyPr wrap="none" rtlCol="0">
                    <a:spAutoFit/>
                  </a:bodyPr>
                  <a:lstStyle/>
                  <a:p>
                    <a:r>
                      <a:rPr lang="en-US" sz="1200" b="1" dirty="0" smtClean="0">
                        <a:latin typeface="Bookman Old Style" panose="02050604050505020204" pitchFamily="18" charset="0"/>
                      </a:rPr>
                      <a:t>e</a:t>
                    </a:r>
                    <a:endParaRPr lang="en-US" sz="1200" b="1" dirty="0">
                      <a:latin typeface="Bookman Old Style" panose="02050604050505020204" pitchFamily="18" charset="0"/>
                    </a:endParaRPr>
                  </a:p>
                </p:txBody>
              </p:sp>
              <p:sp>
                <p:nvSpPr>
                  <p:cNvPr id="63" name="TextBox 62"/>
                  <p:cNvSpPr txBox="1"/>
                  <p:nvPr/>
                </p:nvSpPr>
                <p:spPr>
                  <a:xfrm>
                    <a:off x="675404" y="2654801"/>
                    <a:ext cx="615174" cy="545244"/>
                  </a:xfrm>
                  <a:prstGeom prst="rect">
                    <a:avLst/>
                  </a:prstGeom>
                  <a:noFill/>
                  <a:ln w="38100">
                    <a:noFill/>
                  </a:ln>
                </p:spPr>
                <p:txBody>
                  <a:bodyPr wrap="none" rtlCol="0">
                    <a:spAutoFit/>
                  </a:bodyPr>
                  <a:lstStyle/>
                  <a:p>
                    <a:r>
                      <a:rPr lang="en-US" sz="1400" b="1" dirty="0">
                        <a:latin typeface="Bookman Old Style" panose="02050604050505020204" pitchFamily="18" charset="0"/>
                      </a:rPr>
                      <a:t>-</a:t>
                    </a:r>
                  </a:p>
                </p:txBody>
              </p:sp>
            </p:grpSp>
          </p:grpSp>
          <p:grpSp>
            <p:nvGrpSpPr>
              <p:cNvPr id="114" name="Group 113"/>
              <p:cNvGrpSpPr/>
              <p:nvPr/>
            </p:nvGrpSpPr>
            <p:grpSpPr>
              <a:xfrm>
                <a:off x="1612643" y="1382592"/>
                <a:ext cx="512708" cy="500951"/>
                <a:chOff x="5511098" y="913481"/>
                <a:chExt cx="512708" cy="500951"/>
              </a:xfrm>
            </p:grpSpPr>
            <p:sp>
              <p:nvSpPr>
                <p:cNvPr id="111" name="Oval 110"/>
                <p:cNvSpPr/>
                <p:nvPr/>
              </p:nvSpPr>
              <p:spPr>
                <a:xfrm>
                  <a:off x="5562600" y="971548"/>
                  <a:ext cx="381000" cy="3810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5511098" y="920989"/>
                  <a:ext cx="512708" cy="493443"/>
                </a:xfrm>
                <a:prstGeom prst="rect">
                  <a:avLst/>
                </a:prstGeom>
                <a:noFill/>
              </p:spPr>
              <p:txBody>
                <a:bodyPr wrap="square" rtlCol="0">
                  <a:spAutoFit/>
                </a:bodyPr>
                <a:lstStyle/>
                <a:p>
                  <a:r>
                    <a:rPr lang="en-US" sz="1050" dirty="0" smtClean="0">
                      <a:latin typeface="Bookman Old Style" panose="02050604050505020204" pitchFamily="18" charset="0"/>
                    </a:rPr>
                    <a:t> P</a:t>
                  </a:r>
                  <a:endParaRPr lang="en-US" sz="1400" dirty="0" smtClean="0">
                    <a:latin typeface="Bookman Old Style" panose="02050604050505020204" pitchFamily="18" charset="0"/>
                  </a:endParaRPr>
                </a:p>
                <a:p>
                  <a:r>
                    <a:rPr lang="en-US" sz="1000" dirty="0" smtClean="0">
                      <a:latin typeface="Bookman Old Style" panose="02050604050505020204" pitchFamily="18" charset="0"/>
                    </a:rPr>
                    <a:t>2n</a:t>
                  </a:r>
                  <a:endParaRPr lang="en-US" sz="1400" dirty="0">
                    <a:latin typeface="Bookman Old Style" panose="02050604050505020204" pitchFamily="18" charset="0"/>
                  </a:endParaRPr>
                </a:p>
              </p:txBody>
            </p:sp>
            <p:sp>
              <p:nvSpPr>
                <p:cNvPr id="113" name="TextBox 112"/>
                <p:cNvSpPr txBox="1"/>
                <p:nvPr/>
              </p:nvSpPr>
              <p:spPr>
                <a:xfrm>
                  <a:off x="5670403" y="913481"/>
                  <a:ext cx="326247" cy="316548"/>
                </a:xfrm>
                <a:prstGeom prst="rect">
                  <a:avLst/>
                </a:prstGeom>
                <a:noFill/>
              </p:spPr>
              <p:txBody>
                <a:bodyPr wrap="none" rtlCol="0">
                  <a:spAutoFit/>
                </a:bodyPr>
                <a:lstStyle/>
                <a:p>
                  <a:r>
                    <a:rPr lang="en-US" sz="1050" dirty="0" smtClean="0">
                      <a:latin typeface="Bookman Old Style" panose="02050604050505020204" pitchFamily="18" charset="0"/>
                    </a:rPr>
                    <a:t>+</a:t>
                  </a:r>
                </a:p>
              </p:txBody>
            </p:sp>
          </p:grpSp>
        </p:grpSp>
        <p:grpSp>
          <p:nvGrpSpPr>
            <p:cNvPr id="151" name="Group 150"/>
            <p:cNvGrpSpPr/>
            <p:nvPr/>
          </p:nvGrpSpPr>
          <p:grpSpPr>
            <a:xfrm>
              <a:off x="3547926" y="3383431"/>
              <a:ext cx="1794980" cy="954107"/>
              <a:chOff x="2051711" y="1310867"/>
              <a:chExt cx="2171925" cy="1154468"/>
            </a:xfrm>
          </p:grpSpPr>
          <p:sp>
            <p:nvSpPr>
              <p:cNvPr id="152" name="TextBox 151"/>
              <p:cNvSpPr txBox="1"/>
              <p:nvPr/>
            </p:nvSpPr>
            <p:spPr>
              <a:xfrm>
                <a:off x="2553224" y="1310867"/>
                <a:ext cx="1670412" cy="1154468"/>
              </a:xfrm>
              <a:prstGeom prst="rect">
                <a:avLst/>
              </a:prstGeom>
              <a:noFill/>
            </p:spPr>
            <p:txBody>
              <a:bodyPr wrap="none" rtlCol="0">
                <a:spAutoFit/>
              </a:bodyPr>
              <a:lstStyle/>
              <a:p>
                <a:r>
                  <a:rPr lang="en-US" sz="1400" dirty="0" smtClean="0">
                    <a:latin typeface="Bookman Old Style" panose="02050604050505020204" pitchFamily="18" charset="0"/>
                  </a:rPr>
                  <a:t>Nucleus </a:t>
                </a:r>
              </a:p>
              <a:p>
                <a:r>
                  <a:rPr lang="en-US" sz="1400" dirty="0" smtClean="0">
                    <a:latin typeface="Bookman Old Style" panose="02050604050505020204" pitchFamily="18" charset="0"/>
                  </a:rPr>
                  <a:t>contain</a:t>
                </a:r>
              </a:p>
              <a:p>
                <a:r>
                  <a:rPr lang="en-US" sz="1400" dirty="0" smtClean="0">
                    <a:latin typeface="Bookman Old Style" panose="02050604050505020204" pitchFamily="18" charset="0"/>
                  </a:rPr>
                  <a:t>1 proton and </a:t>
                </a:r>
              </a:p>
              <a:p>
                <a:r>
                  <a:rPr lang="en-US" sz="1400" dirty="0" smtClean="0">
                    <a:latin typeface="Bookman Old Style" panose="02050604050505020204" pitchFamily="18" charset="0"/>
                  </a:rPr>
                  <a:t>2 neutron</a:t>
                </a:r>
                <a:endParaRPr lang="en-US" sz="1400" dirty="0">
                  <a:latin typeface="Bookman Old Style" panose="02050604050505020204" pitchFamily="18" charset="0"/>
                </a:endParaRPr>
              </a:p>
            </p:txBody>
          </p:sp>
          <p:cxnSp>
            <p:nvCxnSpPr>
              <p:cNvPr id="153" name="Straight Arrow Connector 152"/>
              <p:cNvCxnSpPr/>
              <p:nvPr/>
            </p:nvCxnSpPr>
            <p:spPr>
              <a:xfrm flipH="1">
                <a:off x="2051711" y="1484609"/>
                <a:ext cx="61528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60" name="TextBox 159"/>
            <p:cNvSpPr txBox="1"/>
            <p:nvPr/>
          </p:nvSpPr>
          <p:spPr>
            <a:xfrm>
              <a:off x="2257402" y="4324350"/>
              <a:ext cx="3081293" cy="523220"/>
            </a:xfrm>
            <a:prstGeom prst="rect">
              <a:avLst/>
            </a:prstGeom>
            <a:noFill/>
          </p:spPr>
          <p:txBody>
            <a:bodyPr wrap="none" rtlCol="0">
              <a:spAutoFit/>
            </a:bodyPr>
            <a:lstStyle/>
            <a:p>
              <a:r>
                <a:rPr lang="en-US" sz="1400" dirty="0" smtClean="0">
                  <a:latin typeface="Bookman Old Style" panose="02050604050505020204" pitchFamily="18" charset="0"/>
                </a:rPr>
                <a:t>Very heavy hydrogen (or Tritium)</a:t>
              </a:r>
            </a:p>
            <a:p>
              <a:r>
                <a:rPr lang="en-US" sz="1400" dirty="0" smtClean="0">
                  <a:latin typeface="Bookman Old Style" panose="02050604050505020204" pitchFamily="18" charset="0"/>
                </a:rPr>
                <a:t>Atomic mass = 3 u</a:t>
              </a:r>
              <a:endParaRPr lang="en-US" sz="1400" dirty="0">
                <a:latin typeface="Bookman Old Style" panose="02050604050505020204" pitchFamily="18" charset="0"/>
              </a:endParaRPr>
            </a:p>
          </p:txBody>
        </p:sp>
      </p:grpSp>
    </p:spTree>
    <p:extLst>
      <p:ext uri="{BB962C8B-B14F-4D97-AF65-F5344CB8AC3E}">
        <p14:creationId xmlns:p14="http://schemas.microsoft.com/office/powerpoint/2010/main" val="359816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wipe(left)">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 calcmode="lin" valueType="num">
                                      <p:cBhvr>
                                        <p:cTn id="12" dur="500" fill="hold"/>
                                        <p:tgtEl>
                                          <p:spTgt spid="162"/>
                                        </p:tgtEl>
                                        <p:attrNameLst>
                                          <p:attrName>ppt_w</p:attrName>
                                        </p:attrNameLst>
                                      </p:cBhvr>
                                      <p:tavLst>
                                        <p:tav tm="0">
                                          <p:val>
                                            <p:fltVal val="0"/>
                                          </p:val>
                                        </p:tav>
                                        <p:tav tm="100000">
                                          <p:val>
                                            <p:strVal val="#ppt_w"/>
                                          </p:val>
                                        </p:tav>
                                      </p:tavLst>
                                    </p:anim>
                                    <p:anim calcmode="lin" valueType="num">
                                      <p:cBhvr>
                                        <p:cTn id="13" dur="500" fill="hold"/>
                                        <p:tgtEl>
                                          <p:spTgt spid="162"/>
                                        </p:tgtEl>
                                        <p:attrNameLst>
                                          <p:attrName>ppt_h</p:attrName>
                                        </p:attrNameLst>
                                      </p:cBhvr>
                                      <p:tavLst>
                                        <p:tav tm="0">
                                          <p:val>
                                            <p:fltVal val="0"/>
                                          </p:val>
                                        </p:tav>
                                        <p:tav tm="100000">
                                          <p:val>
                                            <p:strVal val="#ppt_h"/>
                                          </p:val>
                                        </p:tav>
                                      </p:tavLst>
                                    </p:anim>
                                    <p:animEffect transition="in" filter="fade">
                                      <p:cBhvr>
                                        <p:cTn id="14" dur="500"/>
                                        <p:tgtEl>
                                          <p:spTgt spid="16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3"/>
                                        </p:tgtEl>
                                        <p:attrNameLst>
                                          <p:attrName>style.visibility</p:attrName>
                                        </p:attrNameLst>
                                      </p:cBhvr>
                                      <p:to>
                                        <p:strVal val="visible"/>
                                      </p:to>
                                    </p:set>
                                    <p:anim calcmode="lin" valueType="num">
                                      <p:cBhvr>
                                        <p:cTn id="19" dur="500" fill="hold"/>
                                        <p:tgtEl>
                                          <p:spTgt spid="163"/>
                                        </p:tgtEl>
                                        <p:attrNameLst>
                                          <p:attrName>ppt_w</p:attrName>
                                        </p:attrNameLst>
                                      </p:cBhvr>
                                      <p:tavLst>
                                        <p:tav tm="0">
                                          <p:val>
                                            <p:fltVal val="0"/>
                                          </p:val>
                                        </p:tav>
                                        <p:tav tm="100000">
                                          <p:val>
                                            <p:strVal val="#ppt_w"/>
                                          </p:val>
                                        </p:tav>
                                      </p:tavLst>
                                    </p:anim>
                                    <p:anim calcmode="lin" valueType="num">
                                      <p:cBhvr>
                                        <p:cTn id="20" dur="500" fill="hold"/>
                                        <p:tgtEl>
                                          <p:spTgt spid="163"/>
                                        </p:tgtEl>
                                        <p:attrNameLst>
                                          <p:attrName>ppt_h</p:attrName>
                                        </p:attrNameLst>
                                      </p:cBhvr>
                                      <p:tavLst>
                                        <p:tav tm="0">
                                          <p:val>
                                            <p:fltVal val="0"/>
                                          </p:val>
                                        </p:tav>
                                        <p:tav tm="100000">
                                          <p:val>
                                            <p:strVal val="#ppt_h"/>
                                          </p:val>
                                        </p:tav>
                                      </p:tavLst>
                                    </p:anim>
                                    <p:animEffect transition="in" filter="fade">
                                      <p:cBhvr>
                                        <p:cTn id="21" dur="500"/>
                                        <p:tgtEl>
                                          <p:spTgt spid="16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64"/>
                                        </p:tgtEl>
                                        <p:attrNameLst>
                                          <p:attrName>style.visibility</p:attrName>
                                        </p:attrNameLst>
                                      </p:cBhvr>
                                      <p:to>
                                        <p:strVal val="visible"/>
                                      </p:to>
                                    </p:set>
                                    <p:anim calcmode="lin" valueType="num">
                                      <p:cBhvr>
                                        <p:cTn id="26" dur="500" fill="hold"/>
                                        <p:tgtEl>
                                          <p:spTgt spid="164"/>
                                        </p:tgtEl>
                                        <p:attrNameLst>
                                          <p:attrName>ppt_w</p:attrName>
                                        </p:attrNameLst>
                                      </p:cBhvr>
                                      <p:tavLst>
                                        <p:tav tm="0">
                                          <p:val>
                                            <p:fltVal val="0"/>
                                          </p:val>
                                        </p:tav>
                                        <p:tav tm="100000">
                                          <p:val>
                                            <p:strVal val="#ppt_w"/>
                                          </p:val>
                                        </p:tav>
                                      </p:tavLst>
                                    </p:anim>
                                    <p:anim calcmode="lin" valueType="num">
                                      <p:cBhvr>
                                        <p:cTn id="27" dur="500" fill="hold"/>
                                        <p:tgtEl>
                                          <p:spTgt spid="164"/>
                                        </p:tgtEl>
                                        <p:attrNameLst>
                                          <p:attrName>ppt_h</p:attrName>
                                        </p:attrNameLst>
                                      </p:cBhvr>
                                      <p:tavLst>
                                        <p:tav tm="0">
                                          <p:val>
                                            <p:fltVal val="0"/>
                                          </p:val>
                                        </p:tav>
                                        <p:tav tm="100000">
                                          <p:val>
                                            <p:strVal val="#ppt_h"/>
                                          </p:val>
                                        </p:tav>
                                      </p:tavLst>
                                    </p:anim>
                                    <p:animEffect transition="in" filter="fade">
                                      <p:cBhvr>
                                        <p:cTn id="28"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31701" cy="523220"/>
          </a:xfrm>
          <a:prstGeom prst="rect">
            <a:avLst/>
          </a:prstGeom>
          <a:noFill/>
        </p:spPr>
        <p:txBody>
          <a:bodyPr wrap="none" rtlCol="0">
            <a:spAutoFit/>
          </a:bodyPr>
          <a:lstStyle/>
          <a:p>
            <a:r>
              <a:rPr lang="en-US" sz="2800" dirty="0" smtClean="0">
                <a:latin typeface="Algerian" panose="04020705040A02060702" pitchFamily="82" charset="0"/>
              </a:rPr>
              <a:t>MODULE : 12</a:t>
            </a:r>
            <a:endParaRPr lang="en-US" sz="2800" dirty="0">
              <a:latin typeface="Algerian" panose="04020705040A02060702" pitchFamily="82" charset="0"/>
            </a:endParaRPr>
          </a:p>
        </p:txBody>
      </p:sp>
      <p:sp>
        <p:nvSpPr>
          <p:cNvPr id="5" name="Title 7"/>
          <p:cNvSpPr txBox="1">
            <a:spLocks/>
          </p:cNvSpPr>
          <p:nvPr/>
        </p:nvSpPr>
        <p:spPr bwMode="auto">
          <a:xfrm>
            <a:off x="806019" y="2688879"/>
            <a:ext cx="5670981" cy="50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Isotopes &amp; their application</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31248137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3609"/>
          <a:stretch/>
        </p:blipFill>
        <p:spPr>
          <a:xfrm>
            <a:off x="1295400" y="1424285"/>
            <a:ext cx="6172200" cy="2446887"/>
          </a:xfrm>
          <a:prstGeom prst="rect">
            <a:avLst/>
          </a:prstGeom>
        </p:spPr>
      </p:pic>
      <p:grpSp>
        <p:nvGrpSpPr>
          <p:cNvPr id="13" name="Group 12"/>
          <p:cNvGrpSpPr/>
          <p:nvPr/>
        </p:nvGrpSpPr>
        <p:grpSpPr>
          <a:xfrm>
            <a:off x="1828800" y="3867150"/>
            <a:ext cx="643300" cy="537865"/>
            <a:chOff x="3581400" y="939284"/>
            <a:chExt cx="643300" cy="537865"/>
          </a:xfrm>
        </p:grpSpPr>
        <p:sp>
          <p:nvSpPr>
            <p:cNvPr id="10" name="TextBox 9"/>
            <p:cNvSpPr txBox="1"/>
            <p:nvPr/>
          </p:nvSpPr>
          <p:spPr>
            <a:xfrm>
              <a:off x="3581400" y="939284"/>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12</a:t>
              </a:r>
              <a:endParaRPr lang="en-US" sz="1200" b="1" dirty="0">
                <a:solidFill>
                  <a:srgbClr val="FF0000"/>
                </a:solidFill>
                <a:latin typeface="Bookman Old Style" panose="02050604050505020204" pitchFamily="18" charset="0"/>
              </a:endParaRPr>
            </a:p>
          </p:txBody>
        </p:sp>
        <p:sp>
          <p:nvSpPr>
            <p:cNvPr id="11" name="TextBox 10"/>
            <p:cNvSpPr txBox="1"/>
            <p:nvPr/>
          </p:nvSpPr>
          <p:spPr>
            <a:xfrm>
              <a:off x="3640083" y="1200150"/>
              <a:ext cx="285656"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6</a:t>
              </a:r>
              <a:endParaRPr lang="en-US" sz="1200" b="1" dirty="0">
                <a:solidFill>
                  <a:srgbClr val="FF0000"/>
                </a:solidFill>
                <a:latin typeface="Bookman Old Style" panose="02050604050505020204" pitchFamily="18" charset="0"/>
              </a:endParaRPr>
            </a:p>
          </p:txBody>
        </p:sp>
        <p:sp>
          <p:nvSpPr>
            <p:cNvPr id="12" name="TextBox 11"/>
            <p:cNvSpPr txBox="1"/>
            <p:nvPr/>
          </p:nvSpPr>
          <p:spPr>
            <a:xfrm>
              <a:off x="3868512" y="1026438"/>
              <a:ext cx="356188"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C</a:t>
              </a:r>
              <a:endParaRPr lang="en-US" b="1" dirty="0">
                <a:solidFill>
                  <a:srgbClr val="FF0000"/>
                </a:solidFill>
                <a:latin typeface="Bookman Old Style" panose="02050604050505020204" pitchFamily="18" charset="0"/>
              </a:endParaRPr>
            </a:p>
          </p:txBody>
        </p:sp>
      </p:grpSp>
      <p:grpSp>
        <p:nvGrpSpPr>
          <p:cNvPr id="15" name="Group 14"/>
          <p:cNvGrpSpPr/>
          <p:nvPr/>
        </p:nvGrpSpPr>
        <p:grpSpPr>
          <a:xfrm>
            <a:off x="4038600" y="3862685"/>
            <a:ext cx="651120" cy="537865"/>
            <a:chOff x="3581400" y="939284"/>
            <a:chExt cx="651120" cy="537865"/>
          </a:xfrm>
        </p:grpSpPr>
        <p:sp>
          <p:nvSpPr>
            <p:cNvPr id="16" name="TextBox 15"/>
            <p:cNvSpPr txBox="1"/>
            <p:nvPr/>
          </p:nvSpPr>
          <p:spPr>
            <a:xfrm>
              <a:off x="3581400" y="939284"/>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13</a:t>
              </a:r>
              <a:endParaRPr lang="en-US" sz="1200" b="1" dirty="0">
                <a:solidFill>
                  <a:srgbClr val="FF0000"/>
                </a:solidFill>
                <a:latin typeface="Bookman Old Style" panose="02050604050505020204" pitchFamily="18" charset="0"/>
              </a:endParaRPr>
            </a:p>
          </p:txBody>
        </p:sp>
        <p:sp>
          <p:nvSpPr>
            <p:cNvPr id="17" name="TextBox 16"/>
            <p:cNvSpPr txBox="1"/>
            <p:nvPr/>
          </p:nvSpPr>
          <p:spPr>
            <a:xfrm>
              <a:off x="3640083" y="1200150"/>
              <a:ext cx="285656"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6</a:t>
              </a:r>
              <a:endParaRPr lang="en-US" sz="1200" b="1" dirty="0">
                <a:solidFill>
                  <a:srgbClr val="FF0000"/>
                </a:solidFill>
                <a:latin typeface="Bookman Old Style" panose="02050604050505020204" pitchFamily="18" charset="0"/>
              </a:endParaRPr>
            </a:p>
          </p:txBody>
        </p:sp>
        <p:sp>
          <p:nvSpPr>
            <p:cNvPr id="18" name="TextBox 17"/>
            <p:cNvSpPr txBox="1"/>
            <p:nvPr/>
          </p:nvSpPr>
          <p:spPr>
            <a:xfrm>
              <a:off x="3876332" y="1071711"/>
              <a:ext cx="356188"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C</a:t>
              </a:r>
              <a:endParaRPr lang="en-US" b="1" dirty="0">
                <a:solidFill>
                  <a:srgbClr val="FF0000"/>
                </a:solidFill>
                <a:latin typeface="Bookman Old Style" panose="02050604050505020204" pitchFamily="18" charset="0"/>
              </a:endParaRPr>
            </a:p>
          </p:txBody>
        </p:sp>
      </p:grpSp>
      <p:grpSp>
        <p:nvGrpSpPr>
          <p:cNvPr id="19" name="Group 18"/>
          <p:cNvGrpSpPr/>
          <p:nvPr/>
        </p:nvGrpSpPr>
        <p:grpSpPr>
          <a:xfrm>
            <a:off x="6508169" y="3938885"/>
            <a:ext cx="654631" cy="537865"/>
            <a:chOff x="3581400" y="939284"/>
            <a:chExt cx="654631" cy="537865"/>
          </a:xfrm>
        </p:grpSpPr>
        <p:sp>
          <p:nvSpPr>
            <p:cNvPr id="20" name="TextBox 19"/>
            <p:cNvSpPr txBox="1"/>
            <p:nvPr/>
          </p:nvSpPr>
          <p:spPr>
            <a:xfrm>
              <a:off x="3581400" y="939284"/>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14</a:t>
              </a:r>
              <a:endParaRPr lang="en-US" sz="1200" b="1" dirty="0">
                <a:solidFill>
                  <a:srgbClr val="FF0000"/>
                </a:solidFill>
                <a:latin typeface="Bookman Old Style" panose="02050604050505020204" pitchFamily="18" charset="0"/>
              </a:endParaRPr>
            </a:p>
          </p:txBody>
        </p:sp>
        <p:sp>
          <p:nvSpPr>
            <p:cNvPr id="21" name="TextBox 20"/>
            <p:cNvSpPr txBox="1"/>
            <p:nvPr/>
          </p:nvSpPr>
          <p:spPr>
            <a:xfrm>
              <a:off x="3640083" y="1200150"/>
              <a:ext cx="285656"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6</a:t>
              </a:r>
              <a:endParaRPr lang="en-US" sz="1200" b="1" dirty="0">
                <a:solidFill>
                  <a:srgbClr val="FF0000"/>
                </a:solidFill>
                <a:latin typeface="Bookman Old Style" panose="02050604050505020204" pitchFamily="18" charset="0"/>
              </a:endParaRPr>
            </a:p>
          </p:txBody>
        </p:sp>
        <p:sp>
          <p:nvSpPr>
            <p:cNvPr id="22" name="TextBox 21"/>
            <p:cNvSpPr txBox="1"/>
            <p:nvPr/>
          </p:nvSpPr>
          <p:spPr>
            <a:xfrm>
              <a:off x="3879843" y="1077783"/>
              <a:ext cx="356188"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C</a:t>
              </a:r>
              <a:endParaRPr lang="en-US" b="1" dirty="0">
                <a:solidFill>
                  <a:srgbClr val="FF0000"/>
                </a:solidFill>
                <a:latin typeface="Bookman Old Style" panose="02050604050505020204" pitchFamily="18" charset="0"/>
              </a:endParaRPr>
            </a:p>
          </p:txBody>
        </p:sp>
      </p:grpSp>
      <p:sp>
        <p:nvSpPr>
          <p:cNvPr id="3" name="Rectangle 2"/>
          <p:cNvSpPr/>
          <p:nvPr/>
        </p:nvSpPr>
        <p:spPr>
          <a:xfrm>
            <a:off x="1880682" y="4174186"/>
            <a:ext cx="292457" cy="21023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4057798" y="4169721"/>
            <a:ext cx="325142" cy="21023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556531" y="4243434"/>
            <a:ext cx="295977" cy="233316"/>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09600" y="285750"/>
            <a:ext cx="7790682" cy="92333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smtClean="0">
                <a:latin typeface="Bookman Old Style" pitchFamily="18" charset="0"/>
              </a:rPr>
              <a:t>The carbon element has three isotopes having the same atomic number of 6 but different mass numbers of 12,13 and 14. the three isotopes of carbon can be written as </a:t>
            </a:r>
            <a:endParaRPr lang="en-US" dirty="0">
              <a:latin typeface="Bookman Old Style" pitchFamily="18" charset="0"/>
            </a:endParaRPr>
          </a:p>
        </p:txBody>
      </p:sp>
    </p:spTree>
    <p:extLst>
      <p:ext uri="{BB962C8B-B14F-4D97-AF65-F5344CB8AC3E}">
        <p14:creationId xmlns:p14="http://schemas.microsoft.com/office/powerpoint/2010/main" val="255277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left)">
                                      <p:cBhvr>
                                        <p:cTn id="35" dur="500"/>
                                        <p:tgtEl>
                                          <p:spTgt spid="62"/>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left)">
                                      <p:cBhvr>
                                        <p:cTn id="3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2" grpId="0" animBg="1"/>
      <p:bldP spid="63" grpId="0" animBg="1"/>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260294"/>
            <a:ext cx="4242198" cy="1812456"/>
          </a:xfrm>
          <a:prstGeom prst="rect">
            <a:avLst/>
          </a:prstGeom>
        </p:spPr>
      </p:pic>
      <p:sp>
        <p:nvSpPr>
          <p:cNvPr id="4" name="TextBox 3"/>
          <p:cNvSpPr txBox="1"/>
          <p:nvPr/>
        </p:nvSpPr>
        <p:spPr>
          <a:xfrm>
            <a:off x="667518" y="336964"/>
            <a:ext cx="7790682" cy="92333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smtClean="0">
                <a:latin typeface="Bookman Old Style" pitchFamily="18" charset="0"/>
              </a:rPr>
              <a:t>All the isotopes of oxygen have the same atomic number of 8 but they have different mass numbers (or atomic masses) of 16,17 and 18 respectively.</a:t>
            </a:r>
            <a:endParaRPr lang="en-US" dirty="0">
              <a:latin typeface="Bookman Old Style" pitchFamily="18" charset="0"/>
            </a:endParaRPr>
          </a:p>
        </p:txBody>
      </p:sp>
      <p:grpSp>
        <p:nvGrpSpPr>
          <p:cNvPr id="5" name="Group 4"/>
          <p:cNvGrpSpPr/>
          <p:nvPr/>
        </p:nvGrpSpPr>
        <p:grpSpPr>
          <a:xfrm>
            <a:off x="926388" y="2948285"/>
            <a:ext cx="673812" cy="461665"/>
            <a:chOff x="3581400" y="1015484"/>
            <a:chExt cx="673812" cy="461665"/>
          </a:xfrm>
        </p:grpSpPr>
        <p:sp>
          <p:nvSpPr>
            <p:cNvPr id="6" name="TextBox 5"/>
            <p:cNvSpPr txBox="1"/>
            <p:nvPr/>
          </p:nvSpPr>
          <p:spPr>
            <a:xfrm>
              <a:off x="3581400" y="1015484"/>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16</a:t>
              </a:r>
              <a:endParaRPr lang="en-US" sz="1200" b="1" dirty="0">
                <a:solidFill>
                  <a:srgbClr val="FF0000"/>
                </a:solidFill>
                <a:latin typeface="Bookman Old Style" panose="02050604050505020204" pitchFamily="18" charset="0"/>
              </a:endParaRPr>
            </a:p>
          </p:txBody>
        </p:sp>
        <p:sp>
          <p:nvSpPr>
            <p:cNvPr id="7" name="TextBox 6"/>
            <p:cNvSpPr txBox="1"/>
            <p:nvPr/>
          </p:nvSpPr>
          <p:spPr>
            <a:xfrm>
              <a:off x="3640083" y="1200150"/>
              <a:ext cx="285656"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8</a:t>
              </a:r>
              <a:endParaRPr lang="en-US" sz="1200" b="1" dirty="0">
                <a:solidFill>
                  <a:srgbClr val="FF0000"/>
                </a:solidFill>
                <a:latin typeface="Bookman Old Style" panose="02050604050505020204" pitchFamily="18" charset="0"/>
              </a:endParaRPr>
            </a:p>
          </p:txBody>
        </p:sp>
        <p:sp>
          <p:nvSpPr>
            <p:cNvPr id="8" name="TextBox 7"/>
            <p:cNvSpPr txBox="1"/>
            <p:nvPr/>
          </p:nvSpPr>
          <p:spPr>
            <a:xfrm>
              <a:off x="3886200" y="1047750"/>
              <a:ext cx="369012"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O</a:t>
              </a:r>
              <a:endParaRPr lang="en-US" b="1" dirty="0">
                <a:solidFill>
                  <a:srgbClr val="FF0000"/>
                </a:solidFill>
                <a:latin typeface="Bookman Old Style" panose="02050604050505020204" pitchFamily="18" charset="0"/>
              </a:endParaRPr>
            </a:p>
          </p:txBody>
        </p:sp>
      </p:grpSp>
      <p:grpSp>
        <p:nvGrpSpPr>
          <p:cNvPr id="9" name="Group 8"/>
          <p:cNvGrpSpPr/>
          <p:nvPr/>
        </p:nvGrpSpPr>
        <p:grpSpPr>
          <a:xfrm>
            <a:off x="2449894" y="2948285"/>
            <a:ext cx="674306" cy="537865"/>
            <a:chOff x="3581400" y="939284"/>
            <a:chExt cx="674306" cy="537865"/>
          </a:xfrm>
        </p:grpSpPr>
        <p:sp>
          <p:nvSpPr>
            <p:cNvPr id="10" name="TextBox 9"/>
            <p:cNvSpPr txBox="1"/>
            <p:nvPr/>
          </p:nvSpPr>
          <p:spPr>
            <a:xfrm>
              <a:off x="3581400" y="939284"/>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17</a:t>
              </a:r>
              <a:endParaRPr lang="en-US" sz="1200" b="1" dirty="0">
                <a:solidFill>
                  <a:srgbClr val="FF0000"/>
                </a:solidFill>
                <a:latin typeface="Bookman Old Style" panose="02050604050505020204" pitchFamily="18" charset="0"/>
              </a:endParaRPr>
            </a:p>
          </p:txBody>
        </p:sp>
        <p:sp>
          <p:nvSpPr>
            <p:cNvPr id="11" name="TextBox 10"/>
            <p:cNvSpPr txBox="1"/>
            <p:nvPr/>
          </p:nvSpPr>
          <p:spPr>
            <a:xfrm>
              <a:off x="3640083" y="1200150"/>
              <a:ext cx="285656"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8</a:t>
              </a:r>
              <a:endParaRPr lang="en-US" sz="1200" b="1" dirty="0">
                <a:solidFill>
                  <a:srgbClr val="FF0000"/>
                </a:solidFill>
                <a:latin typeface="Bookman Old Style" panose="02050604050505020204" pitchFamily="18" charset="0"/>
              </a:endParaRPr>
            </a:p>
          </p:txBody>
        </p:sp>
        <p:sp>
          <p:nvSpPr>
            <p:cNvPr id="12" name="TextBox 11"/>
            <p:cNvSpPr txBox="1"/>
            <p:nvPr/>
          </p:nvSpPr>
          <p:spPr>
            <a:xfrm>
              <a:off x="3886694" y="1047750"/>
              <a:ext cx="369012"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O</a:t>
              </a:r>
              <a:endParaRPr lang="en-US" b="1" dirty="0">
                <a:solidFill>
                  <a:srgbClr val="FF0000"/>
                </a:solidFill>
                <a:latin typeface="Bookman Old Style" panose="02050604050505020204" pitchFamily="18" charset="0"/>
              </a:endParaRPr>
            </a:p>
          </p:txBody>
        </p:sp>
      </p:grpSp>
      <p:grpSp>
        <p:nvGrpSpPr>
          <p:cNvPr id="13" name="Group 12"/>
          <p:cNvGrpSpPr/>
          <p:nvPr/>
        </p:nvGrpSpPr>
        <p:grpSpPr>
          <a:xfrm>
            <a:off x="3897694" y="2948285"/>
            <a:ext cx="662318" cy="537865"/>
            <a:chOff x="3581400" y="939284"/>
            <a:chExt cx="662318" cy="537865"/>
          </a:xfrm>
        </p:grpSpPr>
        <p:sp>
          <p:nvSpPr>
            <p:cNvPr id="14" name="TextBox 13"/>
            <p:cNvSpPr txBox="1"/>
            <p:nvPr/>
          </p:nvSpPr>
          <p:spPr>
            <a:xfrm>
              <a:off x="3581400" y="939284"/>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18</a:t>
              </a:r>
              <a:endParaRPr lang="en-US" sz="1200" b="1" dirty="0">
                <a:solidFill>
                  <a:srgbClr val="FF0000"/>
                </a:solidFill>
                <a:latin typeface="Bookman Old Style" panose="02050604050505020204" pitchFamily="18" charset="0"/>
              </a:endParaRPr>
            </a:p>
          </p:txBody>
        </p:sp>
        <p:sp>
          <p:nvSpPr>
            <p:cNvPr id="15" name="TextBox 14"/>
            <p:cNvSpPr txBox="1"/>
            <p:nvPr/>
          </p:nvSpPr>
          <p:spPr>
            <a:xfrm>
              <a:off x="3640083" y="1200150"/>
              <a:ext cx="285656"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8</a:t>
              </a:r>
              <a:endParaRPr lang="en-US" sz="1200" b="1" dirty="0">
                <a:solidFill>
                  <a:srgbClr val="FF0000"/>
                </a:solidFill>
                <a:latin typeface="Bookman Old Style" panose="02050604050505020204" pitchFamily="18" charset="0"/>
              </a:endParaRPr>
            </a:p>
          </p:txBody>
        </p:sp>
        <p:sp>
          <p:nvSpPr>
            <p:cNvPr id="16" name="TextBox 15"/>
            <p:cNvSpPr txBox="1"/>
            <p:nvPr/>
          </p:nvSpPr>
          <p:spPr>
            <a:xfrm>
              <a:off x="3874706" y="1047750"/>
              <a:ext cx="369012"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O</a:t>
              </a:r>
              <a:endParaRPr lang="en-US" b="1" dirty="0">
                <a:solidFill>
                  <a:srgbClr val="FF0000"/>
                </a:solidFill>
                <a:latin typeface="Bookman Old Style" panose="02050604050505020204" pitchFamily="18" charset="0"/>
              </a:endParaRPr>
            </a:p>
          </p:txBody>
        </p:sp>
      </p:grpSp>
      <p:sp>
        <p:nvSpPr>
          <p:cNvPr id="17" name="Rectangle 16"/>
          <p:cNvSpPr/>
          <p:nvPr/>
        </p:nvSpPr>
        <p:spPr>
          <a:xfrm>
            <a:off x="979344" y="3168869"/>
            <a:ext cx="324022" cy="24108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514973" y="3241684"/>
            <a:ext cx="304427" cy="24000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937413" y="3218990"/>
            <a:ext cx="304620" cy="244389"/>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533400" y="3562350"/>
            <a:ext cx="6897886" cy="923330"/>
            <a:chOff x="838200" y="2495550"/>
            <a:chExt cx="6897886" cy="923330"/>
          </a:xfrm>
        </p:grpSpPr>
        <p:sp>
          <p:nvSpPr>
            <p:cNvPr id="23" name="Rounded Rectangle 22"/>
            <p:cNvSpPr/>
            <p:nvPr/>
          </p:nvSpPr>
          <p:spPr>
            <a:xfrm>
              <a:off x="838200" y="2514600"/>
              <a:ext cx="6897886" cy="9042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4" name="TextBox 23"/>
            <p:cNvSpPr txBox="1"/>
            <p:nvPr/>
          </p:nvSpPr>
          <p:spPr>
            <a:xfrm>
              <a:off x="898958" y="2495550"/>
              <a:ext cx="6824304" cy="923330"/>
            </a:xfrm>
            <a:prstGeom prst="rect">
              <a:avLst/>
            </a:prstGeom>
            <a:noFill/>
          </p:spPr>
          <p:txBody>
            <a:bodyPr wrap="none" rtlCol="0">
              <a:spAutoFit/>
            </a:bodyPr>
            <a:lstStyle/>
            <a:p>
              <a:r>
                <a:rPr lang="en-US" dirty="0" smtClean="0">
                  <a:solidFill>
                    <a:schemeClr val="bg1"/>
                  </a:solidFill>
                  <a:latin typeface="Bookman Old Style" panose="02050604050505020204" pitchFamily="18" charset="0"/>
                </a:rPr>
                <a:t>Since the masses of the isotopes of an element are slightly</a:t>
              </a:r>
            </a:p>
            <a:p>
              <a:r>
                <a:rPr lang="en-US" dirty="0" smtClean="0">
                  <a:solidFill>
                    <a:schemeClr val="bg1"/>
                  </a:solidFill>
                  <a:latin typeface="Bookman Old Style" panose="02050604050505020204" pitchFamily="18" charset="0"/>
                </a:rPr>
                <a:t>different, therefore, the physical properties of the isotopes </a:t>
              </a:r>
            </a:p>
            <a:p>
              <a:r>
                <a:rPr lang="en-US" dirty="0" smtClean="0">
                  <a:solidFill>
                    <a:schemeClr val="bg1"/>
                  </a:solidFill>
                  <a:latin typeface="Bookman Old Style" panose="02050604050505020204" pitchFamily="18" charset="0"/>
                </a:rPr>
                <a:t>of an element are slightly different.</a:t>
              </a:r>
              <a:endParaRPr lang="en-US" dirty="0">
                <a:solidFill>
                  <a:schemeClr val="bg1"/>
                </a:solidFill>
                <a:latin typeface="Bookman Old Style" panose="02050604050505020204" pitchFamily="18" charset="0"/>
              </a:endParaRPr>
            </a:p>
          </p:txBody>
        </p:sp>
      </p:grpSp>
      <p:grpSp>
        <p:nvGrpSpPr>
          <p:cNvPr id="29" name="Group 28"/>
          <p:cNvGrpSpPr/>
          <p:nvPr/>
        </p:nvGrpSpPr>
        <p:grpSpPr>
          <a:xfrm>
            <a:off x="4851798" y="1265563"/>
            <a:ext cx="3088366" cy="2514600"/>
            <a:chOff x="1828800" y="1962150"/>
            <a:chExt cx="3200400" cy="2514600"/>
          </a:xfrm>
        </p:grpSpPr>
        <p:sp>
          <p:nvSpPr>
            <p:cNvPr id="25" name="Cloud Callout 24"/>
            <p:cNvSpPr/>
            <p:nvPr/>
          </p:nvSpPr>
          <p:spPr>
            <a:xfrm>
              <a:off x="1828800" y="1962150"/>
              <a:ext cx="3200400" cy="2514600"/>
            </a:xfrm>
            <a:prstGeom prst="cloudCallout">
              <a:avLst>
                <a:gd name="adj1" fmla="val -60079"/>
                <a:gd name="adj2" fmla="val 35541"/>
              </a:avLst>
            </a:prstGeom>
            <a:solidFill>
              <a:srgbClr val="FFFF99"/>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2142354" y="2190750"/>
              <a:ext cx="2712996" cy="2031325"/>
            </a:xfrm>
            <a:prstGeom prst="rect">
              <a:avLst/>
            </a:prstGeom>
            <a:noFill/>
          </p:spPr>
          <p:txBody>
            <a:bodyPr wrap="none" rtlCol="0">
              <a:spAutoFit/>
            </a:bodyPr>
            <a:lstStyle/>
            <a:p>
              <a:pPr algn="ctr"/>
              <a:r>
                <a:rPr lang="en-US" dirty="0" smtClean="0">
                  <a:latin typeface="Bookman Old Style" panose="02050604050505020204" pitchFamily="18" charset="0"/>
                </a:rPr>
                <a:t>The various isotopes</a:t>
              </a:r>
            </a:p>
            <a:p>
              <a:pPr algn="ctr"/>
              <a:r>
                <a:rPr lang="en-US" dirty="0" smtClean="0">
                  <a:latin typeface="Bookman Old Style" panose="02050604050505020204" pitchFamily="18" charset="0"/>
                </a:rPr>
                <a:t> of  an element can </a:t>
              </a:r>
            </a:p>
            <a:p>
              <a:pPr algn="ctr"/>
              <a:r>
                <a:rPr lang="en-US" dirty="0" smtClean="0">
                  <a:latin typeface="Bookman Old Style" panose="02050604050505020204" pitchFamily="18" charset="0"/>
                </a:rPr>
                <a:t>have slightly different</a:t>
              </a:r>
            </a:p>
            <a:p>
              <a:pPr algn="ctr"/>
              <a:r>
                <a:rPr lang="en-US" dirty="0" smtClean="0">
                  <a:latin typeface="Bookman Old Style" panose="02050604050505020204" pitchFamily="18" charset="0"/>
                </a:rPr>
                <a:t> physical </a:t>
              </a:r>
              <a:r>
                <a:rPr lang="en-US" dirty="0">
                  <a:latin typeface="Bookman Old Style" panose="02050604050505020204" pitchFamily="18" charset="0"/>
                </a:rPr>
                <a:t>properties</a:t>
              </a:r>
              <a:r>
                <a:rPr lang="en-US" dirty="0" smtClean="0">
                  <a:latin typeface="Bookman Old Style" panose="02050604050505020204" pitchFamily="18" charset="0"/>
                </a:rPr>
                <a:t> </a:t>
              </a:r>
            </a:p>
            <a:p>
              <a:pPr algn="ctr"/>
              <a:r>
                <a:rPr lang="en-US" dirty="0" smtClean="0">
                  <a:latin typeface="Bookman Old Style" panose="02050604050505020204" pitchFamily="18" charset="0"/>
                </a:rPr>
                <a:t> such as densities, </a:t>
              </a:r>
            </a:p>
            <a:p>
              <a:pPr algn="ctr"/>
              <a:r>
                <a:rPr lang="en-US" dirty="0" smtClean="0">
                  <a:latin typeface="Bookman Old Style" panose="02050604050505020204" pitchFamily="18" charset="0"/>
                </a:rPr>
                <a:t>melting points and </a:t>
              </a:r>
            </a:p>
            <a:p>
              <a:pPr algn="ctr"/>
              <a:r>
                <a:rPr lang="en-US" dirty="0" smtClean="0">
                  <a:latin typeface="Bookman Old Style" panose="02050604050505020204" pitchFamily="18" charset="0"/>
                </a:rPr>
                <a:t>boiling points.</a:t>
              </a:r>
              <a:endParaRPr lang="en-US" dirty="0">
                <a:latin typeface="Bookman Old Style" panose="02050604050505020204" pitchFamily="18" charset="0"/>
              </a:endParaRPr>
            </a:p>
          </p:txBody>
        </p:sp>
      </p:grpSp>
    </p:spTree>
    <p:extLst>
      <p:ext uri="{BB962C8B-B14F-4D97-AF65-F5344CB8AC3E}">
        <p14:creationId xmlns:p14="http://schemas.microsoft.com/office/powerpoint/2010/main" val="24945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down)">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P spid="1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5334000" y="3105150"/>
            <a:ext cx="3244489" cy="1657350"/>
            <a:chOff x="1752600" y="3333750"/>
            <a:chExt cx="3244489" cy="1657350"/>
          </a:xfrm>
        </p:grpSpPr>
        <p:sp>
          <p:nvSpPr>
            <p:cNvPr id="35" name="Cloud Callout 34"/>
            <p:cNvSpPr/>
            <p:nvPr/>
          </p:nvSpPr>
          <p:spPr>
            <a:xfrm>
              <a:off x="1752600" y="3333750"/>
              <a:ext cx="3244489" cy="1657350"/>
            </a:xfrm>
            <a:prstGeom prst="cloudCallout">
              <a:avLst>
                <a:gd name="adj1" fmla="val -60753"/>
                <a:gd name="adj2" fmla="val -53719"/>
              </a:avLst>
            </a:prstGeom>
            <a:solidFill>
              <a:srgbClr val="FFFF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30807" y="3486150"/>
              <a:ext cx="2776721" cy="1200329"/>
            </a:xfrm>
            <a:prstGeom prst="rect">
              <a:avLst/>
            </a:prstGeom>
            <a:noFill/>
          </p:spPr>
          <p:txBody>
            <a:bodyPr wrap="none" rtlCol="0">
              <a:spAutoFit/>
            </a:bodyPr>
            <a:lstStyle/>
            <a:p>
              <a:pPr algn="ctr"/>
              <a:r>
                <a:rPr lang="en-US" dirty="0" smtClean="0">
                  <a:latin typeface="Bookman Old Style" panose="02050604050505020204" pitchFamily="18" charset="0"/>
                </a:rPr>
                <a:t>The chemical </a:t>
              </a:r>
            </a:p>
            <a:p>
              <a:pPr algn="ctr"/>
              <a:r>
                <a:rPr lang="en-US" dirty="0" smtClean="0">
                  <a:latin typeface="Bookman Old Style" panose="02050604050505020204" pitchFamily="18" charset="0"/>
                </a:rPr>
                <a:t>properties of all the </a:t>
              </a:r>
            </a:p>
            <a:p>
              <a:pPr algn="ctr"/>
              <a:r>
                <a:rPr lang="en-US" dirty="0" smtClean="0">
                  <a:latin typeface="Bookman Old Style" panose="02050604050505020204" pitchFamily="18" charset="0"/>
                </a:rPr>
                <a:t>isotopes of an element </a:t>
              </a:r>
            </a:p>
            <a:p>
              <a:pPr algn="ctr"/>
              <a:r>
                <a:rPr lang="en-US" dirty="0" smtClean="0">
                  <a:latin typeface="Bookman Old Style" panose="02050604050505020204" pitchFamily="18" charset="0"/>
                </a:rPr>
                <a:t>are identical (or same).</a:t>
              </a:r>
              <a:endParaRPr lang="en-US" dirty="0">
                <a:latin typeface="Bookman Old Style" panose="02050604050505020204" pitchFamily="18" charset="0"/>
              </a:endParaRPr>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157516"/>
            <a:ext cx="2438400" cy="2681184"/>
          </a:xfrm>
          <a:prstGeom prst="rect">
            <a:avLst/>
          </a:prstGeom>
        </p:spPr>
      </p:pic>
      <p:sp>
        <p:nvSpPr>
          <p:cNvPr id="4" name="TextBox 3"/>
          <p:cNvSpPr txBox="1"/>
          <p:nvPr/>
        </p:nvSpPr>
        <p:spPr>
          <a:xfrm>
            <a:off x="710386" y="1483512"/>
            <a:ext cx="2185214" cy="369332"/>
          </a:xfrm>
          <a:prstGeom prst="rect">
            <a:avLst/>
          </a:prstGeom>
          <a:noFill/>
        </p:spPr>
        <p:txBody>
          <a:bodyPr wrap="none" rtlCol="0">
            <a:spAutoFit/>
          </a:bodyPr>
          <a:lstStyle/>
          <a:p>
            <a:r>
              <a:rPr lang="en-US" b="1" dirty="0" smtClean="0">
                <a:latin typeface="Bookman Old Style" panose="02050604050505020204" pitchFamily="18" charset="0"/>
              </a:rPr>
              <a:t>Isotopes of Neon</a:t>
            </a:r>
            <a:endParaRPr lang="en-US" b="1" dirty="0">
              <a:latin typeface="Bookman Old Style" panose="02050604050505020204" pitchFamily="18" charset="0"/>
            </a:endParaRPr>
          </a:p>
        </p:txBody>
      </p:sp>
      <p:grpSp>
        <p:nvGrpSpPr>
          <p:cNvPr id="17" name="Group 16"/>
          <p:cNvGrpSpPr/>
          <p:nvPr/>
        </p:nvGrpSpPr>
        <p:grpSpPr>
          <a:xfrm>
            <a:off x="4117147" y="1358913"/>
            <a:ext cx="793293" cy="480285"/>
            <a:chOff x="3581400" y="996864"/>
            <a:chExt cx="793293" cy="480285"/>
          </a:xfrm>
        </p:grpSpPr>
        <p:sp>
          <p:nvSpPr>
            <p:cNvPr id="18" name="TextBox 17"/>
            <p:cNvSpPr txBox="1"/>
            <p:nvPr/>
          </p:nvSpPr>
          <p:spPr>
            <a:xfrm>
              <a:off x="3581400" y="996864"/>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20</a:t>
              </a:r>
              <a:endParaRPr lang="en-US" sz="1200" b="1" dirty="0">
                <a:solidFill>
                  <a:srgbClr val="FF0000"/>
                </a:solidFill>
                <a:latin typeface="Bookman Old Style" panose="02050604050505020204" pitchFamily="18" charset="0"/>
              </a:endParaRPr>
            </a:p>
          </p:txBody>
        </p:sp>
        <p:sp>
          <p:nvSpPr>
            <p:cNvPr id="19" name="TextBox 18"/>
            <p:cNvSpPr txBox="1"/>
            <p:nvPr/>
          </p:nvSpPr>
          <p:spPr>
            <a:xfrm>
              <a:off x="3581400" y="1200150"/>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10</a:t>
              </a:r>
              <a:endParaRPr lang="en-US" sz="1200" b="1" dirty="0">
                <a:solidFill>
                  <a:srgbClr val="FF0000"/>
                </a:solidFill>
                <a:latin typeface="Bookman Old Style" panose="02050604050505020204" pitchFamily="18" charset="0"/>
              </a:endParaRPr>
            </a:p>
          </p:txBody>
        </p:sp>
        <p:sp>
          <p:nvSpPr>
            <p:cNvPr id="20" name="TextBox 19"/>
            <p:cNvSpPr txBox="1"/>
            <p:nvPr/>
          </p:nvSpPr>
          <p:spPr>
            <a:xfrm>
              <a:off x="3883853" y="1056931"/>
              <a:ext cx="490840"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Ne</a:t>
              </a:r>
              <a:endParaRPr lang="en-US" b="1" dirty="0">
                <a:solidFill>
                  <a:srgbClr val="FF0000"/>
                </a:solidFill>
                <a:latin typeface="Bookman Old Style" panose="02050604050505020204" pitchFamily="18" charset="0"/>
              </a:endParaRPr>
            </a:p>
          </p:txBody>
        </p:sp>
      </p:grpSp>
      <p:grpSp>
        <p:nvGrpSpPr>
          <p:cNvPr id="21" name="Group 20"/>
          <p:cNvGrpSpPr/>
          <p:nvPr/>
        </p:nvGrpSpPr>
        <p:grpSpPr>
          <a:xfrm>
            <a:off x="5488747" y="1352550"/>
            <a:ext cx="759653" cy="500294"/>
            <a:chOff x="3581400" y="976855"/>
            <a:chExt cx="759653" cy="500294"/>
          </a:xfrm>
        </p:grpSpPr>
        <p:sp>
          <p:nvSpPr>
            <p:cNvPr id="22" name="TextBox 21"/>
            <p:cNvSpPr txBox="1"/>
            <p:nvPr/>
          </p:nvSpPr>
          <p:spPr>
            <a:xfrm>
              <a:off x="3614464" y="976855"/>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21</a:t>
              </a:r>
              <a:endParaRPr lang="en-US" sz="1200" b="1" dirty="0">
                <a:solidFill>
                  <a:srgbClr val="FF0000"/>
                </a:solidFill>
                <a:latin typeface="Bookman Old Style" panose="02050604050505020204" pitchFamily="18" charset="0"/>
              </a:endParaRPr>
            </a:p>
          </p:txBody>
        </p:sp>
        <p:sp>
          <p:nvSpPr>
            <p:cNvPr id="23" name="TextBox 22"/>
            <p:cNvSpPr txBox="1"/>
            <p:nvPr/>
          </p:nvSpPr>
          <p:spPr>
            <a:xfrm>
              <a:off x="3581400" y="1200150"/>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10</a:t>
              </a:r>
              <a:endParaRPr lang="en-US" sz="1200" b="1" dirty="0">
                <a:solidFill>
                  <a:srgbClr val="FF0000"/>
                </a:solidFill>
                <a:latin typeface="Bookman Old Style" panose="02050604050505020204" pitchFamily="18" charset="0"/>
              </a:endParaRPr>
            </a:p>
          </p:txBody>
        </p:sp>
        <p:sp>
          <p:nvSpPr>
            <p:cNvPr id="24" name="TextBox 23"/>
            <p:cNvSpPr txBox="1"/>
            <p:nvPr/>
          </p:nvSpPr>
          <p:spPr>
            <a:xfrm>
              <a:off x="3850213" y="1043729"/>
              <a:ext cx="490840"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Ne</a:t>
              </a:r>
              <a:endParaRPr lang="en-US" b="1" dirty="0">
                <a:solidFill>
                  <a:srgbClr val="FF0000"/>
                </a:solidFill>
                <a:latin typeface="Bookman Old Style" panose="02050604050505020204" pitchFamily="18" charset="0"/>
              </a:endParaRPr>
            </a:p>
          </p:txBody>
        </p:sp>
      </p:grpSp>
      <p:grpSp>
        <p:nvGrpSpPr>
          <p:cNvPr id="25" name="Group 24"/>
          <p:cNvGrpSpPr/>
          <p:nvPr/>
        </p:nvGrpSpPr>
        <p:grpSpPr>
          <a:xfrm>
            <a:off x="6631747" y="1358912"/>
            <a:ext cx="759653" cy="480286"/>
            <a:chOff x="3617881" y="996863"/>
            <a:chExt cx="759653" cy="480286"/>
          </a:xfrm>
        </p:grpSpPr>
        <p:sp>
          <p:nvSpPr>
            <p:cNvPr id="26" name="TextBox 25"/>
            <p:cNvSpPr txBox="1"/>
            <p:nvPr/>
          </p:nvSpPr>
          <p:spPr>
            <a:xfrm>
              <a:off x="3617881" y="996863"/>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22</a:t>
              </a:r>
              <a:endParaRPr lang="en-US" sz="1200" b="1" dirty="0">
                <a:solidFill>
                  <a:srgbClr val="FF0000"/>
                </a:solidFill>
                <a:latin typeface="Bookman Old Style" panose="02050604050505020204" pitchFamily="18" charset="0"/>
              </a:endParaRPr>
            </a:p>
          </p:txBody>
        </p:sp>
        <p:sp>
          <p:nvSpPr>
            <p:cNvPr id="27" name="TextBox 26"/>
            <p:cNvSpPr txBox="1"/>
            <p:nvPr/>
          </p:nvSpPr>
          <p:spPr>
            <a:xfrm>
              <a:off x="3617881" y="1200150"/>
              <a:ext cx="386644" cy="276999"/>
            </a:xfrm>
            <a:prstGeom prst="rect">
              <a:avLst/>
            </a:prstGeom>
            <a:noFill/>
          </p:spPr>
          <p:txBody>
            <a:bodyPr wrap="none" rtlCol="0">
              <a:spAutoFit/>
            </a:bodyPr>
            <a:lstStyle/>
            <a:p>
              <a:r>
                <a:rPr lang="en-US" sz="1200" b="1" dirty="0" smtClean="0">
                  <a:solidFill>
                    <a:srgbClr val="FF0000"/>
                  </a:solidFill>
                  <a:latin typeface="Bookman Old Style" panose="02050604050505020204" pitchFamily="18" charset="0"/>
                </a:rPr>
                <a:t>10</a:t>
              </a:r>
              <a:endParaRPr lang="en-US" sz="1200" b="1" dirty="0">
                <a:solidFill>
                  <a:srgbClr val="FF0000"/>
                </a:solidFill>
                <a:latin typeface="Bookman Old Style" panose="02050604050505020204" pitchFamily="18" charset="0"/>
              </a:endParaRPr>
            </a:p>
          </p:txBody>
        </p:sp>
        <p:sp>
          <p:nvSpPr>
            <p:cNvPr id="28" name="TextBox 27"/>
            <p:cNvSpPr txBox="1"/>
            <p:nvPr/>
          </p:nvSpPr>
          <p:spPr>
            <a:xfrm>
              <a:off x="3886694" y="1029130"/>
              <a:ext cx="490840" cy="369332"/>
            </a:xfrm>
            <a:prstGeom prst="rect">
              <a:avLst/>
            </a:prstGeom>
            <a:noFill/>
          </p:spPr>
          <p:txBody>
            <a:bodyPr wrap="none" rtlCol="0">
              <a:spAutoFit/>
            </a:bodyPr>
            <a:lstStyle/>
            <a:p>
              <a:r>
                <a:rPr lang="en-US" b="1" dirty="0" smtClean="0">
                  <a:solidFill>
                    <a:srgbClr val="FF0000"/>
                  </a:solidFill>
                  <a:latin typeface="Bookman Old Style" panose="02050604050505020204" pitchFamily="18" charset="0"/>
                </a:rPr>
                <a:t>Ne</a:t>
              </a:r>
              <a:endParaRPr lang="en-US" b="1" dirty="0">
                <a:solidFill>
                  <a:srgbClr val="FF0000"/>
                </a:solidFill>
                <a:latin typeface="Bookman Old Style" panose="02050604050505020204" pitchFamily="18" charset="0"/>
              </a:endParaRPr>
            </a:p>
          </p:txBody>
        </p:sp>
      </p:grpSp>
      <p:sp>
        <p:nvSpPr>
          <p:cNvPr id="32" name="Rectangle 31"/>
          <p:cNvSpPr/>
          <p:nvPr/>
        </p:nvSpPr>
        <p:spPr>
          <a:xfrm>
            <a:off x="4197400" y="1595398"/>
            <a:ext cx="264678" cy="2074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540614" y="1581150"/>
            <a:ext cx="282909" cy="221648"/>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689489" y="1590331"/>
            <a:ext cx="271160" cy="20774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609600" y="285750"/>
            <a:ext cx="7790682" cy="923330"/>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smtClean="0">
                <a:latin typeface="Bookman Old Style" pitchFamily="18" charset="0"/>
              </a:rPr>
              <a:t>It is obvious from the above symbols that all the isotopes of neon have the same atomic number of 10 but they have different mass numbers (or atomic masses) of 20,21 and 22 respectively.</a:t>
            </a:r>
            <a:endParaRPr lang="en-US" dirty="0">
              <a:latin typeface="Bookman Old Style" pitchFamily="18" charset="0"/>
            </a:endParaRPr>
          </a:p>
        </p:txBody>
      </p:sp>
      <p:grpSp>
        <p:nvGrpSpPr>
          <p:cNvPr id="3" name="Group 2"/>
          <p:cNvGrpSpPr/>
          <p:nvPr/>
        </p:nvGrpSpPr>
        <p:grpSpPr>
          <a:xfrm>
            <a:off x="2226533" y="1962150"/>
            <a:ext cx="6460267" cy="923330"/>
            <a:chOff x="838200" y="2495550"/>
            <a:chExt cx="6460267" cy="923330"/>
          </a:xfrm>
        </p:grpSpPr>
        <p:sp>
          <p:nvSpPr>
            <p:cNvPr id="2" name="Rounded Rectangle 1"/>
            <p:cNvSpPr/>
            <p:nvPr/>
          </p:nvSpPr>
          <p:spPr>
            <a:xfrm>
              <a:off x="838200" y="2514600"/>
              <a:ext cx="6378989" cy="90428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9" name="TextBox 28"/>
            <p:cNvSpPr txBox="1"/>
            <p:nvPr/>
          </p:nvSpPr>
          <p:spPr>
            <a:xfrm>
              <a:off x="898958" y="2495550"/>
              <a:ext cx="6399509" cy="923330"/>
            </a:xfrm>
            <a:prstGeom prst="rect">
              <a:avLst/>
            </a:prstGeom>
            <a:noFill/>
          </p:spPr>
          <p:txBody>
            <a:bodyPr wrap="none" rtlCol="0">
              <a:spAutoFit/>
            </a:bodyPr>
            <a:lstStyle/>
            <a:p>
              <a:r>
                <a:rPr lang="en-US" dirty="0" smtClean="0">
                  <a:latin typeface="Bookman Old Style" panose="02050604050505020204" pitchFamily="18" charset="0"/>
                </a:rPr>
                <a:t>The chemical properties of an atom of the element </a:t>
              </a:r>
            </a:p>
            <a:p>
              <a:r>
                <a:rPr lang="en-US" dirty="0" smtClean="0">
                  <a:latin typeface="Bookman Old Style" panose="02050604050505020204" pitchFamily="18" charset="0"/>
                </a:rPr>
                <a:t>depend on the number of proton and electrons, not on </a:t>
              </a:r>
            </a:p>
            <a:p>
              <a:r>
                <a:rPr lang="en-US" dirty="0" smtClean="0">
                  <a:latin typeface="Bookman Old Style" panose="02050604050505020204" pitchFamily="18" charset="0"/>
                </a:rPr>
                <a:t>the number of neutrons.</a:t>
              </a:r>
              <a:endParaRPr lang="en-US" dirty="0">
                <a:latin typeface="Bookman Old Style" panose="02050604050505020204" pitchFamily="18" charset="0"/>
              </a:endParaRPr>
            </a:p>
          </p:txBody>
        </p:sp>
      </p:grpSp>
      <p:grpSp>
        <p:nvGrpSpPr>
          <p:cNvPr id="6" name="Group 5"/>
          <p:cNvGrpSpPr/>
          <p:nvPr/>
        </p:nvGrpSpPr>
        <p:grpSpPr>
          <a:xfrm>
            <a:off x="2133600" y="3276600"/>
            <a:ext cx="3454807" cy="1562100"/>
            <a:chOff x="1752600" y="3333750"/>
            <a:chExt cx="3454807" cy="1562100"/>
          </a:xfrm>
        </p:grpSpPr>
        <p:sp>
          <p:nvSpPr>
            <p:cNvPr id="5" name="Cloud Callout 4"/>
            <p:cNvSpPr/>
            <p:nvPr/>
          </p:nvSpPr>
          <p:spPr>
            <a:xfrm>
              <a:off x="1752600" y="3333750"/>
              <a:ext cx="3454807" cy="1562100"/>
            </a:xfrm>
            <a:prstGeom prst="cloudCallout">
              <a:avLst>
                <a:gd name="adj1" fmla="val -26842"/>
                <a:gd name="adj2" fmla="val -75060"/>
              </a:avLst>
            </a:prstGeom>
            <a:solidFill>
              <a:srgbClr val="FFFF66"/>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752600" y="3486150"/>
              <a:ext cx="3371436" cy="1200329"/>
            </a:xfrm>
            <a:prstGeom prst="rect">
              <a:avLst/>
            </a:prstGeom>
            <a:noFill/>
          </p:spPr>
          <p:txBody>
            <a:bodyPr wrap="none" rtlCol="0">
              <a:spAutoFit/>
            </a:bodyPr>
            <a:lstStyle/>
            <a:p>
              <a:pPr algn="ctr"/>
              <a:r>
                <a:rPr lang="en-US" dirty="0" smtClean="0">
                  <a:latin typeface="Bookman Old Style" panose="02050604050505020204" pitchFamily="18" charset="0"/>
                </a:rPr>
                <a:t>Since all the isotopes </a:t>
              </a:r>
            </a:p>
            <a:p>
              <a:pPr algn="ctr"/>
              <a:r>
                <a:rPr lang="en-US" dirty="0" smtClean="0">
                  <a:latin typeface="Bookman Old Style" panose="02050604050505020204" pitchFamily="18" charset="0"/>
                </a:rPr>
                <a:t>of an elements </a:t>
              </a:r>
            </a:p>
            <a:p>
              <a:pPr algn="ctr"/>
              <a:r>
                <a:rPr lang="en-US" dirty="0" smtClean="0">
                  <a:latin typeface="Bookman Old Style" panose="02050604050505020204" pitchFamily="18" charset="0"/>
                </a:rPr>
                <a:t>contain the same number of</a:t>
              </a:r>
            </a:p>
            <a:p>
              <a:pPr algn="ctr"/>
              <a:r>
                <a:rPr lang="en-US" dirty="0" smtClean="0">
                  <a:latin typeface="Bookman Old Style" panose="02050604050505020204" pitchFamily="18" charset="0"/>
                </a:rPr>
                <a:t> proton and electrons.</a:t>
              </a:r>
              <a:endParaRPr lang="en-US" dirty="0">
                <a:latin typeface="Bookman Old Style" panose="02050604050505020204" pitchFamily="18" charset="0"/>
              </a:endParaRPr>
            </a:p>
          </p:txBody>
        </p:sp>
      </p:grpSp>
    </p:spTree>
    <p:extLst>
      <p:ext uri="{BB962C8B-B14F-4D97-AF65-F5344CB8AC3E}">
        <p14:creationId xmlns:p14="http://schemas.microsoft.com/office/powerpoint/2010/main" val="331658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1" presetClass="emph" presetSubtype="2" fill="hold" nodeType="afterEffect">
                                  <p:stCondLst>
                                    <p:cond delay="0"/>
                                  </p:stCondLst>
                                  <p:childTnLst>
                                    <p:animClr clrSpc="rgb" dir="cw">
                                      <p:cBhvr>
                                        <p:cTn id="15" dur="2000" fill="hold"/>
                                        <p:tgtEl>
                                          <p:spTgt spid="4"/>
                                        </p:tgtEl>
                                        <p:attrNameLst>
                                          <p:attrName>fillcolor</p:attrName>
                                        </p:attrNameLst>
                                      </p:cBhvr>
                                      <p:to>
                                        <a:schemeClr val="accent2"/>
                                      </p:to>
                                    </p:animClr>
                                    <p:set>
                                      <p:cBhvr>
                                        <p:cTn id="16" dur="2000" fill="hold"/>
                                        <p:tgtEl>
                                          <p:spTgt spid="4"/>
                                        </p:tgtEl>
                                        <p:attrNameLst>
                                          <p:attrName>fill.type</p:attrName>
                                        </p:attrNameLst>
                                      </p:cBhvr>
                                      <p:to>
                                        <p:strVal val="solid"/>
                                      </p:to>
                                    </p:set>
                                    <p:set>
                                      <p:cBhvr>
                                        <p:cTn id="17" dur="2000" fill="hold"/>
                                        <p:tgtEl>
                                          <p:spTgt spid="4"/>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500"/>
                                        <p:tgtEl>
                                          <p:spTgt spid="32"/>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wipe(left)">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up)">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up)">
                                      <p:cBhvr>
                                        <p:cTn id="6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2" grpId="0" animBg="1"/>
      <p:bldP spid="33" grpId="0" animBg="1"/>
      <p:bldP spid="34"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371600" y="301869"/>
            <a:ext cx="6385002" cy="1050681"/>
            <a:chOff x="533401" y="209550"/>
            <a:chExt cx="6385002" cy="1050681"/>
          </a:xfrm>
          <a:scene3d>
            <a:camera prst="orthographicFront">
              <a:rot lat="0" lon="0" rev="0"/>
            </a:camera>
            <a:lightRig rig="glow" dir="t">
              <a:rot lat="0" lon="0" rev="4800000"/>
            </a:lightRig>
          </a:scene3d>
        </p:grpSpPr>
        <p:sp>
          <p:nvSpPr>
            <p:cNvPr id="5" name="Horizontal Scroll 4"/>
            <p:cNvSpPr/>
            <p:nvPr/>
          </p:nvSpPr>
          <p:spPr>
            <a:xfrm>
              <a:off x="533401" y="209550"/>
              <a:ext cx="6248399" cy="1050681"/>
            </a:xfrm>
            <a:prstGeom prst="horizontalScroll">
              <a:avLst/>
            </a:prstGeom>
            <a:solidFill>
              <a:srgbClr val="FFFF00"/>
            </a:solidFill>
            <a:ln w="12700">
              <a:solidFill>
                <a:schemeClr val="tx1"/>
              </a:solidFill>
            </a:ln>
            <a:effectLst>
              <a:outerShdw blurRad="190500" dist="228600" dir="2700000" algn="ctr">
                <a:srgbClr val="000000">
                  <a:alpha val="30000"/>
                </a:srgbClr>
              </a:outerShdw>
            </a:effectLst>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24692" y="422031"/>
              <a:ext cx="6293711" cy="646331"/>
            </a:xfrm>
            <a:prstGeom prst="rect">
              <a:avLst/>
            </a:prstGeom>
            <a:noFill/>
            <a:ln w="12700">
              <a:noFill/>
            </a:ln>
            <a:effectLst>
              <a:outerShdw blurRad="190500" dist="228600" dir="2700000" algn="ctr">
                <a:srgbClr val="000000">
                  <a:alpha val="30000"/>
                </a:srgbClr>
              </a:outerShdw>
            </a:effectLst>
            <a:sp3d prstMaterial="matte">
              <a:bevelT w="127000" h="63500"/>
            </a:sp3d>
          </p:spPr>
          <p:txBody>
            <a:bodyPr wrap="none" rtlCol="0">
              <a:spAutoFit/>
            </a:bodyPr>
            <a:lstStyle/>
            <a:p>
              <a:r>
                <a:rPr lang="en-US" dirty="0" smtClean="0">
                  <a:latin typeface="Bookman Old Style" pitchFamily="18" charset="0"/>
                </a:rPr>
                <a:t>Many scientists contributed in revealing the presence </a:t>
              </a:r>
            </a:p>
            <a:p>
              <a:r>
                <a:rPr lang="en-US" dirty="0" smtClean="0">
                  <a:latin typeface="Bookman Old Style" pitchFamily="18" charset="0"/>
                </a:rPr>
                <a:t>of charged particles in an atom.</a:t>
              </a:r>
              <a:endParaRPr lang="en-US" dirty="0">
                <a:latin typeface="Bookman Old Style" pitchFamily="18" charset="0"/>
              </a:endParaRPr>
            </a:p>
          </p:txBody>
        </p:sp>
      </p:grpSp>
      <p:grpSp>
        <p:nvGrpSpPr>
          <p:cNvPr id="2" name="Group 1"/>
          <p:cNvGrpSpPr/>
          <p:nvPr/>
        </p:nvGrpSpPr>
        <p:grpSpPr>
          <a:xfrm>
            <a:off x="1149858" y="1657350"/>
            <a:ext cx="6546342" cy="990600"/>
            <a:chOff x="1108329" y="1504950"/>
            <a:chExt cx="6546342" cy="990600"/>
          </a:xfrm>
        </p:grpSpPr>
        <p:sp>
          <p:nvSpPr>
            <p:cNvPr id="8" name="Curved Down Ribbon 7"/>
            <p:cNvSpPr/>
            <p:nvPr/>
          </p:nvSpPr>
          <p:spPr>
            <a:xfrm>
              <a:off x="1108329" y="1504950"/>
              <a:ext cx="6546342" cy="990600"/>
            </a:xfrm>
            <a:prstGeom prst="ellipseRibbon">
              <a:avLst/>
            </a:prstGeom>
            <a:solidFill>
              <a:srgbClr val="33ECF1"/>
            </a:solidFill>
            <a:ln w="19050">
              <a:solidFill>
                <a:schemeClr val="tx1"/>
              </a:solidFill>
            </a:ln>
            <a:effectLst>
              <a:glow rad="139700">
                <a:schemeClr val="accent2">
                  <a:satMod val="175000"/>
                  <a:alpha val="40000"/>
                </a:schemeClr>
              </a:glow>
              <a:innerShdw blurRad="114300">
                <a:prstClr val="black"/>
              </a:innerShdw>
            </a:effectLst>
            <a:scene3d>
              <a:camera prst="obliqueTop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743200" y="1773019"/>
              <a:ext cx="3236784" cy="646331"/>
            </a:xfrm>
            <a:prstGeom prst="rect">
              <a:avLst/>
            </a:prstGeom>
            <a:noFill/>
          </p:spPr>
          <p:txBody>
            <a:bodyPr wrap="none" rtlCol="0">
              <a:spAutoFit/>
            </a:bodyPr>
            <a:lstStyle/>
            <a:p>
              <a:r>
                <a:rPr lang="en-US" b="1" dirty="0" smtClean="0">
                  <a:latin typeface="Bookman Old Style" pitchFamily="18" charset="0"/>
                </a:rPr>
                <a:t>Discovery  of sub-atomic </a:t>
              </a:r>
            </a:p>
            <a:p>
              <a:pPr algn="ctr"/>
              <a:r>
                <a:rPr lang="en-US" b="1" dirty="0" smtClean="0">
                  <a:latin typeface="Bookman Old Style" pitchFamily="18" charset="0"/>
                </a:rPr>
                <a:t>particles</a:t>
              </a:r>
              <a:endParaRPr lang="en-US" b="1" dirty="0">
                <a:latin typeface="Bookman Old Style" pitchFamily="18" charset="0"/>
              </a:endParaRPr>
            </a:p>
          </p:txBody>
        </p:sp>
      </p:grpSp>
      <p:grpSp>
        <p:nvGrpSpPr>
          <p:cNvPr id="11" name="Group 10"/>
          <p:cNvGrpSpPr/>
          <p:nvPr/>
        </p:nvGrpSpPr>
        <p:grpSpPr>
          <a:xfrm>
            <a:off x="1904999" y="3028949"/>
            <a:ext cx="4876801" cy="1295397"/>
            <a:chOff x="984020" y="2308474"/>
            <a:chExt cx="4876801" cy="1177633"/>
          </a:xfrm>
          <a:scene3d>
            <a:camera prst="orthographicFront">
              <a:rot lat="0" lon="0" rev="0"/>
            </a:camera>
            <a:lightRig rig="glow" dir="t">
              <a:rot lat="0" lon="0" rev="4800000"/>
            </a:lightRig>
          </a:scene3d>
        </p:grpSpPr>
        <p:sp>
          <p:nvSpPr>
            <p:cNvPr id="10" name="Round Diagonal Corner Rectangle 9"/>
            <p:cNvSpPr/>
            <p:nvPr/>
          </p:nvSpPr>
          <p:spPr>
            <a:xfrm>
              <a:off x="984020" y="2308474"/>
              <a:ext cx="4876801" cy="1177633"/>
            </a:xfrm>
            <a:prstGeom prst="round2Diag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9" name="TextBox 8"/>
            <p:cNvSpPr txBox="1"/>
            <p:nvPr/>
          </p:nvSpPr>
          <p:spPr>
            <a:xfrm>
              <a:off x="1140744" y="2354873"/>
              <a:ext cx="4485523" cy="1091207"/>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rtlCol="0">
              <a:spAutoFit/>
            </a:bodyPr>
            <a:lstStyle/>
            <a:p>
              <a:pPr algn="ctr"/>
              <a:r>
                <a:rPr lang="en-US" dirty="0" smtClean="0">
                  <a:solidFill>
                    <a:schemeClr val="bg1"/>
                  </a:solidFill>
                  <a:latin typeface="Bookman Old Style" pitchFamily="18" charset="0"/>
                </a:rPr>
                <a:t>It was known by 1900 that the atom </a:t>
              </a:r>
            </a:p>
            <a:p>
              <a:pPr algn="ctr"/>
              <a:r>
                <a:rPr lang="en-US" dirty="0" smtClean="0">
                  <a:solidFill>
                    <a:schemeClr val="bg1"/>
                  </a:solidFill>
                  <a:latin typeface="Bookman Old Style" pitchFamily="18" charset="0"/>
                </a:rPr>
                <a:t>was not a simple, indivisible particles </a:t>
              </a:r>
            </a:p>
            <a:p>
              <a:pPr algn="ctr"/>
              <a:r>
                <a:rPr lang="en-US" dirty="0" smtClean="0">
                  <a:solidFill>
                    <a:schemeClr val="bg1"/>
                  </a:solidFill>
                  <a:latin typeface="Bookman Old Style" pitchFamily="18" charset="0"/>
                </a:rPr>
                <a:t>but Contained at least one </a:t>
              </a:r>
            </a:p>
            <a:p>
              <a:pPr algn="ctr"/>
              <a:r>
                <a:rPr lang="en-US" dirty="0" smtClean="0">
                  <a:solidFill>
                    <a:schemeClr val="bg1"/>
                  </a:solidFill>
                  <a:latin typeface="Bookman Old Style" pitchFamily="18" charset="0"/>
                </a:rPr>
                <a:t>sub - atomic particles.</a:t>
              </a:r>
              <a:endParaRPr lang="en-US" dirty="0">
                <a:solidFill>
                  <a:schemeClr val="bg1"/>
                </a:solidFill>
                <a:latin typeface="Bookman Old Style" pitchFamily="18" charset="0"/>
              </a:endParaRPr>
            </a:p>
          </p:txBody>
        </p:sp>
      </p:grpSp>
    </p:spTree>
    <p:extLst>
      <p:ext uri="{BB962C8B-B14F-4D97-AF65-F5344CB8AC3E}">
        <p14:creationId xmlns:p14="http://schemas.microsoft.com/office/powerpoint/2010/main" val="307950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231701" cy="523220"/>
          </a:xfrm>
          <a:prstGeom prst="rect">
            <a:avLst/>
          </a:prstGeom>
          <a:noFill/>
        </p:spPr>
        <p:txBody>
          <a:bodyPr wrap="none" rtlCol="0">
            <a:spAutoFit/>
          </a:bodyPr>
          <a:lstStyle/>
          <a:p>
            <a:r>
              <a:rPr lang="en-US" sz="2800" dirty="0" smtClean="0">
                <a:latin typeface="Algerian" panose="04020705040A02060702" pitchFamily="82" charset="0"/>
              </a:rPr>
              <a:t>MODULE : 13</a:t>
            </a:r>
            <a:endParaRPr lang="en-US" sz="2800" dirty="0">
              <a:latin typeface="Algerian" panose="04020705040A02060702" pitchFamily="82" charset="0"/>
            </a:endParaRPr>
          </a:p>
        </p:txBody>
      </p:sp>
      <p:sp>
        <p:nvSpPr>
          <p:cNvPr id="5" name="Title 7"/>
          <p:cNvSpPr txBox="1">
            <a:spLocks/>
          </p:cNvSpPr>
          <p:nvPr/>
        </p:nvSpPr>
        <p:spPr bwMode="auto">
          <a:xfrm>
            <a:off x="806019" y="2688879"/>
            <a:ext cx="2013381" cy="503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Isobars</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0146899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92.168.1.18\mt_school\Darshana\images\clipart\STATIONERY_NOTEPA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65277"/>
            <a:ext cx="4038601" cy="418767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192.168.1.18\mt_school\Darshana\images\clipart\clipart-teacher-blue-dress-256x256-43c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742950"/>
            <a:ext cx="2357475" cy="41091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082878" y="895350"/>
            <a:ext cx="3490058" cy="1290695"/>
            <a:chOff x="1082878" y="742950"/>
            <a:chExt cx="3490058" cy="1290695"/>
          </a:xfrm>
        </p:grpSpPr>
        <p:sp>
          <p:nvSpPr>
            <p:cNvPr id="4" name="TextBox 3"/>
            <p:cNvSpPr txBox="1"/>
            <p:nvPr/>
          </p:nvSpPr>
          <p:spPr>
            <a:xfrm>
              <a:off x="1082878" y="833316"/>
              <a:ext cx="3490058" cy="1200329"/>
            </a:xfrm>
            <a:prstGeom prst="rect">
              <a:avLst/>
            </a:prstGeom>
            <a:noFill/>
          </p:spPr>
          <p:txBody>
            <a:bodyPr wrap="none" rtlCol="0">
              <a:spAutoFit/>
            </a:bodyPr>
            <a:lstStyle/>
            <a:p>
              <a:pPr marL="342900" indent="-342900">
                <a:buFont typeface="+mj-lt"/>
                <a:buAutoNum type="arabicPeriod"/>
              </a:pPr>
              <a:r>
                <a:rPr lang="en-US" dirty="0" smtClean="0">
                  <a:latin typeface="Bookman Old Style" panose="02050604050505020204" pitchFamily="18" charset="0"/>
                </a:rPr>
                <a:t>The chlorine isotope     Cl </a:t>
              </a:r>
            </a:p>
            <a:p>
              <a:r>
                <a:rPr lang="en-US" dirty="0" smtClean="0">
                  <a:latin typeface="Bookman Old Style" panose="02050604050505020204" pitchFamily="18" charset="0"/>
                </a:rPr>
                <a:t>has a mass of 35 u and its </a:t>
              </a:r>
            </a:p>
            <a:p>
              <a:r>
                <a:rPr lang="en-US" dirty="0" smtClean="0">
                  <a:latin typeface="Bookman Old Style" panose="02050604050505020204" pitchFamily="18" charset="0"/>
                </a:rPr>
                <a:t>abundance ( or proportion)</a:t>
              </a:r>
            </a:p>
            <a:p>
              <a:r>
                <a:rPr lang="en-US" dirty="0" smtClean="0">
                  <a:latin typeface="Bookman Old Style" panose="02050604050505020204" pitchFamily="18" charset="0"/>
                </a:rPr>
                <a:t>in nature is 75%</a:t>
              </a:r>
              <a:endParaRPr lang="en-US" dirty="0">
                <a:latin typeface="Bookman Old Style" panose="02050604050505020204" pitchFamily="18" charset="0"/>
              </a:endParaRPr>
            </a:p>
          </p:txBody>
        </p:sp>
        <p:sp>
          <p:nvSpPr>
            <p:cNvPr id="7" name="TextBox 6"/>
            <p:cNvSpPr txBox="1"/>
            <p:nvPr/>
          </p:nvSpPr>
          <p:spPr>
            <a:xfrm>
              <a:off x="3773214" y="742950"/>
              <a:ext cx="421910" cy="307777"/>
            </a:xfrm>
            <a:prstGeom prst="rect">
              <a:avLst/>
            </a:prstGeom>
            <a:noFill/>
          </p:spPr>
          <p:txBody>
            <a:bodyPr wrap="none" rtlCol="0">
              <a:spAutoFit/>
            </a:bodyPr>
            <a:lstStyle/>
            <a:p>
              <a:r>
                <a:rPr lang="en-US" sz="1400" b="1" dirty="0" smtClean="0">
                  <a:latin typeface="Bookman Old Style" panose="02050604050505020204" pitchFamily="18" charset="0"/>
                </a:rPr>
                <a:t>35</a:t>
              </a:r>
              <a:endParaRPr lang="en-US" sz="1400" b="1" dirty="0">
                <a:latin typeface="Bookman Old Style" panose="02050604050505020204" pitchFamily="18" charset="0"/>
              </a:endParaRPr>
            </a:p>
          </p:txBody>
        </p:sp>
        <p:sp>
          <p:nvSpPr>
            <p:cNvPr id="8" name="TextBox 7"/>
            <p:cNvSpPr txBox="1"/>
            <p:nvPr/>
          </p:nvSpPr>
          <p:spPr>
            <a:xfrm>
              <a:off x="3773214" y="933602"/>
              <a:ext cx="421910" cy="307777"/>
            </a:xfrm>
            <a:prstGeom prst="rect">
              <a:avLst/>
            </a:prstGeom>
            <a:noFill/>
          </p:spPr>
          <p:txBody>
            <a:bodyPr wrap="none" rtlCol="0">
              <a:spAutoFit/>
            </a:bodyPr>
            <a:lstStyle/>
            <a:p>
              <a:r>
                <a:rPr lang="en-US" sz="1400" b="1" dirty="0" smtClean="0">
                  <a:latin typeface="Bookman Old Style" panose="02050604050505020204" pitchFamily="18" charset="0"/>
                </a:rPr>
                <a:t>17</a:t>
              </a:r>
              <a:endParaRPr lang="en-US" sz="1400" b="1" dirty="0">
                <a:latin typeface="Bookman Old Style" panose="02050604050505020204" pitchFamily="18" charset="0"/>
              </a:endParaRPr>
            </a:p>
          </p:txBody>
        </p:sp>
      </p:grpSp>
      <p:grpSp>
        <p:nvGrpSpPr>
          <p:cNvPr id="6" name="Group 5"/>
          <p:cNvGrpSpPr/>
          <p:nvPr/>
        </p:nvGrpSpPr>
        <p:grpSpPr>
          <a:xfrm>
            <a:off x="1143000" y="2301921"/>
            <a:ext cx="3637534" cy="1260429"/>
            <a:chOff x="1143000" y="1920921"/>
            <a:chExt cx="3637534" cy="1260429"/>
          </a:xfrm>
        </p:grpSpPr>
        <p:sp>
          <p:nvSpPr>
            <p:cNvPr id="9" name="TextBox 8"/>
            <p:cNvSpPr txBox="1"/>
            <p:nvPr/>
          </p:nvSpPr>
          <p:spPr>
            <a:xfrm>
              <a:off x="1143000" y="1981021"/>
              <a:ext cx="3637534" cy="1200329"/>
            </a:xfrm>
            <a:prstGeom prst="rect">
              <a:avLst/>
            </a:prstGeom>
            <a:noFill/>
          </p:spPr>
          <p:txBody>
            <a:bodyPr wrap="none" rtlCol="0">
              <a:spAutoFit/>
            </a:bodyPr>
            <a:lstStyle/>
            <a:p>
              <a:pPr marL="342900" indent="-342900">
                <a:buAutoNum type="arabicPeriod" startAt="2"/>
              </a:pPr>
              <a:r>
                <a:rPr lang="en-US" dirty="0" smtClean="0">
                  <a:latin typeface="Bookman Old Style" panose="02050604050505020204" pitchFamily="18" charset="0"/>
                </a:rPr>
                <a:t>The chlorine isotope       Cl </a:t>
              </a:r>
            </a:p>
            <a:p>
              <a:r>
                <a:rPr lang="en-US" dirty="0" smtClean="0">
                  <a:latin typeface="Bookman Old Style" panose="02050604050505020204" pitchFamily="18" charset="0"/>
                </a:rPr>
                <a:t>has a mass of 37 u and its </a:t>
              </a:r>
            </a:p>
            <a:p>
              <a:r>
                <a:rPr lang="en-US" dirty="0" smtClean="0">
                  <a:latin typeface="Bookman Old Style" panose="02050604050505020204" pitchFamily="18" charset="0"/>
                </a:rPr>
                <a:t>abundance ( or proportion)</a:t>
              </a:r>
            </a:p>
            <a:p>
              <a:r>
                <a:rPr lang="en-US" dirty="0" smtClean="0">
                  <a:latin typeface="Bookman Old Style" panose="02050604050505020204" pitchFamily="18" charset="0"/>
                </a:rPr>
                <a:t>in natural is 25%</a:t>
              </a:r>
              <a:endParaRPr lang="en-US" dirty="0">
                <a:latin typeface="Bookman Old Style" panose="02050604050505020204" pitchFamily="18" charset="0"/>
              </a:endParaRPr>
            </a:p>
          </p:txBody>
        </p:sp>
        <p:sp>
          <p:nvSpPr>
            <p:cNvPr id="11" name="TextBox 10"/>
            <p:cNvSpPr txBox="1"/>
            <p:nvPr/>
          </p:nvSpPr>
          <p:spPr>
            <a:xfrm>
              <a:off x="3925614" y="1920921"/>
              <a:ext cx="421910" cy="307777"/>
            </a:xfrm>
            <a:prstGeom prst="rect">
              <a:avLst/>
            </a:prstGeom>
            <a:noFill/>
          </p:spPr>
          <p:txBody>
            <a:bodyPr wrap="none" rtlCol="0">
              <a:spAutoFit/>
            </a:bodyPr>
            <a:lstStyle/>
            <a:p>
              <a:r>
                <a:rPr lang="en-US" sz="1400" b="1" dirty="0" smtClean="0">
                  <a:latin typeface="Bookman Old Style" panose="02050604050505020204" pitchFamily="18" charset="0"/>
                </a:rPr>
                <a:t>37</a:t>
              </a:r>
              <a:endParaRPr lang="en-US" sz="1400" b="1" dirty="0">
                <a:latin typeface="Bookman Old Style" panose="02050604050505020204" pitchFamily="18" charset="0"/>
              </a:endParaRPr>
            </a:p>
          </p:txBody>
        </p:sp>
        <p:sp>
          <p:nvSpPr>
            <p:cNvPr id="12" name="TextBox 11"/>
            <p:cNvSpPr txBox="1"/>
            <p:nvPr/>
          </p:nvSpPr>
          <p:spPr>
            <a:xfrm>
              <a:off x="3925614" y="2111573"/>
              <a:ext cx="421910" cy="307777"/>
            </a:xfrm>
            <a:prstGeom prst="rect">
              <a:avLst/>
            </a:prstGeom>
            <a:noFill/>
          </p:spPr>
          <p:txBody>
            <a:bodyPr wrap="none" rtlCol="0">
              <a:spAutoFit/>
            </a:bodyPr>
            <a:lstStyle/>
            <a:p>
              <a:r>
                <a:rPr lang="en-US" sz="1400" b="1" dirty="0" smtClean="0">
                  <a:latin typeface="Bookman Old Style" panose="02050604050505020204" pitchFamily="18" charset="0"/>
                </a:rPr>
                <a:t>17</a:t>
              </a:r>
              <a:endParaRPr lang="en-US" sz="1400" b="1" dirty="0">
                <a:latin typeface="Bookman Old Style" panose="02050604050505020204" pitchFamily="18" charset="0"/>
              </a:endParaRPr>
            </a:p>
          </p:txBody>
        </p:sp>
      </p:grpSp>
    </p:spTree>
    <p:extLst>
      <p:ext uri="{BB962C8B-B14F-4D97-AF65-F5344CB8AC3E}">
        <p14:creationId xmlns:p14="http://schemas.microsoft.com/office/powerpoint/2010/main" val="22174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9789" b="95585" l="3636" r="61636"/>
                    </a14:imgEffect>
                  </a14:imgLayer>
                </a14:imgProps>
              </a:ext>
              <a:ext uri="{28A0092B-C50C-407E-A947-70E740481C1C}">
                <a14:useLocalDpi xmlns:a14="http://schemas.microsoft.com/office/drawing/2010/main" val="0"/>
              </a:ext>
            </a:extLst>
          </a:blip>
          <a:stretch>
            <a:fillRect/>
          </a:stretch>
        </p:blipFill>
        <p:spPr>
          <a:xfrm>
            <a:off x="381000" y="1123950"/>
            <a:ext cx="4079487" cy="3864387"/>
          </a:xfrm>
          <a:prstGeom prst="rect">
            <a:avLst/>
          </a:prstGeom>
        </p:spPr>
      </p:pic>
      <p:sp>
        <p:nvSpPr>
          <p:cNvPr id="9" name="Cloud Callout 8"/>
          <p:cNvSpPr/>
          <p:nvPr/>
        </p:nvSpPr>
        <p:spPr>
          <a:xfrm>
            <a:off x="2895600" y="970469"/>
            <a:ext cx="4049789" cy="1829881"/>
          </a:xfrm>
          <a:prstGeom prst="cloudCallout">
            <a:avLst>
              <a:gd name="adj1" fmla="val -66698"/>
              <a:gd name="adj2" fmla="val 693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3505200" y="1191439"/>
                <a:ext cx="2579552" cy="61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(35</m:t>
                      </m:r>
                      <m:r>
                        <a:rPr lang="en-US" b="0" i="1" smtClean="0">
                          <a:latin typeface="Cambria Math"/>
                          <a:ea typeface="Cambria Math"/>
                        </a:rPr>
                        <m:t>×</m:t>
                      </m:r>
                      <m:f>
                        <m:fPr>
                          <m:ctrlPr>
                            <a:rPr lang="en-US" i="1" smtClean="0">
                              <a:latin typeface="Cambria Math"/>
                            </a:rPr>
                          </m:ctrlPr>
                        </m:fPr>
                        <m:num>
                          <m:r>
                            <a:rPr lang="en-US" b="0" i="1" smtClean="0">
                              <a:latin typeface="Cambria Math"/>
                            </a:rPr>
                            <m:t>75</m:t>
                          </m:r>
                        </m:num>
                        <m:den>
                          <m:r>
                            <a:rPr lang="en-US" i="1" smtClean="0">
                              <a:latin typeface="Cambria Math"/>
                            </a:rPr>
                            <m:t>1</m:t>
                          </m:r>
                          <m:r>
                            <a:rPr lang="en-US" b="0" i="1" smtClean="0">
                              <a:latin typeface="Cambria Math"/>
                            </a:rPr>
                            <m:t>00</m:t>
                          </m:r>
                        </m:den>
                      </m:f>
                      <m:r>
                        <a:rPr lang="en-US" i="1" smtClean="0">
                          <a:latin typeface="Cambria Math"/>
                        </a:rPr>
                        <m:t>+</m:t>
                      </m:r>
                      <m:r>
                        <a:rPr lang="en-US" b="0" i="1" smtClean="0">
                          <a:latin typeface="Cambria Math"/>
                        </a:rPr>
                        <m:t>37 </m:t>
                      </m:r>
                      <m:r>
                        <a:rPr lang="en-US" b="0" i="1" smtClean="0">
                          <a:latin typeface="Cambria Math"/>
                          <a:ea typeface="Cambria Math"/>
                        </a:rPr>
                        <m:t>×</m:t>
                      </m:r>
                      <m:f>
                        <m:fPr>
                          <m:ctrlPr>
                            <a:rPr lang="en-US" i="1" smtClean="0">
                              <a:latin typeface="Cambria Math"/>
                            </a:rPr>
                          </m:ctrlPr>
                        </m:fPr>
                        <m:num>
                          <m:r>
                            <a:rPr lang="en-US" b="0" i="1" smtClean="0">
                              <a:latin typeface="Cambria Math"/>
                            </a:rPr>
                            <m:t>25</m:t>
                          </m:r>
                        </m:num>
                        <m:den>
                          <m:r>
                            <a:rPr lang="en-US" b="0" i="1" smtClean="0">
                              <a:latin typeface="Cambria Math"/>
                            </a:rPr>
                            <m:t>100</m:t>
                          </m:r>
                        </m:den>
                      </m:f>
                    </m:oMath>
                  </m:oMathPara>
                </a14:m>
                <a:endParaRPr lang="en-US" dirty="0">
                  <a:latin typeface="Bookman Old Style" panose="020506040505050202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505200" y="1191439"/>
                <a:ext cx="2579552" cy="61831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76600" y="1801039"/>
                <a:ext cx="1508746" cy="616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m:t>
                      </m:r>
                      <m:r>
                        <a:rPr lang="en-US" b="0" i="1" smtClean="0">
                          <a:latin typeface="Cambria Math"/>
                        </a:rPr>
                        <m:t>(</m:t>
                      </m:r>
                      <m:f>
                        <m:fPr>
                          <m:ctrlPr>
                            <a:rPr lang="en-US" i="1" smtClean="0">
                              <a:latin typeface="Cambria Math"/>
                            </a:rPr>
                          </m:ctrlPr>
                        </m:fPr>
                        <m:num>
                          <m:r>
                            <a:rPr lang="en-US" b="0" i="1" smtClean="0">
                              <a:latin typeface="Cambria Math"/>
                            </a:rPr>
                            <m:t>105</m:t>
                          </m:r>
                        </m:num>
                        <m:den>
                          <m:r>
                            <a:rPr lang="en-US" b="0" i="1" smtClean="0">
                              <a:latin typeface="Cambria Math"/>
                            </a:rPr>
                            <m:t>4</m:t>
                          </m:r>
                        </m:den>
                      </m:f>
                      <m:r>
                        <a:rPr lang="en-US" i="1" smtClean="0">
                          <a:latin typeface="Cambria Math"/>
                        </a:rPr>
                        <m:t>+</m:t>
                      </m:r>
                      <m:f>
                        <m:fPr>
                          <m:ctrlPr>
                            <a:rPr lang="en-US" i="1" smtClean="0">
                              <a:latin typeface="Cambria Math"/>
                            </a:rPr>
                          </m:ctrlPr>
                        </m:fPr>
                        <m:num>
                          <m:r>
                            <a:rPr lang="en-US" b="0" i="1" smtClean="0">
                              <a:latin typeface="Cambria Math"/>
                            </a:rPr>
                            <m:t>37</m:t>
                          </m:r>
                        </m:num>
                        <m:den>
                          <m:r>
                            <a:rPr lang="en-US" b="0" i="1" smtClean="0">
                              <a:latin typeface="Cambria Math"/>
                            </a:rPr>
                            <m:t>4</m:t>
                          </m:r>
                        </m:den>
                      </m:f>
                    </m:oMath>
                  </m:oMathPara>
                </a14:m>
                <a:endParaRPr lang="en-US" dirty="0">
                  <a:latin typeface="Bookman Old Style" panose="0205060405050502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276600" y="1801039"/>
                <a:ext cx="1508746" cy="616515"/>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567221" y="1808414"/>
                <a:ext cx="1833579"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m:t>
                      </m:r>
                      <m:f>
                        <m:fPr>
                          <m:ctrlPr>
                            <a:rPr lang="en-US" i="1" smtClean="0">
                              <a:latin typeface="Cambria Math"/>
                            </a:rPr>
                          </m:ctrlPr>
                        </m:fPr>
                        <m:num>
                          <m:r>
                            <a:rPr lang="en-US" b="0" i="1" smtClean="0">
                              <a:latin typeface="Cambria Math"/>
                            </a:rPr>
                            <m:t>142</m:t>
                          </m:r>
                        </m:num>
                        <m:den>
                          <m:r>
                            <a:rPr lang="en-US" b="0" i="1" smtClean="0">
                              <a:latin typeface="Cambria Math"/>
                            </a:rPr>
                            <m:t>4</m:t>
                          </m:r>
                        </m:den>
                      </m:f>
                      <m:r>
                        <a:rPr lang="en-US" i="1" smtClean="0">
                          <a:latin typeface="Cambria Math"/>
                          <a:ea typeface="Cambria Math"/>
                        </a:rPr>
                        <m:t>=</m:t>
                      </m:r>
                      <m:r>
                        <a:rPr lang="en-US" b="0" i="1" smtClean="0">
                          <a:latin typeface="Cambria Math"/>
                          <a:ea typeface="Cambria Math"/>
                        </a:rPr>
                        <m:t>35.5</m:t>
                      </m:r>
                      <m:r>
                        <a:rPr lang="en-US" b="0" i="1" smtClean="0">
                          <a:latin typeface="Cambria Math"/>
                          <a:ea typeface="Cambria Math"/>
                        </a:rPr>
                        <m:t>𝑢</m:t>
                      </m:r>
                      <m:r>
                        <a:rPr lang="en-US" b="0" i="1" smtClean="0">
                          <a:latin typeface="Cambria Math"/>
                          <a:ea typeface="Cambria Math"/>
                        </a:rPr>
                        <m:t>]</m:t>
                      </m:r>
                    </m:oMath>
                  </m:oMathPara>
                </a14:m>
                <a:endParaRPr lang="en-US" dirty="0">
                  <a:latin typeface="Bookman Old Style" panose="0205060405050502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567221" y="1808414"/>
                <a:ext cx="1833579" cy="610936"/>
              </a:xfrm>
              <a:prstGeom prst="rect">
                <a:avLst/>
              </a:prstGeom>
              <a:blipFill rotWithShape="1">
                <a:blip r:embed="rId6"/>
                <a:stretch>
                  <a:fillRect/>
                </a:stretch>
              </a:blipFill>
            </p:spPr>
            <p:txBody>
              <a:bodyPr/>
              <a:lstStyle/>
              <a:p>
                <a:r>
                  <a:rPr lang="en-US">
                    <a:noFill/>
                  </a:rPr>
                  <a:t> </a:t>
                </a:r>
              </a:p>
            </p:txBody>
          </p:sp>
        </mc:Fallback>
      </mc:AlternateContent>
      <p:grpSp>
        <p:nvGrpSpPr>
          <p:cNvPr id="11" name="Group 10"/>
          <p:cNvGrpSpPr/>
          <p:nvPr/>
        </p:nvGrpSpPr>
        <p:grpSpPr>
          <a:xfrm>
            <a:off x="556960" y="285750"/>
            <a:ext cx="5081840" cy="646331"/>
            <a:chOff x="450994" y="285750"/>
            <a:chExt cx="5081840" cy="646331"/>
          </a:xfrm>
        </p:grpSpPr>
        <p:sp>
          <p:nvSpPr>
            <p:cNvPr id="10" name="Snip Diagonal Corner Rectangle 9"/>
            <p:cNvSpPr/>
            <p:nvPr/>
          </p:nvSpPr>
          <p:spPr>
            <a:xfrm>
              <a:off x="457200" y="285750"/>
              <a:ext cx="4871488" cy="646331"/>
            </a:xfrm>
            <a:prstGeom prst="snip2DiagRect">
              <a:avLst/>
            </a:prstGeom>
            <a:solidFill>
              <a:schemeClr val="accent6"/>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994" y="285750"/>
              <a:ext cx="5081840" cy="646331"/>
            </a:xfrm>
            <a:prstGeom prst="rect">
              <a:avLst/>
            </a:prstGeom>
            <a:noFill/>
            <a:ln>
              <a:noFill/>
            </a:ln>
          </p:spPr>
          <p:txBody>
            <a:bodyPr wrap="none" rtlCol="0">
              <a:spAutoFit/>
            </a:bodyPr>
            <a:lstStyle/>
            <a:p>
              <a:r>
                <a:rPr lang="en-US" dirty="0" smtClean="0">
                  <a:latin typeface="Bookman Old Style" panose="02050604050505020204" pitchFamily="18" charset="0"/>
                </a:rPr>
                <a:t>The average atomic mass of chlorine atom. </a:t>
              </a:r>
            </a:p>
            <a:p>
              <a:r>
                <a:rPr lang="en-US" dirty="0" smtClean="0">
                  <a:latin typeface="Bookman Old Style" panose="02050604050505020204" pitchFamily="18" charset="0"/>
                </a:rPr>
                <a:t>On the basic of above data.</a:t>
              </a:r>
            </a:p>
          </p:txBody>
        </p:sp>
      </p:grpSp>
      <p:grpSp>
        <p:nvGrpSpPr>
          <p:cNvPr id="19" name="Group 18"/>
          <p:cNvGrpSpPr/>
          <p:nvPr/>
        </p:nvGrpSpPr>
        <p:grpSpPr>
          <a:xfrm>
            <a:off x="3048000" y="3867150"/>
            <a:ext cx="5218095" cy="923330"/>
            <a:chOff x="3048000" y="3867150"/>
            <a:chExt cx="5218095" cy="923330"/>
          </a:xfrm>
        </p:grpSpPr>
        <p:sp>
          <p:nvSpPr>
            <p:cNvPr id="16" name="Rounded Rectangle 15"/>
            <p:cNvSpPr/>
            <p:nvPr/>
          </p:nvSpPr>
          <p:spPr>
            <a:xfrm>
              <a:off x="3048000" y="3867150"/>
              <a:ext cx="5139944" cy="914400"/>
            </a:xfrm>
            <a:prstGeom prst="roundRect">
              <a:avLst/>
            </a:prstGeom>
            <a:solidFill>
              <a:srgbClr val="66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048000" y="3867150"/>
              <a:ext cx="5218095" cy="923330"/>
            </a:xfrm>
            <a:prstGeom prst="rect">
              <a:avLst/>
            </a:prstGeom>
            <a:noFill/>
          </p:spPr>
          <p:txBody>
            <a:bodyPr wrap="none" rtlCol="0">
              <a:spAutoFit/>
            </a:bodyPr>
            <a:lstStyle/>
            <a:p>
              <a:r>
                <a:rPr lang="en-US" dirty="0" smtClean="0">
                  <a:latin typeface="Bookman Old Style" panose="02050604050505020204" pitchFamily="18" charset="0"/>
                </a:rPr>
                <a:t>It mean that if you take a certain amount of </a:t>
              </a:r>
            </a:p>
            <a:p>
              <a:r>
                <a:rPr lang="en-US" dirty="0" smtClean="0">
                  <a:latin typeface="Bookman Old Style" panose="02050604050505020204" pitchFamily="18" charset="0"/>
                </a:rPr>
                <a:t>chlorine, it will contain both isotopes of </a:t>
              </a:r>
            </a:p>
            <a:p>
              <a:r>
                <a:rPr lang="en-US" dirty="0" smtClean="0">
                  <a:latin typeface="Bookman Old Style" panose="02050604050505020204" pitchFamily="18" charset="0"/>
                </a:rPr>
                <a:t>chlorine and the average mass is 35.5 u. </a:t>
              </a:r>
            </a:p>
          </p:txBody>
        </p:sp>
      </p:grpSp>
      <p:grpSp>
        <p:nvGrpSpPr>
          <p:cNvPr id="18" name="Group 17"/>
          <p:cNvGrpSpPr/>
          <p:nvPr/>
        </p:nvGrpSpPr>
        <p:grpSpPr>
          <a:xfrm>
            <a:off x="3047999" y="2916019"/>
            <a:ext cx="5486401" cy="761210"/>
            <a:chOff x="3047999" y="2916019"/>
            <a:chExt cx="5486401" cy="761210"/>
          </a:xfrm>
        </p:grpSpPr>
        <p:sp>
          <p:nvSpPr>
            <p:cNvPr id="15" name="Rounded Rectangle 14"/>
            <p:cNvSpPr/>
            <p:nvPr/>
          </p:nvSpPr>
          <p:spPr>
            <a:xfrm>
              <a:off x="3047999" y="2926794"/>
              <a:ext cx="5139945" cy="750435"/>
            </a:xfrm>
            <a:prstGeom prst="roundRect">
              <a:avLst/>
            </a:prstGeom>
            <a:solidFill>
              <a:srgbClr val="66FF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048000" y="2916019"/>
              <a:ext cx="5486400" cy="646331"/>
            </a:xfrm>
            <a:prstGeom prst="rect">
              <a:avLst/>
            </a:prstGeom>
          </p:spPr>
          <p:txBody>
            <a:bodyPr wrap="square">
              <a:spAutoFit/>
            </a:bodyPr>
            <a:lstStyle/>
            <a:p>
              <a:r>
                <a:rPr lang="en-US" dirty="0">
                  <a:latin typeface="Bookman Old Style" panose="02050604050505020204" pitchFamily="18" charset="0"/>
                </a:rPr>
                <a:t>This </a:t>
              </a:r>
              <a:r>
                <a:rPr lang="en-US" dirty="0" smtClean="0">
                  <a:latin typeface="Bookman Old Style" panose="02050604050505020204" pitchFamily="18" charset="0"/>
                </a:rPr>
                <a:t>does </a:t>
              </a:r>
              <a:r>
                <a:rPr lang="en-US" dirty="0">
                  <a:latin typeface="Bookman Old Style" panose="02050604050505020204" pitchFamily="18" charset="0"/>
                </a:rPr>
                <a:t>not mean that any one atom of chlorine has a </a:t>
              </a:r>
              <a:r>
                <a:rPr lang="en-US" dirty="0" smtClean="0">
                  <a:latin typeface="Bookman Old Style" panose="02050604050505020204" pitchFamily="18" charset="0"/>
                </a:rPr>
                <a:t>fractional mass </a:t>
              </a:r>
              <a:r>
                <a:rPr lang="en-US" dirty="0">
                  <a:latin typeface="Bookman Old Style" panose="02050604050505020204" pitchFamily="18" charset="0"/>
                </a:rPr>
                <a:t>of 35.5 u. </a:t>
              </a:r>
              <a:endParaRPr lang="en-US" dirty="0"/>
            </a:p>
          </p:txBody>
        </p:sp>
      </p:grpSp>
      <p:sp>
        <p:nvSpPr>
          <p:cNvPr id="20" name="TextBox 19"/>
          <p:cNvSpPr txBox="1"/>
          <p:nvPr/>
        </p:nvSpPr>
        <p:spPr>
          <a:xfrm>
            <a:off x="556960" y="1006773"/>
            <a:ext cx="1199367" cy="369332"/>
          </a:xfrm>
          <a:prstGeom prst="rect">
            <a:avLst/>
          </a:prstGeom>
          <a:noFill/>
        </p:spPr>
        <p:txBody>
          <a:bodyPr wrap="none" rtlCol="0">
            <a:spAutoFit/>
          </a:bodyPr>
          <a:lstStyle/>
          <a:p>
            <a:pPr algn="ctr"/>
            <a:r>
              <a:rPr lang="en-US" b="1" dirty="0" smtClean="0">
                <a:solidFill>
                  <a:srgbClr val="FF0000"/>
                </a:solidFill>
                <a:latin typeface="Bookman Old Style" panose="02050604050505020204" pitchFamily="18" charset="0"/>
              </a:rPr>
              <a:t>Solution</a:t>
            </a:r>
            <a:endParaRPr lang="en-US" b="1" dirty="0">
              <a:solidFill>
                <a:srgbClr val="FF0000"/>
              </a:solidFill>
              <a:latin typeface="Bookman Old Style" panose="02050604050505020204" pitchFamily="18" charset="0"/>
            </a:endParaRPr>
          </a:p>
        </p:txBody>
      </p:sp>
    </p:spTree>
    <p:extLst>
      <p:ext uri="{BB962C8B-B14F-4D97-AF65-F5344CB8AC3E}">
        <p14:creationId xmlns:p14="http://schemas.microsoft.com/office/powerpoint/2010/main" val="321528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4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p:bldP spid="6" grpId="0"/>
      <p:bldP spid="2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26637" y="1850766"/>
            <a:ext cx="5503988" cy="1021870"/>
            <a:chOff x="3030412" y="2889272"/>
            <a:chExt cx="5653940" cy="825479"/>
          </a:xfrm>
        </p:grpSpPr>
        <p:sp>
          <p:nvSpPr>
            <p:cNvPr id="15" name="Rounded Rectangle 14"/>
            <p:cNvSpPr/>
            <p:nvPr/>
          </p:nvSpPr>
          <p:spPr>
            <a:xfrm>
              <a:off x="3030412" y="2889272"/>
              <a:ext cx="5653940" cy="825479"/>
            </a:xfrm>
            <a:prstGeom prst="roundRect">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048000" y="2947240"/>
              <a:ext cx="5486400" cy="745877"/>
            </a:xfrm>
            <a:prstGeom prst="rect">
              <a:avLst/>
            </a:prstGeom>
          </p:spPr>
          <p:txBody>
            <a:bodyPr wrap="square">
              <a:spAutoFit/>
            </a:bodyPr>
            <a:lstStyle/>
            <a:p>
              <a:r>
                <a:rPr lang="en-US" dirty="0" smtClean="0">
                  <a:solidFill>
                    <a:schemeClr val="bg1"/>
                  </a:solidFill>
                  <a:latin typeface="Bookman Old Style" panose="02050604050505020204" pitchFamily="18" charset="0"/>
                </a:rPr>
                <a:t>We know that upper digit in the symbol of an isotope represents its mass ( which is the same as its mass number). Now:</a:t>
              </a:r>
              <a:endParaRPr lang="en-US" dirty="0">
                <a:solidFill>
                  <a:schemeClr val="bg1"/>
                </a:solidFill>
              </a:endParaRPr>
            </a:p>
          </p:txBody>
        </p:sp>
      </p:grpSp>
      <p:grpSp>
        <p:nvGrpSpPr>
          <p:cNvPr id="3" name="Group 2"/>
          <p:cNvGrpSpPr/>
          <p:nvPr/>
        </p:nvGrpSpPr>
        <p:grpSpPr>
          <a:xfrm>
            <a:off x="533400" y="254267"/>
            <a:ext cx="7977440" cy="971134"/>
            <a:chOff x="556960" y="285750"/>
            <a:chExt cx="7977440" cy="877303"/>
          </a:xfrm>
        </p:grpSpPr>
        <p:grpSp>
          <p:nvGrpSpPr>
            <p:cNvPr id="11" name="Group 10"/>
            <p:cNvGrpSpPr/>
            <p:nvPr/>
          </p:nvGrpSpPr>
          <p:grpSpPr>
            <a:xfrm>
              <a:off x="556960" y="285750"/>
              <a:ext cx="7977440" cy="877303"/>
              <a:chOff x="450994" y="285750"/>
              <a:chExt cx="7977440" cy="877303"/>
            </a:xfrm>
          </p:grpSpPr>
          <p:sp>
            <p:nvSpPr>
              <p:cNvPr id="10" name="Rounded Rectangular Callout 9"/>
              <p:cNvSpPr/>
              <p:nvPr/>
            </p:nvSpPr>
            <p:spPr>
              <a:xfrm>
                <a:off x="457200" y="302787"/>
                <a:ext cx="7971234" cy="860266"/>
              </a:xfrm>
              <a:prstGeom prst="wedgeRoundRectCallout">
                <a:avLst>
                  <a:gd name="adj1" fmla="val -20714"/>
                  <a:gd name="adj2" fmla="val 105510"/>
                  <a:gd name="adj3" fmla="val 16667"/>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994" y="285750"/>
                <a:ext cx="7827784" cy="834118"/>
              </a:xfrm>
              <a:prstGeom prst="rect">
                <a:avLst/>
              </a:prstGeom>
              <a:noFill/>
            </p:spPr>
            <p:txBody>
              <a:bodyPr wrap="none" rtlCol="0">
                <a:spAutoFit/>
              </a:bodyPr>
              <a:lstStyle/>
              <a:p>
                <a:r>
                  <a:rPr lang="en-US" dirty="0" smtClean="0">
                    <a:solidFill>
                      <a:schemeClr val="bg1"/>
                    </a:solidFill>
                    <a:latin typeface="Bookman Old Style" panose="02050604050505020204" pitchFamily="18" charset="0"/>
                  </a:rPr>
                  <a:t>Bromine occurs in nature mainly in the form of 2 isotopes    Br and</a:t>
                </a:r>
              </a:p>
              <a:p>
                <a:r>
                  <a:rPr lang="en-US" dirty="0" smtClean="0">
                    <a:solidFill>
                      <a:schemeClr val="bg1"/>
                    </a:solidFill>
                    <a:latin typeface="Bookman Old Style" panose="02050604050505020204" pitchFamily="18" charset="0"/>
                  </a:rPr>
                  <a:t>      Br. If the abundance of     Br isotope is 49.7% and that of     Br </a:t>
                </a:r>
              </a:p>
              <a:p>
                <a:r>
                  <a:rPr lang="en-US" dirty="0" smtClean="0">
                    <a:solidFill>
                      <a:schemeClr val="bg1"/>
                    </a:solidFill>
                    <a:latin typeface="Bookman Old Style" panose="02050604050505020204" pitchFamily="18" charset="0"/>
                  </a:rPr>
                  <a:t>isotope is 50.3%, calculate the average atomic mass of bromine.  </a:t>
                </a:r>
              </a:p>
            </p:txBody>
          </p:sp>
        </p:grpSp>
        <p:grpSp>
          <p:nvGrpSpPr>
            <p:cNvPr id="2" name="Group 1"/>
            <p:cNvGrpSpPr/>
            <p:nvPr/>
          </p:nvGrpSpPr>
          <p:grpSpPr>
            <a:xfrm>
              <a:off x="7099738" y="292623"/>
              <a:ext cx="370614" cy="379716"/>
              <a:chOff x="3773214" y="942619"/>
              <a:chExt cx="370614" cy="379716"/>
            </a:xfrm>
          </p:grpSpPr>
          <p:sp>
            <p:nvSpPr>
              <p:cNvPr id="20" name="TextBox 19"/>
              <p:cNvSpPr txBox="1"/>
              <p:nvPr/>
            </p:nvSpPr>
            <p:spPr>
              <a:xfrm>
                <a:off x="3773214" y="942619"/>
                <a:ext cx="370614" cy="236333"/>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79</a:t>
                </a:r>
                <a:endParaRPr lang="en-US" sz="1100" b="1" dirty="0">
                  <a:solidFill>
                    <a:schemeClr val="bg1"/>
                  </a:solidFill>
                  <a:latin typeface="Bookman Old Style" panose="02050604050505020204" pitchFamily="18" charset="0"/>
                </a:endParaRPr>
              </a:p>
            </p:txBody>
          </p:sp>
          <p:sp>
            <p:nvSpPr>
              <p:cNvPr id="21" name="TextBox 20"/>
              <p:cNvSpPr txBox="1"/>
              <p:nvPr/>
            </p:nvSpPr>
            <p:spPr>
              <a:xfrm>
                <a:off x="3773214" y="1086002"/>
                <a:ext cx="370614" cy="236333"/>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35</a:t>
                </a:r>
                <a:endParaRPr lang="en-US" sz="1100" b="1" dirty="0">
                  <a:solidFill>
                    <a:schemeClr val="bg1"/>
                  </a:solidFill>
                  <a:latin typeface="Bookman Old Style" panose="02050604050505020204" pitchFamily="18" charset="0"/>
                </a:endParaRPr>
              </a:p>
            </p:txBody>
          </p:sp>
        </p:grpSp>
        <p:grpSp>
          <p:nvGrpSpPr>
            <p:cNvPr id="22" name="Group 21"/>
            <p:cNvGrpSpPr/>
            <p:nvPr/>
          </p:nvGrpSpPr>
          <p:grpSpPr>
            <a:xfrm>
              <a:off x="664182" y="559721"/>
              <a:ext cx="377265" cy="387958"/>
              <a:chOff x="3801789" y="983031"/>
              <a:chExt cx="377265" cy="387958"/>
            </a:xfrm>
          </p:grpSpPr>
          <p:sp>
            <p:nvSpPr>
              <p:cNvPr id="23" name="TextBox 22"/>
              <p:cNvSpPr txBox="1"/>
              <p:nvPr/>
            </p:nvSpPr>
            <p:spPr>
              <a:xfrm>
                <a:off x="3801789" y="983031"/>
                <a:ext cx="370614" cy="236333"/>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81</a:t>
                </a:r>
                <a:endParaRPr lang="en-US" sz="1100" b="1" dirty="0">
                  <a:solidFill>
                    <a:schemeClr val="bg1"/>
                  </a:solidFill>
                  <a:latin typeface="Bookman Old Style" panose="02050604050505020204" pitchFamily="18" charset="0"/>
                </a:endParaRPr>
              </a:p>
            </p:txBody>
          </p:sp>
          <p:sp>
            <p:nvSpPr>
              <p:cNvPr id="24" name="TextBox 23"/>
              <p:cNvSpPr txBox="1"/>
              <p:nvPr/>
            </p:nvSpPr>
            <p:spPr>
              <a:xfrm>
                <a:off x="3808440" y="1134656"/>
                <a:ext cx="370614" cy="236333"/>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35</a:t>
                </a:r>
                <a:endParaRPr lang="en-US" sz="1100" b="1" dirty="0">
                  <a:solidFill>
                    <a:schemeClr val="bg1"/>
                  </a:solidFill>
                  <a:latin typeface="Bookman Old Style" panose="02050604050505020204" pitchFamily="18" charset="0"/>
                </a:endParaRPr>
              </a:p>
            </p:txBody>
          </p:sp>
        </p:grpSp>
        <p:grpSp>
          <p:nvGrpSpPr>
            <p:cNvPr id="25" name="Group 24"/>
            <p:cNvGrpSpPr/>
            <p:nvPr/>
          </p:nvGrpSpPr>
          <p:grpSpPr>
            <a:xfrm>
              <a:off x="3673352" y="514350"/>
              <a:ext cx="370614" cy="352570"/>
              <a:chOff x="3773214" y="942598"/>
              <a:chExt cx="370614" cy="352570"/>
            </a:xfrm>
          </p:grpSpPr>
          <p:sp>
            <p:nvSpPr>
              <p:cNvPr id="26" name="TextBox 25"/>
              <p:cNvSpPr txBox="1"/>
              <p:nvPr/>
            </p:nvSpPr>
            <p:spPr>
              <a:xfrm>
                <a:off x="3773214" y="942598"/>
                <a:ext cx="370614" cy="236333"/>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79</a:t>
                </a:r>
                <a:endParaRPr lang="en-US" sz="1100" b="1" dirty="0">
                  <a:solidFill>
                    <a:schemeClr val="bg1"/>
                  </a:solidFill>
                  <a:latin typeface="Bookman Old Style" panose="02050604050505020204" pitchFamily="18" charset="0"/>
                </a:endParaRPr>
              </a:p>
            </p:txBody>
          </p:sp>
          <p:sp>
            <p:nvSpPr>
              <p:cNvPr id="27" name="TextBox 26"/>
              <p:cNvSpPr txBox="1"/>
              <p:nvPr/>
            </p:nvSpPr>
            <p:spPr>
              <a:xfrm>
                <a:off x="3773214" y="1058835"/>
                <a:ext cx="370614" cy="236333"/>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35</a:t>
                </a:r>
                <a:endParaRPr lang="en-US" sz="1100" b="1" dirty="0">
                  <a:solidFill>
                    <a:schemeClr val="bg1"/>
                  </a:solidFill>
                  <a:latin typeface="Bookman Old Style" panose="02050604050505020204" pitchFamily="18" charset="0"/>
                </a:endParaRPr>
              </a:p>
            </p:txBody>
          </p:sp>
        </p:grpSp>
        <p:grpSp>
          <p:nvGrpSpPr>
            <p:cNvPr id="28" name="Group 27"/>
            <p:cNvGrpSpPr/>
            <p:nvPr/>
          </p:nvGrpSpPr>
          <p:grpSpPr>
            <a:xfrm>
              <a:off x="7567360" y="514350"/>
              <a:ext cx="381000" cy="367044"/>
              <a:chOff x="3872974" y="942598"/>
              <a:chExt cx="381000" cy="367044"/>
            </a:xfrm>
          </p:grpSpPr>
          <p:sp>
            <p:nvSpPr>
              <p:cNvPr id="29" name="TextBox 28"/>
              <p:cNvSpPr txBox="1"/>
              <p:nvPr/>
            </p:nvSpPr>
            <p:spPr>
              <a:xfrm>
                <a:off x="3872974" y="942598"/>
                <a:ext cx="370614" cy="236333"/>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81</a:t>
                </a:r>
                <a:endParaRPr lang="en-US" sz="1100" b="1" dirty="0">
                  <a:solidFill>
                    <a:schemeClr val="bg1"/>
                  </a:solidFill>
                  <a:latin typeface="Bookman Old Style" panose="02050604050505020204" pitchFamily="18" charset="0"/>
                </a:endParaRPr>
              </a:p>
            </p:txBody>
          </p:sp>
          <p:sp>
            <p:nvSpPr>
              <p:cNvPr id="30" name="TextBox 29"/>
              <p:cNvSpPr txBox="1"/>
              <p:nvPr/>
            </p:nvSpPr>
            <p:spPr>
              <a:xfrm>
                <a:off x="3883360" y="1073309"/>
                <a:ext cx="370614" cy="236333"/>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35</a:t>
                </a:r>
                <a:endParaRPr lang="en-US" sz="1100" b="1" dirty="0">
                  <a:solidFill>
                    <a:schemeClr val="bg1"/>
                  </a:solidFill>
                  <a:latin typeface="Bookman Old Style" panose="02050604050505020204" pitchFamily="18" charset="0"/>
                </a:endParaRPr>
              </a:p>
            </p:txBody>
          </p:sp>
        </p:grpSp>
      </p:grpSp>
      <p:grpSp>
        <p:nvGrpSpPr>
          <p:cNvPr id="13" name="Group 12"/>
          <p:cNvGrpSpPr/>
          <p:nvPr/>
        </p:nvGrpSpPr>
        <p:grpSpPr>
          <a:xfrm>
            <a:off x="609600" y="3065526"/>
            <a:ext cx="7896931" cy="1106424"/>
            <a:chOff x="866069" y="3041404"/>
            <a:chExt cx="7896931" cy="1106424"/>
          </a:xfrm>
        </p:grpSpPr>
        <p:grpSp>
          <p:nvGrpSpPr>
            <p:cNvPr id="19" name="Group 18"/>
            <p:cNvGrpSpPr/>
            <p:nvPr/>
          </p:nvGrpSpPr>
          <p:grpSpPr>
            <a:xfrm>
              <a:off x="866069" y="3041404"/>
              <a:ext cx="7896931" cy="1106424"/>
              <a:chOff x="1094669" y="3533420"/>
              <a:chExt cx="7896931" cy="1106424"/>
            </a:xfrm>
          </p:grpSpPr>
          <p:sp>
            <p:nvSpPr>
              <p:cNvPr id="16" name="Rounded Rectangle 15"/>
              <p:cNvSpPr/>
              <p:nvPr/>
            </p:nvSpPr>
            <p:spPr>
              <a:xfrm>
                <a:off x="1094669" y="3533420"/>
                <a:ext cx="7896931" cy="1106424"/>
              </a:xfrm>
              <a:prstGeom prst="roundRect">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219200" y="3673366"/>
                <a:ext cx="7619394" cy="923330"/>
              </a:xfrm>
              <a:prstGeom prst="rect">
                <a:avLst/>
              </a:prstGeom>
              <a:noFill/>
            </p:spPr>
            <p:txBody>
              <a:bodyPr wrap="none" rtlCol="0">
                <a:spAutoFit/>
              </a:bodyPr>
              <a:lstStyle/>
              <a:p>
                <a:pPr marL="400050" indent="-400050">
                  <a:buAutoNum type="romanLcParenR"/>
                </a:pPr>
                <a:r>
                  <a:rPr lang="en-US" dirty="0" smtClean="0">
                    <a:solidFill>
                      <a:schemeClr val="bg1"/>
                    </a:solidFill>
                    <a:latin typeface="Bookman Old Style" panose="02050604050505020204" pitchFamily="18" charset="0"/>
                  </a:rPr>
                  <a:t>The mass of      Br isotope is 79 u and its abundance is 49.7%</a:t>
                </a:r>
              </a:p>
              <a:p>
                <a:pPr marL="400050" indent="-400050">
                  <a:buAutoNum type="romanLcParenR"/>
                </a:pPr>
                <a:endParaRPr lang="en-US" dirty="0" smtClean="0">
                  <a:solidFill>
                    <a:schemeClr val="bg1"/>
                  </a:solidFill>
                  <a:latin typeface="Bookman Old Style" panose="02050604050505020204" pitchFamily="18" charset="0"/>
                </a:endParaRPr>
              </a:p>
              <a:p>
                <a:pPr marL="400050" indent="-400050">
                  <a:buAutoNum type="romanLcParenR"/>
                </a:pPr>
                <a:r>
                  <a:rPr lang="en-US" dirty="0">
                    <a:solidFill>
                      <a:schemeClr val="bg1"/>
                    </a:solidFill>
                    <a:latin typeface="Bookman Old Style" panose="02050604050505020204" pitchFamily="18" charset="0"/>
                  </a:rPr>
                  <a:t>The mass of      Br isotope is </a:t>
                </a:r>
                <a:r>
                  <a:rPr lang="en-US" dirty="0" smtClean="0">
                    <a:solidFill>
                      <a:schemeClr val="bg1"/>
                    </a:solidFill>
                    <a:latin typeface="Bookman Old Style" panose="02050604050505020204" pitchFamily="18" charset="0"/>
                  </a:rPr>
                  <a:t>81 </a:t>
                </a:r>
                <a:r>
                  <a:rPr lang="en-US" dirty="0">
                    <a:solidFill>
                      <a:schemeClr val="bg1"/>
                    </a:solidFill>
                    <a:latin typeface="Bookman Old Style" panose="02050604050505020204" pitchFamily="18" charset="0"/>
                  </a:rPr>
                  <a:t>u and its abundance is </a:t>
                </a:r>
                <a:r>
                  <a:rPr lang="en-US" dirty="0" smtClean="0">
                    <a:solidFill>
                      <a:schemeClr val="bg1"/>
                    </a:solidFill>
                    <a:latin typeface="Bookman Old Style" panose="02050604050505020204" pitchFamily="18" charset="0"/>
                  </a:rPr>
                  <a:t>50.3%</a:t>
                </a:r>
                <a:endParaRPr lang="en-US" dirty="0">
                  <a:solidFill>
                    <a:schemeClr val="bg1"/>
                  </a:solidFill>
                  <a:latin typeface="Bookman Old Style" panose="02050604050505020204" pitchFamily="18" charset="0"/>
                </a:endParaRPr>
              </a:p>
            </p:txBody>
          </p:sp>
        </p:grpSp>
        <p:grpSp>
          <p:nvGrpSpPr>
            <p:cNvPr id="12" name="Group 11"/>
            <p:cNvGrpSpPr/>
            <p:nvPr/>
          </p:nvGrpSpPr>
          <p:grpSpPr>
            <a:xfrm>
              <a:off x="2854690" y="3187073"/>
              <a:ext cx="370614" cy="408803"/>
              <a:chOff x="3562259" y="4444221"/>
              <a:chExt cx="370614" cy="408803"/>
            </a:xfrm>
          </p:grpSpPr>
          <p:sp>
            <p:nvSpPr>
              <p:cNvPr id="34" name="TextBox 33"/>
              <p:cNvSpPr txBox="1"/>
              <p:nvPr/>
            </p:nvSpPr>
            <p:spPr>
              <a:xfrm>
                <a:off x="3562259" y="4444221"/>
                <a:ext cx="370614" cy="261610"/>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79</a:t>
                </a:r>
                <a:endParaRPr lang="en-US" sz="1100" b="1" dirty="0">
                  <a:solidFill>
                    <a:schemeClr val="bg1"/>
                  </a:solidFill>
                  <a:latin typeface="Bookman Old Style" panose="02050604050505020204" pitchFamily="18" charset="0"/>
                </a:endParaRPr>
              </a:p>
            </p:txBody>
          </p:sp>
          <p:sp>
            <p:nvSpPr>
              <p:cNvPr id="35" name="TextBox 34"/>
              <p:cNvSpPr txBox="1"/>
              <p:nvPr/>
            </p:nvSpPr>
            <p:spPr>
              <a:xfrm>
                <a:off x="3562259" y="4591414"/>
                <a:ext cx="370614" cy="261610"/>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35</a:t>
                </a:r>
                <a:endParaRPr lang="en-US" sz="1100" b="1" dirty="0">
                  <a:solidFill>
                    <a:schemeClr val="bg1"/>
                  </a:solidFill>
                  <a:latin typeface="Bookman Old Style" panose="02050604050505020204" pitchFamily="18" charset="0"/>
                </a:endParaRPr>
              </a:p>
            </p:txBody>
          </p:sp>
        </p:grpSp>
        <p:grpSp>
          <p:nvGrpSpPr>
            <p:cNvPr id="36" name="Group 35"/>
            <p:cNvGrpSpPr/>
            <p:nvPr/>
          </p:nvGrpSpPr>
          <p:grpSpPr>
            <a:xfrm>
              <a:off x="2819400" y="3673521"/>
              <a:ext cx="370614" cy="405808"/>
              <a:chOff x="3562259" y="4438498"/>
              <a:chExt cx="370614" cy="405808"/>
            </a:xfrm>
          </p:grpSpPr>
          <p:sp>
            <p:nvSpPr>
              <p:cNvPr id="37" name="TextBox 36"/>
              <p:cNvSpPr txBox="1"/>
              <p:nvPr/>
            </p:nvSpPr>
            <p:spPr>
              <a:xfrm>
                <a:off x="3562259" y="4438498"/>
                <a:ext cx="370614" cy="261610"/>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81</a:t>
                </a:r>
                <a:endParaRPr lang="en-US" sz="1100" b="1" dirty="0">
                  <a:solidFill>
                    <a:schemeClr val="bg1"/>
                  </a:solidFill>
                  <a:latin typeface="Bookman Old Style" panose="02050604050505020204" pitchFamily="18" charset="0"/>
                </a:endParaRPr>
              </a:p>
            </p:txBody>
          </p:sp>
          <p:sp>
            <p:nvSpPr>
              <p:cNvPr id="38" name="TextBox 37"/>
              <p:cNvSpPr txBox="1"/>
              <p:nvPr/>
            </p:nvSpPr>
            <p:spPr>
              <a:xfrm>
                <a:off x="3562259" y="4582696"/>
                <a:ext cx="370614" cy="261610"/>
              </a:xfrm>
              <a:prstGeom prst="rect">
                <a:avLst/>
              </a:prstGeom>
              <a:noFill/>
            </p:spPr>
            <p:txBody>
              <a:bodyPr wrap="none" rtlCol="0">
                <a:spAutoFit/>
              </a:bodyPr>
              <a:lstStyle/>
              <a:p>
                <a:r>
                  <a:rPr lang="en-US" sz="1100" b="1" dirty="0" smtClean="0">
                    <a:solidFill>
                      <a:schemeClr val="bg1"/>
                    </a:solidFill>
                    <a:latin typeface="Bookman Old Style" panose="02050604050505020204" pitchFamily="18" charset="0"/>
                  </a:rPr>
                  <a:t>35</a:t>
                </a:r>
                <a:endParaRPr lang="en-US" sz="1100" b="1" dirty="0">
                  <a:solidFill>
                    <a:schemeClr val="bg1"/>
                  </a:solidFill>
                  <a:latin typeface="Bookman Old Style" panose="02050604050505020204" pitchFamily="18" charset="0"/>
                </a:endParaRPr>
              </a:p>
            </p:txBody>
          </p:sp>
        </p:grpSp>
      </p:grpSp>
      <p:sp>
        <p:nvSpPr>
          <p:cNvPr id="31" name="TextBox 30"/>
          <p:cNvSpPr txBox="1"/>
          <p:nvPr/>
        </p:nvSpPr>
        <p:spPr>
          <a:xfrm>
            <a:off x="477033" y="1428750"/>
            <a:ext cx="1199367" cy="369332"/>
          </a:xfrm>
          <a:prstGeom prst="rect">
            <a:avLst/>
          </a:prstGeom>
          <a:noFill/>
        </p:spPr>
        <p:txBody>
          <a:bodyPr wrap="none" rtlCol="0">
            <a:spAutoFit/>
          </a:bodyPr>
          <a:lstStyle/>
          <a:p>
            <a:pPr algn="ctr"/>
            <a:r>
              <a:rPr lang="en-US" b="1" dirty="0" smtClean="0">
                <a:solidFill>
                  <a:srgbClr val="FF0000"/>
                </a:solidFill>
                <a:latin typeface="Bookman Old Style" panose="02050604050505020204" pitchFamily="18" charset="0"/>
              </a:rPr>
              <a:t>Solution</a:t>
            </a:r>
            <a:endParaRPr lang="en-US" b="1" dirty="0">
              <a:solidFill>
                <a:srgbClr val="FF0000"/>
              </a:solidFill>
              <a:latin typeface="Bookman Old Style" panose="02050604050505020204" pitchFamily="18" charset="0"/>
            </a:endParaRPr>
          </a:p>
        </p:txBody>
      </p:sp>
    </p:spTree>
    <p:extLst>
      <p:ext uri="{BB962C8B-B14F-4D97-AF65-F5344CB8AC3E}">
        <p14:creationId xmlns:p14="http://schemas.microsoft.com/office/powerpoint/2010/main" val="427774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9789" b="95585" l="3636" r="61636"/>
                    </a14:imgEffect>
                  </a14:imgLayer>
                </a14:imgProps>
              </a:ext>
              <a:ext uri="{28A0092B-C50C-407E-A947-70E740481C1C}">
                <a14:useLocalDpi xmlns:a14="http://schemas.microsoft.com/office/drawing/2010/main" val="0"/>
              </a:ext>
            </a:extLst>
          </a:blip>
          <a:stretch>
            <a:fillRect/>
          </a:stretch>
        </p:blipFill>
        <p:spPr>
          <a:xfrm>
            <a:off x="381000" y="1123950"/>
            <a:ext cx="4079487" cy="3864387"/>
          </a:xfrm>
          <a:prstGeom prst="rect">
            <a:avLst/>
          </a:prstGeom>
        </p:spPr>
      </p:pic>
      <p:sp>
        <p:nvSpPr>
          <p:cNvPr id="5" name="Rounded Rectangular Callout 4"/>
          <p:cNvSpPr/>
          <p:nvPr/>
        </p:nvSpPr>
        <p:spPr>
          <a:xfrm>
            <a:off x="3345217" y="343059"/>
            <a:ext cx="3048000" cy="2541793"/>
          </a:xfrm>
          <a:prstGeom prst="wedgeRoundRectCallout">
            <a:avLst>
              <a:gd name="adj1" fmla="val -70403"/>
              <a:gd name="adj2" fmla="val 24017"/>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3511753" y="361950"/>
                <a:ext cx="2736647" cy="61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=79×</m:t>
                      </m:r>
                      <m:f>
                        <m:fPr>
                          <m:ctrlPr>
                            <a:rPr lang="en-US" i="1" smtClean="0">
                              <a:latin typeface="Cambria Math"/>
                            </a:rPr>
                          </m:ctrlPr>
                        </m:fPr>
                        <m:num>
                          <m:r>
                            <a:rPr lang="en-US" b="0" i="1" smtClean="0">
                              <a:latin typeface="Cambria Math"/>
                            </a:rPr>
                            <m:t>49.7</m:t>
                          </m:r>
                        </m:num>
                        <m:den>
                          <m:r>
                            <a:rPr lang="en-US" i="1" smtClean="0">
                              <a:latin typeface="Cambria Math"/>
                            </a:rPr>
                            <m:t>1</m:t>
                          </m:r>
                          <m:r>
                            <a:rPr lang="en-US" b="0" i="1" smtClean="0">
                              <a:latin typeface="Cambria Math"/>
                            </a:rPr>
                            <m:t>00</m:t>
                          </m:r>
                        </m:den>
                      </m:f>
                      <m:r>
                        <a:rPr lang="en-US" i="1" smtClean="0">
                          <a:latin typeface="Cambria Math"/>
                        </a:rPr>
                        <m:t>+</m:t>
                      </m:r>
                      <m:r>
                        <a:rPr lang="en-US" b="0" i="1" smtClean="0">
                          <a:latin typeface="Cambria Math"/>
                        </a:rPr>
                        <m:t>81 </m:t>
                      </m:r>
                      <m:r>
                        <a:rPr lang="en-US" b="0" i="1" smtClean="0">
                          <a:latin typeface="Cambria Math"/>
                          <a:ea typeface="Cambria Math"/>
                        </a:rPr>
                        <m:t>×</m:t>
                      </m:r>
                      <m:f>
                        <m:fPr>
                          <m:ctrlPr>
                            <a:rPr lang="en-US" i="1" smtClean="0">
                              <a:latin typeface="Cambria Math"/>
                            </a:rPr>
                          </m:ctrlPr>
                        </m:fPr>
                        <m:num>
                          <m:r>
                            <a:rPr lang="en-US" b="0" i="1" smtClean="0">
                              <a:latin typeface="Cambria Math"/>
                            </a:rPr>
                            <m:t>50.3</m:t>
                          </m:r>
                        </m:num>
                        <m:den>
                          <m:r>
                            <a:rPr lang="en-US" b="0" i="1" smtClean="0">
                              <a:latin typeface="Cambria Math"/>
                            </a:rPr>
                            <m:t>100</m:t>
                          </m:r>
                        </m:den>
                      </m:f>
                    </m:oMath>
                  </m:oMathPara>
                </a14:m>
                <a:endParaRPr lang="en-US" dirty="0">
                  <a:latin typeface="Bookman Old Style" panose="0205060405050502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11753" y="361950"/>
                <a:ext cx="2736647" cy="61831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893783" y="1047750"/>
                <a:ext cx="1973617"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m:t>
                      </m:r>
                      <m:f>
                        <m:fPr>
                          <m:ctrlPr>
                            <a:rPr lang="en-US" i="1" smtClean="0">
                              <a:latin typeface="Cambria Math"/>
                            </a:rPr>
                          </m:ctrlPr>
                        </m:fPr>
                        <m:num>
                          <m:r>
                            <a:rPr lang="en-US" b="0" i="1" smtClean="0">
                              <a:latin typeface="Cambria Math"/>
                            </a:rPr>
                            <m:t>3926</m:t>
                          </m:r>
                        </m:num>
                        <m:den>
                          <m:r>
                            <a:rPr lang="en-US" b="0" i="1" smtClean="0">
                              <a:latin typeface="Cambria Math"/>
                            </a:rPr>
                            <m:t>100</m:t>
                          </m:r>
                        </m:den>
                      </m:f>
                      <m:r>
                        <a:rPr lang="en-US" i="1" smtClean="0">
                          <a:latin typeface="Cambria Math"/>
                        </a:rPr>
                        <m:t>+</m:t>
                      </m:r>
                      <m:f>
                        <m:fPr>
                          <m:ctrlPr>
                            <a:rPr lang="en-US" i="1" smtClean="0">
                              <a:latin typeface="Cambria Math"/>
                            </a:rPr>
                          </m:ctrlPr>
                        </m:fPr>
                        <m:num>
                          <m:r>
                            <a:rPr lang="en-US" b="0" i="1" smtClean="0">
                              <a:latin typeface="Cambria Math"/>
                            </a:rPr>
                            <m:t>4074.3</m:t>
                          </m:r>
                        </m:num>
                        <m:den>
                          <m:r>
                            <a:rPr lang="en-US" b="0" i="1" smtClean="0">
                              <a:latin typeface="Cambria Math"/>
                            </a:rPr>
                            <m:t>100</m:t>
                          </m:r>
                        </m:den>
                      </m:f>
                    </m:oMath>
                  </m:oMathPara>
                </a14:m>
                <a:endParaRPr lang="en-US" dirty="0">
                  <a:latin typeface="Bookman Old Style" panose="0205060405050502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893783" y="1047750"/>
                <a:ext cx="1973617" cy="6127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886200" y="1769367"/>
                <a:ext cx="21499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=3926.3</m:t>
                      </m:r>
                      <m:r>
                        <a:rPr lang="en-US" i="1" smtClean="0">
                          <a:latin typeface="Cambria Math"/>
                        </a:rPr>
                        <m:t>+</m:t>
                      </m:r>
                      <m:r>
                        <a:rPr lang="en-US" b="0" i="1" smtClean="0">
                          <a:latin typeface="Cambria Math"/>
                        </a:rPr>
                        <m:t>40.743</m:t>
                      </m:r>
                    </m:oMath>
                  </m:oMathPara>
                </a14:m>
                <a:endParaRPr lang="en-US" dirty="0">
                  <a:latin typeface="Bookman Old Style" panose="020506040505050202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886200" y="1769367"/>
                <a:ext cx="2149948"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765831" y="2347013"/>
                <a:ext cx="1184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=80.006</m:t>
                      </m:r>
                    </m:oMath>
                  </m:oMathPara>
                </a14:m>
                <a:endParaRPr lang="en-US" dirty="0">
                  <a:latin typeface="Bookman Old Style" panose="020506040505050202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765831" y="2347013"/>
                <a:ext cx="1184940"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181600" y="2354818"/>
                <a:ext cx="835485" cy="369332"/>
              </a:xfrm>
              <a:prstGeom prst="rect">
                <a:avLst/>
              </a:prstGeom>
              <a:noFill/>
            </p:spPr>
            <p:txBody>
              <a:bodyPr wrap="none" rtlCol="0">
                <a:spAutoFit/>
              </a:bodyPr>
              <a:lstStyle/>
              <a:p>
                <a14:m>
                  <m:oMath xmlns:m="http://schemas.openxmlformats.org/officeDocument/2006/math">
                    <m:r>
                      <a:rPr lang="en-US" b="0" i="1" smtClean="0">
                        <a:latin typeface="Cambria Math"/>
                        <a:ea typeface="Cambria Math"/>
                      </a:rPr>
                      <m:t>=80</m:t>
                    </m:r>
                  </m:oMath>
                </a14:m>
                <a:r>
                  <a:rPr lang="en-US" dirty="0" smtClean="0">
                    <a:latin typeface="Bookman Old Style" panose="02050604050505020204" pitchFamily="18" charset="0"/>
                  </a:rPr>
                  <a:t>u</a:t>
                </a:r>
                <a:endParaRPr lang="en-US" dirty="0">
                  <a:latin typeface="Bookman Old Style" panose="020506040505050202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181600" y="2354818"/>
                <a:ext cx="835485" cy="369332"/>
              </a:xfrm>
              <a:prstGeom prst="rect">
                <a:avLst/>
              </a:prstGeom>
              <a:blipFill rotWithShape="1">
                <a:blip r:embed="rId8"/>
                <a:stretch>
                  <a:fillRect t="-6557" r="-5109" b="-26230"/>
                </a:stretch>
              </a:blipFill>
            </p:spPr>
            <p:txBody>
              <a:bodyPr/>
              <a:lstStyle/>
              <a:p>
                <a:r>
                  <a:rPr lang="en-US">
                    <a:noFill/>
                  </a:rPr>
                  <a:t> </a:t>
                </a:r>
              </a:p>
            </p:txBody>
          </p:sp>
        </mc:Fallback>
      </mc:AlternateContent>
      <p:grpSp>
        <p:nvGrpSpPr>
          <p:cNvPr id="13" name="Group 12"/>
          <p:cNvGrpSpPr/>
          <p:nvPr/>
        </p:nvGrpSpPr>
        <p:grpSpPr>
          <a:xfrm>
            <a:off x="2722467" y="3714750"/>
            <a:ext cx="5827236" cy="519078"/>
            <a:chOff x="2667000" y="2433672"/>
            <a:chExt cx="5827236" cy="519078"/>
          </a:xfrm>
        </p:grpSpPr>
        <p:sp>
          <p:nvSpPr>
            <p:cNvPr id="11" name="Rounded Rectangle 10"/>
            <p:cNvSpPr/>
            <p:nvPr/>
          </p:nvSpPr>
          <p:spPr>
            <a:xfrm>
              <a:off x="2667000" y="2433672"/>
              <a:ext cx="5827236" cy="519078"/>
            </a:xfrm>
            <a:prstGeom prst="roundRect">
              <a:avLst/>
            </a:prstGeo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667000" y="2536830"/>
              <a:ext cx="5827236" cy="369332"/>
            </a:xfrm>
            <a:prstGeom prst="rect">
              <a:avLst/>
            </a:prstGeom>
            <a:noFill/>
          </p:spPr>
          <p:txBody>
            <a:bodyPr wrap="none" rtlCol="0">
              <a:spAutoFit/>
            </a:bodyPr>
            <a:lstStyle/>
            <a:p>
              <a:r>
                <a:rPr lang="en-US" dirty="0" smtClean="0">
                  <a:solidFill>
                    <a:schemeClr val="bg1"/>
                  </a:solidFill>
                  <a:latin typeface="Bookman Old Style" panose="02050604050505020204" pitchFamily="18" charset="0"/>
                </a:rPr>
                <a:t>Thus the average atomic mass of bromine is 80 u.</a:t>
              </a:r>
              <a:endParaRPr lang="en-US" dirty="0">
                <a:solidFill>
                  <a:schemeClr val="bg1"/>
                </a:solidFill>
                <a:latin typeface="Bookman Old Style" panose="02050604050505020204" pitchFamily="18" charset="0"/>
              </a:endParaRPr>
            </a:p>
          </p:txBody>
        </p:sp>
      </p:grpSp>
      <p:sp>
        <p:nvSpPr>
          <p:cNvPr id="15" name="Oval 14"/>
          <p:cNvSpPr/>
          <p:nvPr/>
        </p:nvSpPr>
        <p:spPr>
          <a:xfrm>
            <a:off x="5181600" y="2279894"/>
            <a:ext cx="1014222" cy="5204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26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heel(1)">
                                      <p:cBhvr>
                                        <p:cTn id="37" dur="2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93662" y="209550"/>
            <a:ext cx="8305800" cy="47244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grpSp>
        <p:nvGrpSpPr>
          <p:cNvPr id="6" name="Group 5"/>
          <p:cNvGrpSpPr/>
          <p:nvPr/>
        </p:nvGrpSpPr>
        <p:grpSpPr>
          <a:xfrm>
            <a:off x="550460" y="325556"/>
            <a:ext cx="2497540" cy="2169994"/>
            <a:chOff x="2006221" y="1555845"/>
            <a:chExt cx="2497540" cy="2169994"/>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949" t="20125" r="13806" b="5135"/>
            <a:stretch/>
          </p:blipFill>
          <p:spPr>
            <a:xfrm>
              <a:off x="2006221" y="1555845"/>
              <a:ext cx="2497540" cy="2169994"/>
            </a:xfrm>
            <a:prstGeom prst="rect">
              <a:avLst/>
            </a:prstGeom>
          </p:spPr>
        </p:pic>
        <p:sp>
          <p:nvSpPr>
            <p:cNvPr id="5" name="TextBox 4"/>
            <p:cNvSpPr txBox="1"/>
            <p:nvPr/>
          </p:nvSpPr>
          <p:spPr>
            <a:xfrm>
              <a:off x="2644888" y="1555845"/>
              <a:ext cx="1220206" cy="369332"/>
            </a:xfrm>
            <a:prstGeom prst="rect">
              <a:avLst/>
            </a:prstGeom>
            <a:solidFill>
              <a:srgbClr val="FFFF00"/>
            </a:solidFill>
          </p:spPr>
          <p:txBody>
            <a:bodyPr wrap="none" rtlCol="0">
              <a:spAutoFit/>
            </a:bodyPr>
            <a:lstStyle/>
            <a:p>
              <a:r>
                <a:rPr lang="en-US" b="1" dirty="0" smtClean="0">
                  <a:latin typeface="Bookman Old Style" pitchFamily="18" charset="0"/>
                </a:rPr>
                <a:t>Uranium</a:t>
              </a:r>
              <a:endParaRPr lang="en-US" b="1" dirty="0">
                <a:latin typeface="Bookman Old Style" pitchFamily="18" charset="0"/>
              </a:endParaRPr>
            </a:p>
          </p:txBody>
        </p:sp>
      </p:grpSp>
      <p:sp>
        <p:nvSpPr>
          <p:cNvPr id="7" name="Rectangle 6"/>
          <p:cNvSpPr/>
          <p:nvPr/>
        </p:nvSpPr>
        <p:spPr>
          <a:xfrm>
            <a:off x="3195420" y="209550"/>
            <a:ext cx="2787314" cy="646331"/>
          </a:xfrm>
          <a:prstGeom prst="rect">
            <a:avLst/>
          </a:prstGeom>
          <a:noFill/>
        </p:spPr>
        <p:txBody>
          <a:bodyPr wrap="square">
            <a:spAutoFit/>
          </a:bodyPr>
          <a:lstStyle/>
          <a:p>
            <a:pPr algn="ctr" fontAlgn="base">
              <a:spcBef>
                <a:spcPct val="0"/>
              </a:spcBef>
              <a:spcAft>
                <a:spcPct val="0"/>
              </a:spcAft>
              <a:defRPr/>
            </a:pPr>
            <a:r>
              <a:rPr lang="en-US" b="1" u="sng" dirty="0" smtClean="0">
                <a:solidFill>
                  <a:srgbClr val="990099"/>
                </a:solidFill>
                <a:latin typeface="Bookman Old Style" panose="02050604050505020204" pitchFamily="18" charset="0"/>
              </a:rPr>
              <a:t>Applications of Radioactive Isotopes</a:t>
            </a:r>
            <a:endParaRPr lang="en-US" b="1" u="sng" dirty="0">
              <a:solidFill>
                <a:srgbClr val="990099"/>
              </a:solidFill>
              <a:latin typeface="Bookman Old Style" panose="02050604050505020204" pitchFamily="18" charset="0"/>
            </a:endParaRPr>
          </a:p>
        </p:txBody>
      </p:sp>
      <p:grpSp>
        <p:nvGrpSpPr>
          <p:cNvPr id="10" name="Group 9"/>
          <p:cNvGrpSpPr/>
          <p:nvPr/>
        </p:nvGrpSpPr>
        <p:grpSpPr>
          <a:xfrm>
            <a:off x="5257800" y="590550"/>
            <a:ext cx="3328173" cy="1950244"/>
            <a:chOff x="4191000" y="1352550"/>
            <a:chExt cx="3328173" cy="1950244"/>
          </a:xfrm>
        </p:grpSpPr>
        <p:sp>
          <p:nvSpPr>
            <p:cNvPr id="9" name="Cloud Callout 8"/>
            <p:cNvSpPr/>
            <p:nvPr/>
          </p:nvSpPr>
          <p:spPr>
            <a:xfrm>
              <a:off x="4191000" y="1352550"/>
              <a:ext cx="3183323" cy="1950244"/>
            </a:xfrm>
            <a:prstGeom prst="cloudCallout">
              <a:avLst>
                <a:gd name="adj1" fmla="val -117544"/>
                <a:gd name="adj2" fmla="val 2213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95800" y="1657350"/>
              <a:ext cx="3023373" cy="1200329"/>
            </a:xfrm>
            <a:prstGeom prst="rect">
              <a:avLst/>
            </a:prstGeom>
            <a:noFill/>
          </p:spPr>
          <p:txBody>
            <a:bodyPr wrap="square">
              <a:spAutoFit/>
            </a:bodyPr>
            <a:lstStyle/>
            <a:p>
              <a:pPr fontAlgn="base">
                <a:spcBef>
                  <a:spcPct val="0"/>
                </a:spcBef>
                <a:spcAft>
                  <a:spcPct val="0"/>
                </a:spcAft>
                <a:defRPr/>
              </a:pPr>
              <a:r>
                <a:rPr lang="en-US" b="1" dirty="0">
                  <a:latin typeface="Bookman Old Style" panose="02050604050505020204" pitchFamily="18" charset="0"/>
                </a:rPr>
                <a:t>Uranium-235 (</a:t>
              </a:r>
              <a:r>
                <a:rPr lang="en-US" b="1" baseline="30000" dirty="0">
                  <a:latin typeface="Bookman Old Style" panose="02050604050505020204" pitchFamily="18" charset="0"/>
                </a:rPr>
                <a:t>235</a:t>
              </a:r>
              <a:r>
                <a:rPr lang="en-US" b="1" dirty="0">
                  <a:latin typeface="Bookman Old Style" panose="02050604050505020204" pitchFamily="18" charset="0"/>
                </a:rPr>
                <a:t>U) </a:t>
              </a:r>
              <a:r>
                <a:rPr lang="en-US" b="1" dirty="0" smtClean="0">
                  <a:latin typeface="Bookman Old Style" panose="02050604050505020204" pitchFamily="18" charset="0"/>
                </a:rPr>
                <a:t>is</a:t>
              </a:r>
            </a:p>
            <a:p>
              <a:pPr fontAlgn="base">
                <a:spcBef>
                  <a:spcPct val="0"/>
                </a:spcBef>
                <a:spcAft>
                  <a:spcPct val="0"/>
                </a:spcAft>
                <a:defRPr/>
              </a:pPr>
              <a:r>
                <a:rPr lang="en-US" b="1" dirty="0" smtClean="0">
                  <a:latin typeface="Bookman Old Style" panose="02050604050505020204" pitchFamily="18" charset="0"/>
                </a:rPr>
                <a:t> used for </a:t>
              </a:r>
              <a:r>
                <a:rPr lang="en-US" b="1" dirty="0">
                  <a:latin typeface="Bookman Old Style" panose="02050604050505020204" pitchFamily="18" charset="0"/>
                </a:rPr>
                <a:t>nuclear </a:t>
              </a:r>
              <a:endParaRPr lang="en-US" b="1" dirty="0" smtClean="0">
                <a:latin typeface="Bookman Old Style" panose="02050604050505020204" pitchFamily="18" charset="0"/>
              </a:endParaRPr>
            </a:p>
            <a:p>
              <a:pPr fontAlgn="base">
                <a:spcBef>
                  <a:spcPct val="0"/>
                </a:spcBef>
                <a:spcAft>
                  <a:spcPct val="0"/>
                </a:spcAft>
                <a:defRPr/>
              </a:pPr>
              <a:r>
                <a:rPr lang="en-US" b="1" dirty="0" smtClean="0">
                  <a:latin typeface="Bookman Old Style" panose="02050604050505020204" pitchFamily="18" charset="0"/>
                </a:rPr>
                <a:t>fission </a:t>
              </a:r>
              <a:r>
                <a:rPr lang="en-US" b="1" dirty="0">
                  <a:latin typeface="Bookman Old Style" panose="02050604050505020204" pitchFamily="18" charset="0"/>
                </a:rPr>
                <a:t>and </a:t>
              </a:r>
              <a:r>
                <a:rPr lang="en-US" b="1" dirty="0" smtClean="0">
                  <a:latin typeface="Bookman Old Style" panose="02050604050505020204" pitchFamily="18" charset="0"/>
                </a:rPr>
                <a:t>Production </a:t>
              </a:r>
            </a:p>
            <a:p>
              <a:pPr fontAlgn="base">
                <a:spcBef>
                  <a:spcPct val="0"/>
                </a:spcBef>
                <a:spcAft>
                  <a:spcPct val="0"/>
                </a:spcAft>
                <a:defRPr/>
              </a:pPr>
              <a:r>
                <a:rPr lang="en-US" b="1" dirty="0" smtClean="0">
                  <a:latin typeface="Bookman Old Style" panose="02050604050505020204" pitchFamily="18" charset="0"/>
                </a:rPr>
                <a:t>of </a:t>
              </a:r>
              <a:r>
                <a:rPr lang="en-US" b="1" dirty="0">
                  <a:latin typeface="Bookman Old Style" panose="02050604050505020204" pitchFamily="18" charset="0"/>
                </a:rPr>
                <a:t>energy. </a:t>
              </a:r>
            </a:p>
          </p:txBody>
        </p:sp>
      </p:grpSp>
      <p:grpSp>
        <p:nvGrpSpPr>
          <p:cNvPr id="11" name="Group 10"/>
          <p:cNvGrpSpPr/>
          <p:nvPr/>
        </p:nvGrpSpPr>
        <p:grpSpPr>
          <a:xfrm>
            <a:off x="738683" y="2647950"/>
            <a:ext cx="3048000" cy="1649286"/>
            <a:chOff x="1268034" y="465264"/>
            <a:chExt cx="4056890" cy="1649286"/>
          </a:xfrm>
        </p:grpSpPr>
        <p:sp>
          <p:nvSpPr>
            <p:cNvPr id="12" name="Rounded Rectangular Callout 11"/>
            <p:cNvSpPr/>
            <p:nvPr/>
          </p:nvSpPr>
          <p:spPr>
            <a:xfrm>
              <a:off x="1268034" y="465264"/>
              <a:ext cx="4024689" cy="1649286"/>
            </a:xfrm>
            <a:prstGeom prst="wedgeRoundRectCallout">
              <a:avLst>
                <a:gd name="adj1" fmla="val 88127"/>
                <a:gd name="adj2" fmla="val 19219"/>
                <a:gd name="adj3" fmla="val 16667"/>
              </a:avLst>
            </a:prstGeom>
            <a:solidFill>
              <a:srgbClr val="C00000"/>
            </a:solidFill>
            <a:ln>
              <a:solidFill>
                <a:schemeClr val="tx1"/>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4442" y="561022"/>
              <a:ext cx="4030482" cy="1477328"/>
            </a:xfrm>
            <a:prstGeom prst="rect">
              <a:avLst/>
            </a:prstGeom>
            <a:noFill/>
          </p:spPr>
          <p:txBody>
            <a:bodyPr wrap="square">
              <a:spAutoFit/>
            </a:bodyPr>
            <a:lstStyle/>
            <a:p>
              <a:pPr algn="ctr" fontAlgn="base">
                <a:spcBef>
                  <a:spcPct val="0"/>
                </a:spcBef>
                <a:spcAft>
                  <a:spcPct val="0"/>
                </a:spcAft>
                <a:defRPr/>
              </a:pPr>
              <a:r>
                <a:rPr lang="en-US" b="1" dirty="0">
                  <a:solidFill>
                    <a:schemeClr val="bg1"/>
                  </a:solidFill>
                  <a:latin typeface="Bookman Old Style" panose="02050604050505020204" pitchFamily="18" charset="0"/>
                </a:rPr>
                <a:t>Isotopes of some </a:t>
              </a:r>
              <a:r>
                <a:rPr lang="en-US" b="1" dirty="0" smtClean="0">
                  <a:solidFill>
                    <a:schemeClr val="bg1"/>
                  </a:solidFill>
                  <a:latin typeface="Bookman Old Style" panose="02050604050505020204" pitchFamily="18" charset="0"/>
                </a:rPr>
                <a:t>elements are </a:t>
              </a:r>
              <a:r>
                <a:rPr lang="en-US" b="1" dirty="0">
                  <a:solidFill>
                    <a:schemeClr val="bg1"/>
                  </a:solidFill>
                  <a:latin typeface="Bookman Old Style" panose="02050604050505020204" pitchFamily="18" charset="0"/>
                </a:rPr>
                <a:t>used in </a:t>
              </a:r>
              <a:r>
                <a:rPr lang="en-US" b="1" dirty="0" smtClean="0">
                  <a:solidFill>
                    <a:schemeClr val="bg1"/>
                  </a:solidFill>
                  <a:latin typeface="Bookman Old Style" panose="02050604050505020204" pitchFamily="18" charset="0"/>
                </a:rPr>
                <a:t>the medical treatment </a:t>
              </a:r>
              <a:r>
                <a:rPr lang="en-US" b="1" dirty="0">
                  <a:solidFill>
                    <a:schemeClr val="bg1"/>
                  </a:solidFill>
                  <a:latin typeface="Bookman Old Style" panose="02050604050505020204" pitchFamily="18" charset="0"/>
                </a:rPr>
                <a:t>of deadly </a:t>
              </a:r>
              <a:r>
                <a:rPr lang="en-US" b="1" dirty="0" smtClean="0">
                  <a:solidFill>
                    <a:schemeClr val="bg1"/>
                  </a:solidFill>
                  <a:latin typeface="Bookman Old Style" panose="02050604050505020204" pitchFamily="18" charset="0"/>
                </a:rPr>
                <a:t>disease like </a:t>
              </a:r>
              <a:r>
                <a:rPr lang="en-US" b="1" dirty="0">
                  <a:solidFill>
                    <a:schemeClr val="bg1"/>
                  </a:solidFill>
                  <a:latin typeface="Bookman Old Style" panose="02050604050505020204" pitchFamily="18" charset="0"/>
                </a:rPr>
                <a:t>cancer.   </a:t>
              </a:r>
            </a:p>
          </p:txBody>
        </p:sp>
      </p:grpSp>
      <p:grpSp>
        <p:nvGrpSpPr>
          <p:cNvPr id="14" name="Group 13"/>
          <p:cNvGrpSpPr/>
          <p:nvPr/>
        </p:nvGrpSpPr>
        <p:grpSpPr>
          <a:xfrm>
            <a:off x="4899289" y="2741725"/>
            <a:ext cx="3406511" cy="1963625"/>
            <a:chOff x="3710342" y="-4891"/>
            <a:chExt cx="5620739" cy="3239981"/>
          </a:xfrm>
        </p:grpSpPr>
        <p:pic>
          <p:nvPicPr>
            <p:cNvPr id="1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95" t="1" r="9156" b="32865"/>
            <a:stretch/>
          </p:blipFill>
          <p:spPr bwMode="auto">
            <a:xfrm>
              <a:off x="3710342" y="-4891"/>
              <a:ext cx="5620739" cy="32399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Rectangle 15"/>
            <p:cNvSpPr/>
            <p:nvPr/>
          </p:nvSpPr>
          <p:spPr>
            <a:xfrm>
              <a:off x="4446175" y="29819"/>
              <a:ext cx="4277417" cy="503635"/>
            </a:xfrm>
            <a:prstGeom prst="rect">
              <a:avLst/>
            </a:prstGeom>
            <a:noFill/>
          </p:spPr>
          <p:txBody>
            <a:bodyPr wrap="none">
              <a:spAutoFit/>
            </a:bodyPr>
            <a:lstStyle/>
            <a:p>
              <a:pPr algn="ctr" fontAlgn="base">
                <a:spcBef>
                  <a:spcPct val="0"/>
                </a:spcBef>
                <a:spcAft>
                  <a:spcPct val="0"/>
                </a:spcAft>
                <a:defRPr/>
              </a:pPr>
              <a:r>
                <a:rPr lang="en-US" b="1" dirty="0" smtClean="0">
                  <a:ln w="900" cmpd="sng">
                    <a:solidFill>
                      <a:srgbClr val="FF0000">
                        <a:alpha val="55000"/>
                      </a:srgbClr>
                    </a:solidFill>
                    <a:prstDash val="solid"/>
                  </a:ln>
                  <a:solidFill>
                    <a:schemeClr val="bg1"/>
                  </a:solidFill>
                  <a:effectLst>
                    <a:innerShdw blurRad="101600" dist="76200" dir="5400000">
                      <a:srgbClr val="CEB966">
                        <a:satMod val="190000"/>
                        <a:tint val="100000"/>
                        <a:alpha val="74000"/>
                      </a:srgbClr>
                    </a:innerShdw>
                  </a:effectLst>
                  <a:latin typeface="Bookman Old Style" panose="02050604050505020204" pitchFamily="18" charset="0"/>
                </a:rPr>
                <a:t>Nuclear power plant</a:t>
              </a:r>
              <a:endParaRPr lang="en-US" b="1" dirty="0">
                <a:ln w="900" cmpd="sng">
                  <a:solidFill>
                    <a:srgbClr val="FF0000">
                      <a:alpha val="55000"/>
                    </a:srgbClr>
                  </a:solidFill>
                  <a:prstDash val="solid"/>
                </a:ln>
                <a:solidFill>
                  <a:schemeClr val="bg1"/>
                </a:solidFill>
                <a:effectLst>
                  <a:innerShdw blurRad="101600" dist="76200" dir="5400000">
                    <a:srgbClr val="CEB966">
                      <a:satMod val="190000"/>
                      <a:tint val="100000"/>
                      <a:alpha val="74000"/>
                    </a:srgbClr>
                  </a:innerShdw>
                </a:effectLst>
                <a:latin typeface="Bookman Old Style" panose="02050604050505020204" pitchFamily="18" charset="0"/>
              </a:endParaRPr>
            </a:p>
          </p:txBody>
        </p:sp>
      </p:grpSp>
    </p:spTree>
    <p:extLst>
      <p:ext uri="{BB962C8B-B14F-4D97-AF65-F5344CB8AC3E}">
        <p14:creationId xmlns:p14="http://schemas.microsoft.com/office/powerpoint/2010/main" val="397482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slide(fromBottom)">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3662" y="209550"/>
            <a:ext cx="8305800" cy="47244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pic>
        <p:nvPicPr>
          <p:cNvPr id="19" name="Picture 18" descr="goiter-patient-1.jpg"/>
          <p:cNvPicPr>
            <a:picLocks noChangeAspect="1"/>
          </p:cNvPicPr>
          <p:nvPr/>
        </p:nvPicPr>
        <p:blipFill>
          <a:blip r:embed="rId3" cstate="print"/>
          <a:srcRect/>
          <a:stretch>
            <a:fillRect/>
          </a:stretch>
        </p:blipFill>
        <p:spPr bwMode="auto">
          <a:xfrm>
            <a:off x="414506" y="1223719"/>
            <a:ext cx="3090694" cy="26434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Cloud Callout 25"/>
          <p:cNvSpPr/>
          <p:nvPr/>
        </p:nvSpPr>
        <p:spPr>
          <a:xfrm>
            <a:off x="4666343" y="1862010"/>
            <a:ext cx="3487057" cy="1649286"/>
          </a:xfrm>
          <a:prstGeom prst="cloudCallout">
            <a:avLst>
              <a:gd name="adj1" fmla="val -75627"/>
              <a:gd name="adj2" fmla="val 21953"/>
            </a:avLst>
          </a:prstGeom>
          <a:solidFill>
            <a:srgbClr val="FFC000"/>
          </a:solidFill>
          <a:ln>
            <a:solidFill>
              <a:schemeClr val="tx1"/>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880882" y="2088919"/>
            <a:ext cx="3120118" cy="1200329"/>
          </a:xfrm>
          <a:prstGeom prst="rect">
            <a:avLst/>
          </a:prstGeom>
          <a:noFill/>
        </p:spPr>
        <p:txBody>
          <a:bodyPr wrap="square">
            <a:spAutoFit/>
          </a:bodyPr>
          <a:lstStyle/>
          <a:p>
            <a:pPr algn="ctr" fontAlgn="base">
              <a:spcBef>
                <a:spcPct val="0"/>
              </a:spcBef>
              <a:spcAft>
                <a:spcPct val="0"/>
              </a:spcAft>
              <a:defRPr/>
            </a:pPr>
            <a:r>
              <a:rPr lang="en-US" b="1" dirty="0">
                <a:solidFill>
                  <a:srgbClr val="CC0066"/>
                </a:solidFill>
                <a:latin typeface="Bookman Old Style" panose="02050604050505020204" pitchFamily="18" charset="0"/>
              </a:rPr>
              <a:t>Iodine (</a:t>
            </a:r>
            <a:r>
              <a:rPr lang="en-US" b="1" baseline="30000" dirty="0">
                <a:solidFill>
                  <a:srgbClr val="CC0066"/>
                </a:solidFill>
                <a:latin typeface="Bookman Old Style" panose="02050604050505020204" pitchFamily="18" charset="0"/>
              </a:rPr>
              <a:t>131</a:t>
            </a:r>
            <a:r>
              <a:rPr lang="en-US" b="1" dirty="0">
                <a:solidFill>
                  <a:srgbClr val="CC0066"/>
                </a:solidFill>
                <a:latin typeface="Bookman Old Style" panose="02050604050505020204" pitchFamily="18" charset="0"/>
              </a:rPr>
              <a:t>I) is used </a:t>
            </a:r>
            <a:r>
              <a:rPr lang="en-US" b="1" dirty="0" smtClean="0">
                <a:solidFill>
                  <a:srgbClr val="CC0066"/>
                </a:solidFill>
                <a:latin typeface="Bookman Old Style" panose="02050604050505020204" pitchFamily="18" charset="0"/>
              </a:rPr>
              <a:t>in the </a:t>
            </a:r>
            <a:r>
              <a:rPr lang="en-US" b="1" dirty="0">
                <a:solidFill>
                  <a:srgbClr val="CC0066"/>
                </a:solidFill>
                <a:latin typeface="Bookman Old Style" panose="02050604050505020204" pitchFamily="18" charset="0"/>
              </a:rPr>
              <a:t>treatment </a:t>
            </a:r>
            <a:r>
              <a:rPr lang="en-US" b="1" dirty="0" smtClean="0">
                <a:solidFill>
                  <a:srgbClr val="CC0066"/>
                </a:solidFill>
                <a:latin typeface="Bookman Old Style" panose="02050604050505020204" pitchFamily="18" charset="0"/>
              </a:rPr>
              <a:t>of </a:t>
            </a:r>
            <a:r>
              <a:rPr lang="en-US" b="1" u="sng" dirty="0" smtClean="0">
                <a:solidFill>
                  <a:srgbClr val="6600CC"/>
                </a:solidFill>
                <a:latin typeface="Bookman Old Style" panose="02050604050505020204" pitchFamily="18" charset="0"/>
              </a:rPr>
              <a:t>GOITRE</a:t>
            </a:r>
            <a:r>
              <a:rPr lang="en-US" b="1" dirty="0" smtClean="0">
                <a:solidFill>
                  <a:srgbClr val="6600CC"/>
                </a:solidFill>
                <a:latin typeface="Bookman Old Style" panose="02050604050505020204" pitchFamily="18" charset="0"/>
              </a:rPr>
              <a:t> </a:t>
            </a:r>
            <a:r>
              <a:rPr lang="en-US" b="1" dirty="0">
                <a:solidFill>
                  <a:srgbClr val="CC0066"/>
                </a:solidFill>
                <a:latin typeface="Bookman Old Style" panose="02050604050505020204" pitchFamily="18" charset="0"/>
              </a:rPr>
              <a:t>a disease </a:t>
            </a:r>
          </a:p>
          <a:p>
            <a:pPr algn="ctr" fontAlgn="base">
              <a:spcBef>
                <a:spcPct val="0"/>
              </a:spcBef>
              <a:spcAft>
                <a:spcPct val="0"/>
              </a:spcAft>
              <a:defRPr/>
            </a:pPr>
            <a:r>
              <a:rPr lang="en-US" b="1" dirty="0">
                <a:solidFill>
                  <a:srgbClr val="CC0066"/>
                </a:solidFill>
                <a:latin typeface="Bookman Old Style" panose="02050604050505020204" pitchFamily="18" charset="0"/>
              </a:rPr>
              <a:t>of thyroid gland</a:t>
            </a:r>
          </a:p>
        </p:txBody>
      </p:sp>
      <p:sp>
        <p:nvSpPr>
          <p:cNvPr id="13" name="Rectangle 12"/>
          <p:cNvSpPr/>
          <p:nvPr/>
        </p:nvSpPr>
        <p:spPr>
          <a:xfrm>
            <a:off x="3195420" y="209550"/>
            <a:ext cx="2787314" cy="646331"/>
          </a:xfrm>
          <a:prstGeom prst="rect">
            <a:avLst/>
          </a:prstGeom>
          <a:noFill/>
        </p:spPr>
        <p:txBody>
          <a:bodyPr wrap="square">
            <a:spAutoFit/>
          </a:bodyPr>
          <a:lstStyle/>
          <a:p>
            <a:pPr algn="ctr" fontAlgn="base">
              <a:spcBef>
                <a:spcPct val="0"/>
              </a:spcBef>
              <a:spcAft>
                <a:spcPct val="0"/>
              </a:spcAft>
              <a:defRPr/>
            </a:pPr>
            <a:r>
              <a:rPr lang="en-US" b="1" u="sng" dirty="0" smtClean="0">
                <a:solidFill>
                  <a:schemeClr val="bg1"/>
                </a:solidFill>
                <a:latin typeface="Bookman Old Style" panose="02050604050505020204" pitchFamily="18" charset="0"/>
              </a:rPr>
              <a:t>Applications of Radioactive Isotopes</a:t>
            </a:r>
            <a:endParaRPr lang="en-US" b="1" u="sng" dirty="0">
              <a:solidFill>
                <a:schemeClr val="bg1"/>
              </a:solidFill>
              <a:latin typeface="Bookman Old Style" panose="02050604050505020204" pitchFamily="18" charset="0"/>
            </a:endParaRPr>
          </a:p>
        </p:txBody>
      </p:sp>
    </p:spTree>
    <p:extLst>
      <p:ext uri="{BB962C8B-B14F-4D97-AF65-F5344CB8AC3E}">
        <p14:creationId xmlns:p14="http://schemas.microsoft.com/office/powerpoint/2010/main" val="176005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2" presetClass="entr" presetSubtype="4" fill="hold" nodeType="withEffect">
                                  <p:stCondLst>
                                    <p:cond delay="0"/>
                                  </p:stCondLst>
                                  <p:iterate type="lt">
                                    <p:tmPct val="10000"/>
                                  </p:iterate>
                                  <p:childTnLst>
                                    <p:set>
                                      <p:cBhvr>
                                        <p:cTn id="13" dur="1" fill="hold">
                                          <p:stCondLst>
                                            <p:cond delay="0"/>
                                          </p:stCondLst>
                                        </p:cTn>
                                        <p:tgtEl>
                                          <p:spTgt spid="18"/>
                                        </p:tgtEl>
                                        <p:attrNameLst>
                                          <p:attrName>style.visibility</p:attrName>
                                        </p:attrNameLst>
                                      </p:cBhvr>
                                      <p:to>
                                        <p:strVal val="visible"/>
                                      </p:to>
                                    </p:set>
                                    <p:animEffect transition="in" filter="slide(fromBottom)">
                                      <p:cBhvr>
                                        <p:cTn id="14" dur="300"/>
                                        <p:tgtEl>
                                          <p:spTgt spid="18"/>
                                        </p:tgtEl>
                                      </p:cBhvr>
                                    </p:animEffect>
                                  </p:childTnLst>
                                </p:cTn>
                              </p:par>
                              <p:par>
                                <p:cTn id="15" presetID="2" presetClass="entr" presetSubtype="4"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93662" y="209550"/>
            <a:ext cx="8305800" cy="47244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pic>
        <p:nvPicPr>
          <p:cNvPr id="3074" name="Picture 2" descr="C:\Users\200721\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79" y="1110664"/>
            <a:ext cx="4119398" cy="2451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3195420" y="249019"/>
            <a:ext cx="2787314" cy="646331"/>
          </a:xfrm>
          <a:prstGeom prst="rect">
            <a:avLst/>
          </a:prstGeom>
          <a:noFill/>
        </p:spPr>
        <p:txBody>
          <a:bodyPr wrap="square">
            <a:spAutoFit/>
          </a:bodyPr>
          <a:lstStyle/>
          <a:p>
            <a:pPr algn="ctr" fontAlgn="base">
              <a:spcBef>
                <a:spcPct val="0"/>
              </a:spcBef>
              <a:spcAft>
                <a:spcPct val="0"/>
              </a:spcAft>
              <a:defRPr/>
            </a:pPr>
            <a:r>
              <a:rPr lang="en-US" b="1" u="sng" dirty="0" smtClean="0">
                <a:latin typeface="Bookman Old Style" panose="02050604050505020204" pitchFamily="18" charset="0"/>
              </a:rPr>
              <a:t>Applications of Radioactive Isotopes</a:t>
            </a:r>
            <a:endParaRPr lang="en-US" b="1" u="sng" dirty="0">
              <a:latin typeface="Bookman Old Style" panose="02050604050505020204" pitchFamily="18" charset="0"/>
            </a:endParaRPr>
          </a:p>
        </p:txBody>
      </p:sp>
      <p:grpSp>
        <p:nvGrpSpPr>
          <p:cNvPr id="7" name="Group 6"/>
          <p:cNvGrpSpPr/>
          <p:nvPr/>
        </p:nvGrpSpPr>
        <p:grpSpPr>
          <a:xfrm>
            <a:off x="4648200" y="2800350"/>
            <a:ext cx="4038600" cy="1981200"/>
            <a:chOff x="2444113" y="3205434"/>
            <a:chExt cx="4149091" cy="1498522"/>
          </a:xfrm>
        </p:grpSpPr>
        <p:sp>
          <p:nvSpPr>
            <p:cNvPr id="8" name="Cloud Callout 7"/>
            <p:cNvSpPr/>
            <p:nvPr/>
          </p:nvSpPr>
          <p:spPr>
            <a:xfrm>
              <a:off x="2444113" y="3205434"/>
              <a:ext cx="4149091" cy="1498522"/>
            </a:xfrm>
            <a:prstGeom prst="cloudCallout">
              <a:avLst>
                <a:gd name="adj1" fmla="val -80057"/>
                <a:gd name="adj2" fmla="val -6872"/>
              </a:avLst>
            </a:prstGeom>
            <a:solidFill>
              <a:srgbClr val="C00000"/>
            </a:solidFill>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9" name="TextBox 8"/>
            <p:cNvSpPr txBox="1"/>
            <p:nvPr/>
          </p:nvSpPr>
          <p:spPr>
            <a:xfrm>
              <a:off x="2923872" y="3397392"/>
              <a:ext cx="3591047" cy="1076022"/>
            </a:xfrm>
            <a:prstGeom prst="rect">
              <a:avLst/>
            </a:prstGeom>
            <a:noFill/>
          </p:spPr>
          <p:txBody>
            <a:bodyPr wrap="none" rtlCol="0">
              <a:spAutoFit/>
            </a:bodyPr>
            <a:lstStyle/>
            <a:p>
              <a:pPr algn="ctr"/>
              <a:r>
                <a:rPr lang="en-US" dirty="0" smtClean="0">
                  <a:solidFill>
                    <a:schemeClr val="bg1"/>
                  </a:solidFill>
                  <a:latin typeface="Bookman Old Style" pitchFamily="18" charset="0"/>
                </a:rPr>
                <a:t>Radioactive isotopes are used </a:t>
              </a:r>
            </a:p>
            <a:p>
              <a:pPr algn="ctr"/>
              <a:r>
                <a:rPr lang="en-US" dirty="0" smtClean="0">
                  <a:solidFill>
                    <a:schemeClr val="bg1"/>
                  </a:solidFill>
                  <a:latin typeface="Bookman Old Style" pitchFamily="18" charset="0"/>
                </a:rPr>
                <a:t>in industry to detect the </a:t>
              </a:r>
            </a:p>
            <a:p>
              <a:pPr algn="ctr"/>
              <a:r>
                <a:rPr lang="en-US" dirty="0" smtClean="0">
                  <a:solidFill>
                    <a:schemeClr val="bg1"/>
                  </a:solidFill>
                  <a:latin typeface="Bookman Old Style" pitchFamily="18" charset="0"/>
                </a:rPr>
                <a:t>Leakage in underground oil </a:t>
              </a:r>
            </a:p>
            <a:p>
              <a:pPr algn="ctr"/>
              <a:r>
                <a:rPr lang="en-US" dirty="0" smtClean="0">
                  <a:solidFill>
                    <a:schemeClr val="bg1"/>
                  </a:solidFill>
                  <a:latin typeface="Bookman Old Style" pitchFamily="18" charset="0"/>
                </a:rPr>
                <a:t>Pipelines, gas pipelines </a:t>
              </a:r>
            </a:p>
            <a:p>
              <a:pPr algn="ctr"/>
              <a:r>
                <a:rPr lang="en-US" dirty="0" smtClean="0">
                  <a:solidFill>
                    <a:schemeClr val="bg1"/>
                  </a:solidFill>
                  <a:latin typeface="Bookman Old Style" pitchFamily="18" charset="0"/>
                </a:rPr>
                <a:t>and water pipe  </a:t>
              </a:r>
              <a:endParaRPr lang="en-US" dirty="0">
                <a:solidFill>
                  <a:schemeClr val="bg1"/>
                </a:solidFill>
                <a:latin typeface="Bookman Old Style" pitchFamily="18" charset="0"/>
              </a:endParaRPr>
            </a:p>
          </p:txBody>
        </p:sp>
      </p:grpSp>
    </p:spTree>
    <p:extLst>
      <p:ext uri="{BB962C8B-B14F-4D97-AF65-F5344CB8AC3E}">
        <p14:creationId xmlns:p14="http://schemas.microsoft.com/office/powerpoint/2010/main" val="70248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4400" y="1733550"/>
            <a:ext cx="418704" cy="369332"/>
          </a:xfrm>
          <a:prstGeom prst="rect">
            <a:avLst/>
          </a:prstGeom>
          <a:noFill/>
        </p:spPr>
        <p:txBody>
          <a:bodyPr wrap="none" rtlCol="0">
            <a:spAutoFit/>
          </a:bodyPr>
          <a:lstStyle/>
          <a:p>
            <a:r>
              <a:rPr lang="en-US" smtClean="0"/>
              <a:t>14</a:t>
            </a:r>
            <a:endParaRPr lang="en-US" dirty="0"/>
          </a:p>
        </p:txBody>
      </p:sp>
    </p:spTree>
    <p:extLst>
      <p:ext uri="{BB962C8B-B14F-4D97-AF65-F5344CB8AC3E}">
        <p14:creationId xmlns:p14="http://schemas.microsoft.com/office/powerpoint/2010/main" val="294020284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81000" y="209550"/>
            <a:ext cx="8305800" cy="47244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grpSp>
        <p:nvGrpSpPr>
          <p:cNvPr id="8" name="Group 7"/>
          <p:cNvGrpSpPr/>
          <p:nvPr/>
        </p:nvGrpSpPr>
        <p:grpSpPr>
          <a:xfrm>
            <a:off x="2714115" y="1411497"/>
            <a:ext cx="4220085" cy="1178938"/>
            <a:chOff x="754380" y="1751678"/>
            <a:chExt cx="3487674" cy="1426515"/>
          </a:xfrm>
        </p:grpSpPr>
        <p:sp>
          <p:nvSpPr>
            <p:cNvPr id="2" name="Round Diagonal Corner Rectangle 1"/>
            <p:cNvSpPr/>
            <p:nvPr/>
          </p:nvSpPr>
          <p:spPr>
            <a:xfrm>
              <a:off x="754380" y="1751678"/>
              <a:ext cx="3436620" cy="1426515"/>
            </a:xfrm>
            <a:prstGeom prst="round2Diag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5" name="Rectangle 3"/>
            <p:cNvSpPr>
              <a:spLocks noChangeArrowheads="1"/>
            </p:cNvSpPr>
            <p:nvPr/>
          </p:nvSpPr>
          <p:spPr bwMode="auto">
            <a:xfrm>
              <a:off x="830580" y="1901327"/>
              <a:ext cx="3411474" cy="1197514"/>
            </a:xfrm>
            <a:prstGeom prst="rect">
              <a:avLst/>
            </a:prstGeom>
            <a:noFill/>
            <a:ln>
              <a:headEnd/>
              <a:tailEnd/>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lIns="92075" tIns="46038" rIns="92075" bIns="46038"/>
            <a:lstStyle/>
            <a:p>
              <a:pPr indent="-457200" fontAlgn="base">
                <a:spcBef>
                  <a:spcPct val="20000"/>
                </a:spcBef>
                <a:spcAft>
                  <a:spcPct val="0"/>
                </a:spcAft>
                <a:buClr>
                  <a:srgbClr val="000000"/>
                </a:buClr>
                <a:buSzPct val="75000"/>
                <a:defRPr/>
              </a:pPr>
              <a:r>
                <a:rPr lang="en-US" dirty="0" smtClean="0">
                  <a:solidFill>
                    <a:schemeClr val="tx1"/>
                  </a:solidFill>
                  <a:latin typeface="Bookman Old Style" panose="02050604050505020204" pitchFamily="18" charset="0"/>
                </a:rPr>
                <a:t>Atoms of different elements having different atomic number but same atomic mass number</a:t>
              </a:r>
            </a:p>
            <a:p>
              <a:pPr indent="-457200" fontAlgn="base">
                <a:spcBef>
                  <a:spcPct val="20000"/>
                </a:spcBef>
                <a:spcAft>
                  <a:spcPct val="0"/>
                </a:spcAft>
                <a:buClr>
                  <a:srgbClr val="000000"/>
                </a:buClr>
                <a:buSzPct val="75000"/>
                <a:buFont typeface="Monotype Sorts" pitchFamily="2" charset="2"/>
                <a:buChar char="n"/>
                <a:defRPr/>
              </a:pPr>
              <a:endParaRPr lang="en-US" dirty="0">
                <a:solidFill>
                  <a:schemeClr val="tx1"/>
                </a:solidFill>
                <a:latin typeface="Bookman Old Style" panose="02050604050505020204" pitchFamily="18" charset="0"/>
              </a:endParaRPr>
            </a:p>
          </p:txBody>
        </p:sp>
      </p:grpSp>
      <p:grpSp>
        <p:nvGrpSpPr>
          <p:cNvPr id="7" name="Group 6"/>
          <p:cNvGrpSpPr/>
          <p:nvPr/>
        </p:nvGrpSpPr>
        <p:grpSpPr>
          <a:xfrm>
            <a:off x="685800" y="1461497"/>
            <a:ext cx="1707042" cy="881653"/>
            <a:chOff x="2888767" y="361950"/>
            <a:chExt cx="2949883" cy="881653"/>
          </a:xfrm>
        </p:grpSpPr>
        <p:sp>
          <p:nvSpPr>
            <p:cNvPr id="4" name="Down Ribbon 3"/>
            <p:cNvSpPr/>
            <p:nvPr/>
          </p:nvSpPr>
          <p:spPr>
            <a:xfrm>
              <a:off x="2903003" y="361950"/>
              <a:ext cx="2898650" cy="881653"/>
            </a:xfrm>
            <a:prstGeom prst="round2Diag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TextBox 2"/>
            <p:cNvSpPr txBox="1"/>
            <p:nvPr/>
          </p:nvSpPr>
          <p:spPr>
            <a:xfrm>
              <a:off x="2888767" y="361950"/>
              <a:ext cx="2949883" cy="865258"/>
            </a:xfrm>
            <a:prstGeom prst="round2DiagRect">
              <a:avLst/>
            </a:prstGeom>
            <a:noFill/>
            <a:ln/>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solidFill>
                    <a:schemeClr val="tx1"/>
                  </a:solidFill>
                  <a:effectLst>
                    <a:outerShdw blurRad="38100" dist="38100" dir="2700000" algn="tl">
                      <a:srgbClr val="000000">
                        <a:alpha val="43137"/>
                      </a:srgbClr>
                    </a:outerShdw>
                  </a:effectLst>
                  <a:latin typeface="Book Antiqua" panose="02040602050305030304" pitchFamily="18" charset="0"/>
                </a:rPr>
                <a:t>Let us consider </a:t>
              </a:r>
            </a:p>
            <a:p>
              <a:r>
                <a:rPr lang="en-US" b="1" dirty="0">
                  <a:solidFill>
                    <a:schemeClr val="tx1"/>
                  </a:solidFill>
                  <a:effectLst>
                    <a:outerShdw blurRad="38100" dist="38100" dir="2700000" algn="tl">
                      <a:srgbClr val="000000">
                        <a:alpha val="43137"/>
                      </a:srgbClr>
                    </a:outerShdw>
                  </a:effectLst>
                  <a:latin typeface="Book Antiqua" panose="02040602050305030304" pitchFamily="18" charset="0"/>
                </a:rPr>
                <a:t>two elements</a:t>
              </a:r>
            </a:p>
          </p:txBody>
        </p:sp>
      </p:grpSp>
      <p:sp>
        <p:nvSpPr>
          <p:cNvPr id="9" name="TextBox 8"/>
          <p:cNvSpPr txBox="1">
            <a:spLocks noChangeArrowheads="1"/>
          </p:cNvSpPr>
          <p:nvPr/>
        </p:nvSpPr>
        <p:spPr bwMode="auto">
          <a:xfrm>
            <a:off x="381000" y="3040618"/>
            <a:ext cx="1326668" cy="369332"/>
          </a:xfrm>
          <a:prstGeom prst="rect">
            <a:avLst/>
          </a:prstGeom>
          <a:noFill/>
          <a:ln w="9525">
            <a:noFill/>
            <a:miter lim="800000"/>
            <a:headEnd/>
            <a:tailEnd/>
          </a:ln>
        </p:spPr>
        <p:txBody>
          <a:bodyPr wrap="square">
            <a:spAutoFit/>
          </a:bodyPr>
          <a:lstStyle/>
          <a:p>
            <a:pPr algn="ctr" fontAlgn="base">
              <a:spcBef>
                <a:spcPct val="0"/>
              </a:spcBef>
              <a:spcAft>
                <a:spcPct val="0"/>
              </a:spcAft>
              <a:defRPr/>
            </a:pPr>
            <a:r>
              <a:rPr lang="en-US" b="1" dirty="0" smtClean="0">
                <a:solidFill>
                  <a:srgbClr val="3333CC"/>
                </a:solidFill>
                <a:latin typeface="Bookman Old Style" panose="02050604050505020204" pitchFamily="18" charset="0"/>
              </a:rPr>
              <a:t>Examples</a:t>
            </a:r>
            <a:endParaRPr lang="en-US" b="1" dirty="0">
              <a:solidFill>
                <a:srgbClr val="3333CC"/>
              </a:solidFill>
              <a:latin typeface="Bookman Old Style" panose="02050604050505020204" pitchFamily="18" charset="0"/>
            </a:endParaRPr>
          </a:p>
        </p:txBody>
      </p:sp>
      <p:sp>
        <p:nvSpPr>
          <p:cNvPr id="11" name="Rectangle 10"/>
          <p:cNvSpPr/>
          <p:nvPr/>
        </p:nvSpPr>
        <p:spPr>
          <a:xfrm>
            <a:off x="2015943" y="3650218"/>
            <a:ext cx="1390124" cy="369332"/>
          </a:xfrm>
          <a:prstGeom prst="rect">
            <a:avLst/>
          </a:prstGeom>
        </p:spPr>
        <p:txBody>
          <a:bodyPr wrap="none">
            <a:spAutoFit/>
          </a:bodyPr>
          <a:lstStyle/>
          <a:p>
            <a:pPr fontAlgn="base">
              <a:spcBef>
                <a:spcPct val="0"/>
              </a:spcBef>
              <a:spcAft>
                <a:spcPct val="0"/>
              </a:spcAft>
            </a:pPr>
            <a:r>
              <a:rPr lang="en-US" b="1" dirty="0" smtClean="0">
                <a:latin typeface="Bookman Old Style" panose="02050604050505020204" pitchFamily="18" charset="0"/>
              </a:rPr>
              <a:t>Argon (</a:t>
            </a:r>
            <a:r>
              <a:rPr lang="en-US" b="1" dirty="0" err="1" smtClean="0">
                <a:latin typeface="Bookman Old Style" panose="02050604050505020204" pitchFamily="18" charset="0"/>
              </a:rPr>
              <a:t>Ar</a:t>
            </a:r>
            <a:r>
              <a:rPr lang="en-US" b="1" dirty="0" smtClean="0">
                <a:latin typeface="Bookman Old Style" panose="02050604050505020204" pitchFamily="18" charset="0"/>
              </a:rPr>
              <a:t>)</a:t>
            </a:r>
            <a:endParaRPr lang="en-US" b="1" dirty="0">
              <a:latin typeface="Bookman Old Style" panose="02050604050505020204" pitchFamily="18" charset="0"/>
            </a:endParaRPr>
          </a:p>
        </p:txBody>
      </p:sp>
      <p:sp>
        <p:nvSpPr>
          <p:cNvPr id="12" name="Rectangle 11"/>
          <p:cNvSpPr/>
          <p:nvPr/>
        </p:nvSpPr>
        <p:spPr>
          <a:xfrm>
            <a:off x="2015943" y="4336018"/>
            <a:ext cx="1702710" cy="369332"/>
          </a:xfrm>
          <a:prstGeom prst="rect">
            <a:avLst/>
          </a:prstGeom>
        </p:spPr>
        <p:txBody>
          <a:bodyPr wrap="none">
            <a:spAutoFit/>
          </a:bodyPr>
          <a:lstStyle/>
          <a:p>
            <a:pPr fontAlgn="base">
              <a:spcBef>
                <a:spcPct val="0"/>
              </a:spcBef>
              <a:spcAft>
                <a:spcPct val="0"/>
              </a:spcAft>
            </a:pPr>
            <a:r>
              <a:rPr lang="en-US" b="1" dirty="0" smtClean="0">
                <a:latin typeface="Bookman Old Style" panose="02050604050505020204" pitchFamily="18" charset="0"/>
              </a:rPr>
              <a:t>Calcium (Ca)</a:t>
            </a:r>
            <a:endParaRPr lang="en-US" b="1" dirty="0">
              <a:latin typeface="Bookman Old Style" panose="02050604050505020204" pitchFamily="18" charset="0"/>
            </a:endParaRPr>
          </a:p>
        </p:txBody>
      </p:sp>
      <p:sp>
        <p:nvSpPr>
          <p:cNvPr id="13" name="TextBox 12"/>
          <p:cNvSpPr txBox="1"/>
          <p:nvPr/>
        </p:nvSpPr>
        <p:spPr>
          <a:xfrm>
            <a:off x="4301943" y="3635562"/>
            <a:ext cx="489238" cy="369332"/>
          </a:xfrm>
          <a:prstGeom prst="rect">
            <a:avLst/>
          </a:prstGeom>
          <a:noFill/>
        </p:spPr>
        <p:txBody>
          <a:bodyPr wrap="none" rtlCol="0">
            <a:spAutoFit/>
          </a:bodyPr>
          <a:lstStyle/>
          <a:p>
            <a:pPr algn="ctr" fontAlgn="base">
              <a:spcBef>
                <a:spcPct val="0"/>
              </a:spcBef>
              <a:spcAft>
                <a:spcPct val="0"/>
              </a:spcAft>
            </a:pPr>
            <a:r>
              <a:rPr lang="en-US" b="1" dirty="0" smtClean="0">
                <a:latin typeface="Bookman Old Style" panose="02050604050505020204" pitchFamily="18" charset="0"/>
              </a:rPr>
              <a:t>18</a:t>
            </a:r>
            <a:endParaRPr lang="en-US" b="1" dirty="0">
              <a:latin typeface="Bookman Old Style" panose="02050604050505020204" pitchFamily="18" charset="0"/>
            </a:endParaRPr>
          </a:p>
        </p:txBody>
      </p:sp>
      <p:sp>
        <p:nvSpPr>
          <p:cNvPr id="14" name="TextBox 13"/>
          <p:cNvSpPr txBox="1"/>
          <p:nvPr/>
        </p:nvSpPr>
        <p:spPr>
          <a:xfrm>
            <a:off x="4330971" y="4336018"/>
            <a:ext cx="489238" cy="369332"/>
          </a:xfrm>
          <a:prstGeom prst="rect">
            <a:avLst/>
          </a:prstGeom>
          <a:noFill/>
        </p:spPr>
        <p:txBody>
          <a:bodyPr wrap="none" rtlCol="0">
            <a:spAutoFit/>
          </a:bodyPr>
          <a:lstStyle/>
          <a:p>
            <a:pPr algn="ctr" fontAlgn="base">
              <a:spcBef>
                <a:spcPct val="0"/>
              </a:spcBef>
              <a:spcAft>
                <a:spcPct val="0"/>
              </a:spcAft>
            </a:pPr>
            <a:r>
              <a:rPr lang="en-US" b="1" dirty="0" smtClean="0">
                <a:latin typeface="Bookman Old Style" panose="02050604050505020204" pitchFamily="18" charset="0"/>
              </a:rPr>
              <a:t>20</a:t>
            </a:r>
            <a:endParaRPr lang="en-US" b="1" dirty="0">
              <a:latin typeface="Bookman Old Style" panose="02050604050505020204" pitchFamily="18" charset="0"/>
            </a:endParaRPr>
          </a:p>
        </p:txBody>
      </p:sp>
      <p:sp>
        <p:nvSpPr>
          <p:cNvPr id="15" name="TextBox 14"/>
          <p:cNvSpPr txBox="1"/>
          <p:nvPr/>
        </p:nvSpPr>
        <p:spPr>
          <a:xfrm>
            <a:off x="7010400" y="4336018"/>
            <a:ext cx="489236" cy="369332"/>
          </a:xfrm>
          <a:prstGeom prst="rect">
            <a:avLst/>
          </a:prstGeom>
          <a:noFill/>
        </p:spPr>
        <p:txBody>
          <a:bodyPr wrap="none" rtlCol="0">
            <a:spAutoFit/>
          </a:bodyPr>
          <a:lstStyle/>
          <a:p>
            <a:pPr fontAlgn="base">
              <a:spcBef>
                <a:spcPct val="0"/>
              </a:spcBef>
              <a:spcAft>
                <a:spcPct val="0"/>
              </a:spcAft>
            </a:pPr>
            <a:r>
              <a:rPr lang="en-US" b="1" dirty="0" smtClean="0">
                <a:latin typeface="Bookman Old Style" panose="02050604050505020204" pitchFamily="18" charset="0"/>
              </a:rPr>
              <a:t>40</a:t>
            </a:r>
            <a:endParaRPr lang="en-US" b="1" dirty="0">
              <a:latin typeface="Bookman Old Style" panose="02050604050505020204" pitchFamily="18" charset="0"/>
            </a:endParaRPr>
          </a:p>
        </p:txBody>
      </p:sp>
      <p:sp>
        <p:nvSpPr>
          <p:cNvPr id="16" name="TextBox 15"/>
          <p:cNvSpPr txBox="1"/>
          <p:nvPr/>
        </p:nvSpPr>
        <p:spPr>
          <a:xfrm>
            <a:off x="6934200" y="3635562"/>
            <a:ext cx="489236" cy="369332"/>
          </a:xfrm>
          <a:prstGeom prst="rect">
            <a:avLst/>
          </a:prstGeom>
          <a:noFill/>
        </p:spPr>
        <p:txBody>
          <a:bodyPr wrap="none" rtlCol="0">
            <a:spAutoFit/>
          </a:bodyPr>
          <a:lstStyle/>
          <a:p>
            <a:pPr fontAlgn="base">
              <a:spcBef>
                <a:spcPct val="0"/>
              </a:spcBef>
              <a:spcAft>
                <a:spcPct val="0"/>
              </a:spcAft>
            </a:pPr>
            <a:r>
              <a:rPr lang="en-US" b="1" dirty="0" smtClean="0">
                <a:latin typeface="Bookman Old Style" panose="02050604050505020204" pitchFamily="18" charset="0"/>
              </a:rPr>
              <a:t>40</a:t>
            </a:r>
            <a:endParaRPr lang="en-US" b="1" dirty="0">
              <a:latin typeface="Bookman Old Style" panose="02050604050505020204" pitchFamily="18" charset="0"/>
            </a:endParaRPr>
          </a:p>
        </p:txBody>
      </p:sp>
      <p:sp>
        <p:nvSpPr>
          <p:cNvPr id="17" name="TextBox 16"/>
          <p:cNvSpPr txBox="1"/>
          <p:nvPr/>
        </p:nvSpPr>
        <p:spPr>
          <a:xfrm>
            <a:off x="5558859" y="4412218"/>
            <a:ext cx="489236" cy="369332"/>
          </a:xfrm>
          <a:prstGeom prst="rect">
            <a:avLst/>
          </a:prstGeom>
          <a:noFill/>
        </p:spPr>
        <p:txBody>
          <a:bodyPr wrap="none" rtlCol="0">
            <a:spAutoFit/>
          </a:bodyPr>
          <a:lstStyle/>
          <a:p>
            <a:pPr fontAlgn="base">
              <a:spcBef>
                <a:spcPct val="0"/>
              </a:spcBef>
              <a:spcAft>
                <a:spcPct val="0"/>
              </a:spcAft>
            </a:pPr>
            <a:r>
              <a:rPr lang="en-US" b="1" dirty="0" smtClean="0">
                <a:latin typeface="Bookman Old Style" panose="02050604050505020204" pitchFamily="18" charset="0"/>
              </a:rPr>
              <a:t>20</a:t>
            </a:r>
            <a:endParaRPr lang="en-US" b="1" dirty="0">
              <a:latin typeface="Bookman Old Style" panose="02050604050505020204" pitchFamily="18" charset="0"/>
            </a:endParaRPr>
          </a:p>
        </p:txBody>
      </p:sp>
      <p:sp>
        <p:nvSpPr>
          <p:cNvPr id="18" name="TextBox 17"/>
          <p:cNvSpPr txBox="1"/>
          <p:nvPr/>
        </p:nvSpPr>
        <p:spPr>
          <a:xfrm>
            <a:off x="5529831" y="3635562"/>
            <a:ext cx="489236" cy="369332"/>
          </a:xfrm>
          <a:prstGeom prst="rect">
            <a:avLst/>
          </a:prstGeom>
          <a:noFill/>
        </p:spPr>
        <p:txBody>
          <a:bodyPr wrap="none" rtlCol="0">
            <a:spAutoFit/>
          </a:bodyPr>
          <a:lstStyle/>
          <a:p>
            <a:pPr fontAlgn="base">
              <a:spcBef>
                <a:spcPct val="0"/>
              </a:spcBef>
              <a:spcAft>
                <a:spcPct val="0"/>
              </a:spcAft>
            </a:pPr>
            <a:r>
              <a:rPr lang="en-US" b="1" dirty="0" smtClean="0">
                <a:latin typeface="Bookman Old Style" panose="02050604050505020204" pitchFamily="18" charset="0"/>
              </a:rPr>
              <a:t>22</a:t>
            </a:r>
            <a:endParaRPr lang="en-US" b="1" dirty="0">
              <a:latin typeface="Bookman Old Style" panose="02050604050505020204" pitchFamily="18" charset="0"/>
            </a:endParaRPr>
          </a:p>
        </p:txBody>
      </p:sp>
      <p:grpSp>
        <p:nvGrpSpPr>
          <p:cNvPr id="22" name="Group 21"/>
          <p:cNvGrpSpPr/>
          <p:nvPr/>
        </p:nvGrpSpPr>
        <p:grpSpPr>
          <a:xfrm>
            <a:off x="3974926" y="357277"/>
            <a:ext cx="1677393" cy="662399"/>
            <a:chOff x="2903003" y="471577"/>
            <a:chExt cx="2898649" cy="662399"/>
          </a:xfrm>
        </p:grpSpPr>
        <p:sp>
          <p:nvSpPr>
            <p:cNvPr id="23" name="Down Ribbon 3"/>
            <p:cNvSpPr/>
            <p:nvPr/>
          </p:nvSpPr>
          <p:spPr>
            <a:xfrm>
              <a:off x="2903003" y="471577"/>
              <a:ext cx="2898649" cy="662399"/>
            </a:xfrm>
            <a:prstGeom prst="round2Diag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4" name="TextBox 23"/>
            <p:cNvSpPr txBox="1"/>
            <p:nvPr/>
          </p:nvSpPr>
          <p:spPr>
            <a:xfrm>
              <a:off x="3144748" y="628650"/>
              <a:ext cx="2437920" cy="381000"/>
            </a:xfrm>
            <a:prstGeom prst="round2DiagRect">
              <a:avLst/>
            </a:prstGeom>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smtClean="0">
                  <a:solidFill>
                    <a:schemeClr val="bg1"/>
                  </a:solidFill>
                  <a:latin typeface="Book Antiqua" panose="02040602050305030304" pitchFamily="18" charset="0"/>
                </a:rPr>
                <a:t>ISOBARS</a:t>
              </a:r>
              <a:endParaRPr lang="en-US" b="1" dirty="0">
                <a:solidFill>
                  <a:schemeClr val="bg1"/>
                </a:solidFill>
                <a:latin typeface="Book Antiqua" panose="02040602050305030304" pitchFamily="18" charset="0"/>
              </a:endParaRPr>
            </a:p>
          </p:txBody>
        </p:sp>
      </p:grpSp>
      <p:sp>
        <p:nvSpPr>
          <p:cNvPr id="25" name="Rectangle 24"/>
          <p:cNvSpPr/>
          <p:nvPr/>
        </p:nvSpPr>
        <p:spPr>
          <a:xfrm>
            <a:off x="2207579" y="3044309"/>
            <a:ext cx="918841" cy="369332"/>
          </a:xfrm>
          <a:prstGeom prst="rect">
            <a:avLst/>
          </a:prstGeom>
        </p:spPr>
        <p:txBody>
          <a:bodyPr wrap="none">
            <a:spAutoFit/>
          </a:bodyPr>
          <a:lstStyle/>
          <a:p>
            <a:pPr algn="ctr"/>
            <a:r>
              <a:rPr lang="en-US" b="1" dirty="0">
                <a:effectLst>
                  <a:glow rad="139700">
                    <a:schemeClr val="accent1">
                      <a:satMod val="175000"/>
                      <a:alpha val="40000"/>
                    </a:schemeClr>
                  </a:glow>
                </a:effectLst>
                <a:latin typeface="Bookman Old Style" pitchFamily="18" charset="0"/>
              </a:rPr>
              <a:t>Isobar</a:t>
            </a:r>
          </a:p>
        </p:txBody>
      </p:sp>
      <p:sp>
        <p:nvSpPr>
          <p:cNvPr id="26" name="Rectangle 25"/>
          <p:cNvSpPr/>
          <p:nvPr/>
        </p:nvSpPr>
        <p:spPr>
          <a:xfrm>
            <a:off x="3866409" y="3028950"/>
            <a:ext cx="1111202" cy="369332"/>
          </a:xfrm>
          <a:prstGeom prst="rect">
            <a:avLst/>
          </a:prstGeom>
        </p:spPr>
        <p:txBody>
          <a:bodyPr wrap="none">
            <a:spAutoFit/>
          </a:bodyPr>
          <a:lstStyle/>
          <a:p>
            <a:pPr algn="ctr"/>
            <a:r>
              <a:rPr lang="en-US" b="1" dirty="0">
                <a:effectLst>
                  <a:glow rad="139700">
                    <a:schemeClr val="accent1">
                      <a:satMod val="175000"/>
                      <a:alpha val="40000"/>
                    </a:schemeClr>
                  </a:glow>
                </a:effectLst>
                <a:latin typeface="Bookman Old Style" pitchFamily="18" charset="0"/>
              </a:rPr>
              <a:t>Protons</a:t>
            </a:r>
          </a:p>
        </p:txBody>
      </p:sp>
      <p:sp>
        <p:nvSpPr>
          <p:cNvPr id="27" name="Rectangle 26"/>
          <p:cNvSpPr/>
          <p:nvPr/>
        </p:nvSpPr>
        <p:spPr>
          <a:xfrm>
            <a:off x="5166123" y="3028950"/>
            <a:ext cx="1274708" cy="369332"/>
          </a:xfrm>
          <a:prstGeom prst="rect">
            <a:avLst/>
          </a:prstGeom>
        </p:spPr>
        <p:txBody>
          <a:bodyPr wrap="none">
            <a:spAutoFit/>
          </a:bodyPr>
          <a:lstStyle/>
          <a:p>
            <a:pPr algn="ctr"/>
            <a:r>
              <a:rPr lang="en-US" b="1" dirty="0">
                <a:effectLst>
                  <a:glow rad="139700">
                    <a:schemeClr val="accent1">
                      <a:satMod val="175000"/>
                      <a:alpha val="40000"/>
                    </a:schemeClr>
                  </a:glow>
                </a:effectLst>
                <a:latin typeface="Bookman Old Style" pitchFamily="18" charset="0"/>
              </a:rPr>
              <a:t>Neutrons</a:t>
            </a:r>
          </a:p>
        </p:txBody>
      </p:sp>
      <p:sp>
        <p:nvSpPr>
          <p:cNvPr id="28" name="Rectangle 27"/>
          <p:cNvSpPr/>
          <p:nvPr/>
        </p:nvSpPr>
        <p:spPr>
          <a:xfrm>
            <a:off x="6761263" y="2793563"/>
            <a:ext cx="1324346" cy="646331"/>
          </a:xfrm>
          <a:prstGeom prst="rect">
            <a:avLst/>
          </a:prstGeom>
        </p:spPr>
        <p:txBody>
          <a:bodyPr>
            <a:spAutoFit/>
          </a:bodyPr>
          <a:lstStyle/>
          <a:p>
            <a:pPr algn="ctr"/>
            <a:r>
              <a:rPr lang="en-US" b="1" dirty="0" smtClean="0">
                <a:effectLst>
                  <a:glow rad="139700">
                    <a:schemeClr val="accent1">
                      <a:satMod val="175000"/>
                      <a:alpha val="40000"/>
                    </a:schemeClr>
                  </a:glow>
                </a:effectLst>
                <a:latin typeface="Bookman Old Style" pitchFamily="18" charset="0"/>
              </a:rPr>
              <a:t>Mass number</a:t>
            </a:r>
            <a:endParaRPr lang="en-US" b="1" dirty="0">
              <a:effectLst>
                <a:glow rad="139700">
                  <a:schemeClr val="accent1">
                    <a:satMod val="175000"/>
                    <a:alpha val="40000"/>
                  </a:schemeClr>
                </a:glow>
              </a:effectLst>
            </a:endParaRPr>
          </a:p>
        </p:txBody>
      </p:sp>
      <p:grpSp>
        <p:nvGrpSpPr>
          <p:cNvPr id="38" name="Group 37"/>
          <p:cNvGrpSpPr/>
          <p:nvPr/>
        </p:nvGrpSpPr>
        <p:grpSpPr>
          <a:xfrm>
            <a:off x="1828800" y="3486150"/>
            <a:ext cx="6400800" cy="1333040"/>
            <a:chOff x="1828800" y="3486150"/>
            <a:chExt cx="6400800" cy="1333040"/>
          </a:xfrm>
        </p:grpSpPr>
        <p:cxnSp>
          <p:nvCxnSpPr>
            <p:cNvPr id="31" name="Straight Connector 30"/>
            <p:cNvCxnSpPr/>
            <p:nvPr/>
          </p:nvCxnSpPr>
          <p:spPr>
            <a:xfrm>
              <a:off x="3877142" y="3502064"/>
              <a:ext cx="0" cy="1317126"/>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Straight Connector 31"/>
            <p:cNvCxnSpPr/>
            <p:nvPr/>
          </p:nvCxnSpPr>
          <p:spPr>
            <a:xfrm>
              <a:off x="5105400" y="3486150"/>
              <a:ext cx="0" cy="1317126"/>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6553200" y="3502064"/>
              <a:ext cx="0" cy="1317126"/>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p:cNvCxnSpPr/>
            <p:nvPr/>
          </p:nvCxnSpPr>
          <p:spPr>
            <a:xfrm flipH="1">
              <a:off x="1828800" y="4183273"/>
              <a:ext cx="6400800" cy="0"/>
            </a:xfrm>
            <a:prstGeom prst="line">
              <a:avLst/>
            </a:prstGeom>
          </p:spPr>
          <p:style>
            <a:lnRef idx="3">
              <a:schemeClr val="accent1"/>
            </a:lnRef>
            <a:fillRef idx="0">
              <a:schemeClr val="accent1"/>
            </a:fillRef>
            <a:effectRef idx="2">
              <a:schemeClr val="accent1"/>
            </a:effectRef>
            <a:fontRef idx="minor">
              <a:schemeClr val="tx1"/>
            </a:fontRef>
          </p:style>
        </p:cxnSp>
      </p:grpSp>
      <p:sp>
        <p:nvSpPr>
          <p:cNvPr id="29" name="Frame 28"/>
          <p:cNvSpPr/>
          <p:nvPr/>
        </p:nvSpPr>
        <p:spPr>
          <a:xfrm>
            <a:off x="1707668" y="3409950"/>
            <a:ext cx="6598132" cy="1501354"/>
          </a:xfrm>
          <a:prstGeom prst="fram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5703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1000"/>
                                        <p:tgtEl>
                                          <p:spTgt spid="12"/>
                                        </p:tgtEl>
                                      </p:cBhvr>
                                    </p:animEffect>
                                    <p:anim calcmode="lin" valueType="num">
                                      <p:cBhvr>
                                        <p:cTn id="60" dur="1000" fill="hold"/>
                                        <p:tgtEl>
                                          <p:spTgt spid="12"/>
                                        </p:tgtEl>
                                        <p:attrNameLst>
                                          <p:attrName>ppt_x</p:attrName>
                                        </p:attrNameLst>
                                      </p:cBhvr>
                                      <p:tavLst>
                                        <p:tav tm="0">
                                          <p:val>
                                            <p:strVal val="#ppt_x"/>
                                          </p:val>
                                        </p:tav>
                                        <p:tav tm="100000">
                                          <p:val>
                                            <p:strVal val="#ppt_x"/>
                                          </p:val>
                                        </p:tav>
                                      </p:tavLst>
                                    </p:anim>
                                    <p:anim calcmode="lin" valueType="num">
                                      <p:cBhvr>
                                        <p:cTn id="6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left)">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left)">
                                      <p:cBhvr>
                                        <p:cTn id="79" dur="500"/>
                                        <p:tgtEl>
                                          <p:spTgt spid="1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wipe(left)">
                                      <p:cBhvr>
                                        <p:cTn id="84" dur="5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wipe(left)">
                                      <p:cBhvr>
                                        <p:cTn id="8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P spid="18" grpId="0"/>
      <p:bldP spid="25" grpId="0"/>
      <p:bldP spid="26" grpId="0"/>
      <p:bldP spid="27" grpId="0"/>
      <p:bldP spid="28" grpId="0"/>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09550"/>
            <a:ext cx="8229600" cy="4667250"/>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133349"/>
            <a:ext cx="2836780" cy="3777735"/>
          </a:xfrm>
          <a:prstGeom prst="ellipse">
            <a:avLst/>
          </a:prstGeom>
          <a:ln>
            <a:noFill/>
          </a:ln>
          <a:effectLst>
            <a:softEdge rad="112500"/>
          </a:effectLst>
        </p:spPr>
      </p:pic>
      <p:sp>
        <p:nvSpPr>
          <p:cNvPr id="13" name="Rectangle 12"/>
          <p:cNvSpPr/>
          <p:nvPr/>
        </p:nvSpPr>
        <p:spPr>
          <a:xfrm>
            <a:off x="917803" y="3790950"/>
            <a:ext cx="1749197" cy="646331"/>
          </a:xfrm>
          <a:prstGeom prst="rect">
            <a:avLst/>
          </a:prstGeom>
          <a:solidFill>
            <a:srgbClr val="EAEAEA">
              <a:alpha val="55000"/>
            </a:srgbClr>
          </a:solidFill>
        </p:spPr>
        <p:txBody>
          <a:bodyPr wrap="none">
            <a:spAutoFit/>
          </a:bodyPr>
          <a:lstStyle/>
          <a:p>
            <a:r>
              <a:rPr lang="en-US" b="1" dirty="0" smtClean="0">
                <a:ln w="31550" cmpd="sng">
                  <a:noFill/>
                  <a:prstDash val="solid"/>
                </a:ln>
                <a:solidFill>
                  <a:srgbClr val="3333FF"/>
                </a:solidFill>
                <a:latin typeface="Bookman Old Style" pitchFamily="18" charset="0"/>
              </a:rPr>
              <a:t>J.J Thomson</a:t>
            </a:r>
          </a:p>
          <a:p>
            <a:r>
              <a:rPr lang="en-US" b="1" dirty="0" smtClean="0">
                <a:ln w="31550" cmpd="sng">
                  <a:noFill/>
                  <a:prstDash val="solid"/>
                </a:ln>
                <a:solidFill>
                  <a:srgbClr val="3333FF"/>
                </a:solidFill>
                <a:effectLst>
                  <a:outerShdw blurRad="50800" dist="40000" dir="5400000" algn="tl" rotWithShape="0">
                    <a:srgbClr val="000000">
                      <a:shade val="5000"/>
                      <a:satMod val="120000"/>
                      <a:alpha val="33000"/>
                    </a:srgbClr>
                  </a:outerShdw>
                </a:effectLst>
                <a:latin typeface="Bookman Old Style" pitchFamily="18" charset="0"/>
              </a:rPr>
              <a:t>(1856-1940)</a:t>
            </a:r>
            <a:endParaRPr lang="en-US" b="1" dirty="0" smtClean="0">
              <a:ln w="31550" cmpd="sng">
                <a:noFill/>
                <a:prstDash val="solid"/>
              </a:ln>
              <a:solidFill>
                <a:srgbClr val="3333FF"/>
              </a:solidFill>
              <a:effectLst>
                <a:outerShdw blurRad="50800" dist="40000" dir="5400000" algn="tl" rotWithShape="0">
                  <a:srgbClr val="000000">
                    <a:shade val="5000"/>
                    <a:satMod val="120000"/>
                    <a:alpha val="33000"/>
                  </a:srgbClr>
                </a:outerShdw>
              </a:effectLst>
            </a:endParaRPr>
          </a:p>
        </p:txBody>
      </p:sp>
      <p:sp>
        <p:nvSpPr>
          <p:cNvPr id="16" name="Round Diagonal Corner Rectangle 15"/>
          <p:cNvSpPr/>
          <p:nvPr/>
        </p:nvSpPr>
        <p:spPr>
          <a:xfrm>
            <a:off x="2971800" y="3562350"/>
            <a:ext cx="5624259" cy="1153418"/>
          </a:xfrm>
          <a:prstGeom prst="round2Diag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bg1"/>
              </a:solidFill>
            </a:endParaRPr>
          </a:p>
        </p:txBody>
      </p:sp>
      <p:sp>
        <p:nvSpPr>
          <p:cNvPr id="17" name="Rectangle 16"/>
          <p:cNvSpPr/>
          <p:nvPr/>
        </p:nvSpPr>
        <p:spPr>
          <a:xfrm>
            <a:off x="3048000" y="3705820"/>
            <a:ext cx="5548059" cy="646331"/>
          </a:xfrm>
          <a:prstGeom prst="rect">
            <a:avLst/>
          </a:prstGeom>
        </p:spPr>
        <p:txBody>
          <a:bodyPr wrap="square">
            <a:spAutoFit/>
          </a:bodyPr>
          <a:lstStyle/>
          <a:p>
            <a:r>
              <a:rPr lang="en-US" dirty="0" smtClean="0">
                <a:solidFill>
                  <a:schemeClr val="bg1"/>
                </a:solidFill>
                <a:latin typeface="Bookman Old Style" pitchFamily="18" charset="0"/>
              </a:rPr>
              <a:t>A British physicist was born in </a:t>
            </a:r>
            <a:r>
              <a:rPr lang="en-US" dirty="0" err="1" smtClean="0">
                <a:solidFill>
                  <a:schemeClr val="bg1"/>
                </a:solidFill>
                <a:latin typeface="Bookman Old Style" pitchFamily="18" charset="0"/>
              </a:rPr>
              <a:t>Cheetham</a:t>
            </a:r>
            <a:r>
              <a:rPr lang="en-US" dirty="0" smtClean="0">
                <a:solidFill>
                  <a:schemeClr val="bg1"/>
                </a:solidFill>
                <a:latin typeface="Bookman Old Style" pitchFamily="18" charset="0"/>
              </a:rPr>
              <a:t> Hill, </a:t>
            </a:r>
          </a:p>
          <a:p>
            <a:r>
              <a:rPr lang="en-US" dirty="0" smtClean="0">
                <a:solidFill>
                  <a:schemeClr val="bg1"/>
                </a:solidFill>
                <a:latin typeface="Bookman Old Style" pitchFamily="18" charset="0"/>
              </a:rPr>
              <a:t>a suburb of Manchester, on 18 December 1856. </a:t>
            </a:r>
          </a:p>
        </p:txBody>
      </p:sp>
      <p:sp>
        <p:nvSpPr>
          <p:cNvPr id="18" name="Rectangle 17"/>
          <p:cNvSpPr/>
          <p:nvPr/>
        </p:nvSpPr>
        <p:spPr>
          <a:xfrm>
            <a:off x="2971800" y="3705820"/>
            <a:ext cx="5631907" cy="646331"/>
          </a:xfrm>
          <a:prstGeom prst="rect">
            <a:avLst/>
          </a:prstGeom>
        </p:spPr>
        <p:txBody>
          <a:bodyPr wrap="square">
            <a:spAutoFit/>
          </a:bodyPr>
          <a:lstStyle/>
          <a:p>
            <a:r>
              <a:rPr lang="en-US" dirty="0" smtClean="0">
                <a:solidFill>
                  <a:schemeClr val="bg1"/>
                </a:solidFill>
                <a:latin typeface="Bookman Old Style" pitchFamily="18" charset="0"/>
              </a:rPr>
              <a:t>He was awarded the Nobel prize in physics for his work on the discovery of electrons. </a:t>
            </a:r>
          </a:p>
        </p:txBody>
      </p:sp>
      <p:sp>
        <p:nvSpPr>
          <p:cNvPr id="8" name="TextBox 7"/>
          <p:cNvSpPr txBox="1"/>
          <p:nvPr/>
        </p:nvSpPr>
        <p:spPr>
          <a:xfrm>
            <a:off x="2971800" y="3675787"/>
            <a:ext cx="5586159" cy="877163"/>
          </a:xfrm>
          <a:prstGeom prst="rect">
            <a:avLst/>
          </a:prstGeom>
          <a:noFill/>
        </p:spPr>
        <p:txBody>
          <a:bodyPr wrap="square" rtlCol="0">
            <a:spAutoFit/>
          </a:bodyPr>
          <a:lstStyle/>
          <a:p>
            <a:r>
              <a:rPr lang="en-US" sz="1700" dirty="0" smtClean="0">
                <a:solidFill>
                  <a:schemeClr val="bg1"/>
                </a:solidFill>
                <a:latin typeface="Bookman Old Style" pitchFamily="18" charset="0"/>
              </a:rPr>
              <a:t>He directed the Cavendish Laboratory at Cambridge for 35 years and seven of his research assistants subsequently won Nobel prizes.  </a:t>
            </a:r>
            <a:endParaRPr lang="en-US" sz="1700" dirty="0">
              <a:solidFill>
                <a:schemeClr val="bg1"/>
              </a:solidFill>
              <a:latin typeface="Bookman Old Style" pitchFamily="18" charset="0"/>
            </a:endParaRPr>
          </a:p>
        </p:txBody>
      </p:sp>
    </p:spTree>
    <p:extLst>
      <p:ext uri="{BB962C8B-B14F-4D97-AF65-F5344CB8AC3E}">
        <p14:creationId xmlns:p14="http://schemas.microsoft.com/office/powerpoint/2010/main" val="255701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p:bldP spid="17" grpId="1"/>
      <p:bldP spid="18" grpId="0"/>
      <p:bldP spid="18" grpId="1"/>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457200" y="209550"/>
            <a:ext cx="8305800" cy="47244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3529445" y="438150"/>
            <a:ext cx="3886200" cy="1660255"/>
            <a:chOff x="3529445" y="438150"/>
            <a:chExt cx="3886200" cy="1660255"/>
          </a:xfrm>
          <a:scene3d>
            <a:camera prst="orthographicFront">
              <a:rot lat="0" lon="0" rev="0"/>
            </a:camera>
            <a:lightRig rig="contrasting" dir="t">
              <a:rot lat="0" lon="0" rev="1500000"/>
            </a:lightRig>
          </a:scene3d>
        </p:grpSpPr>
        <p:sp>
          <p:nvSpPr>
            <p:cNvPr id="2" name="Oval Callout 1"/>
            <p:cNvSpPr/>
            <p:nvPr/>
          </p:nvSpPr>
          <p:spPr>
            <a:xfrm>
              <a:off x="3529445" y="438150"/>
              <a:ext cx="3886200" cy="1660255"/>
            </a:xfrm>
            <a:prstGeom prst="wedgeEllipseCallout">
              <a:avLst>
                <a:gd name="adj1" fmla="val -91134"/>
                <a:gd name="adj2" fmla="val -17735"/>
              </a:avLst>
            </a:prstGeom>
            <a:solidFill>
              <a:srgbClr val="FFFF00"/>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038600" y="666750"/>
              <a:ext cx="3252814" cy="1200329"/>
            </a:xfrm>
            <a:prstGeom prst="rect">
              <a:avLst/>
            </a:prstGeom>
            <a:noFill/>
            <a:ln>
              <a:noFill/>
            </a:ln>
            <a:effectLst>
              <a:outerShdw blurRad="149987" dist="250190" dir="8460000" algn="ctr">
                <a:srgbClr val="000000">
                  <a:alpha val="28000"/>
                </a:srgbClr>
              </a:outerShdw>
            </a:effectLst>
            <a:sp3d prstMaterial="metal">
              <a:bevelT w="88900" h="88900"/>
            </a:sp3d>
          </p:spPr>
          <p:txBody>
            <a:bodyPr wrap="none" rtlCol="0">
              <a:spAutoFit/>
            </a:bodyPr>
            <a:lstStyle/>
            <a:p>
              <a:r>
                <a:rPr lang="en-US" dirty="0" smtClean="0">
                  <a:latin typeface="Bookman Old Style" pitchFamily="18" charset="0"/>
                </a:rPr>
                <a:t>Which two of the following </a:t>
              </a:r>
            </a:p>
            <a:p>
              <a:r>
                <a:rPr lang="en-US" dirty="0" smtClean="0">
                  <a:latin typeface="Bookman Old Style" pitchFamily="18" charset="0"/>
                </a:rPr>
                <a:t>atomic species are isotopes</a:t>
              </a:r>
            </a:p>
            <a:p>
              <a:r>
                <a:rPr lang="en-US" dirty="0" smtClean="0">
                  <a:latin typeface="Bookman Old Style" pitchFamily="18" charset="0"/>
                </a:rPr>
                <a:t> of each other and which </a:t>
              </a:r>
            </a:p>
            <a:p>
              <a:r>
                <a:rPr lang="en-US" dirty="0" smtClean="0">
                  <a:latin typeface="Bookman Old Style" pitchFamily="18" charset="0"/>
                </a:rPr>
                <a:t>two are isobars??</a:t>
              </a:r>
              <a:endParaRPr lang="en-US" dirty="0">
                <a:latin typeface="Bookman Old Style" pitchFamily="18" charset="0"/>
              </a:endParaRPr>
            </a:p>
          </p:txBody>
        </p:sp>
      </p:grpSp>
      <p:grpSp>
        <p:nvGrpSpPr>
          <p:cNvPr id="25" name="Group 24"/>
          <p:cNvGrpSpPr/>
          <p:nvPr/>
        </p:nvGrpSpPr>
        <p:grpSpPr>
          <a:xfrm>
            <a:off x="1600200" y="3148900"/>
            <a:ext cx="7086600" cy="1556450"/>
            <a:chOff x="1600200" y="3148900"/>
            <a:chExt cx="7086600" cy="1556450"/>
          </a:xfrm>
        </p:grpSpPr>
        <p:sp>
          <p:nvSpPr>
            <p:cNvPr id="27" name="Rounded Rectangle 26"/>
            <p:cNvSpPr/>
            <p:nvPr/>
          </p:nvSpPr>
          <p:spPr>
            <a:xfrm>
              <a:off x="1600200" y="3148900"/>
              <a:ext cx="7010400" cy="1556450"/>
            </a:xfrm>
            <a:prstGeom prst="roundRect">
              <a:avLst/>
            </a:prstGeom>
            <a:solidFill>
              <a:srgbClr val="0000F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600200" y="3181856"/>
              <a:ext cx="7086600" cy="1477328"/>
            </a:xfrm>
            <a:prstGeom prst="rect">
              <a:avLst/>
            </a:prstGeom>
            <a:noFill/>
          </p:spPr>
          <p:txBody>
            <a:bodyPr wrap="square" rtlCol="0">
              <a:spAutoFit/>
            </a:bodyPr>
            <a:lstStyle/>
            <a:p>
              <a:pPr marL="342900" indent="-342900">
                <a:buAutoNum type="alphaLcParenBoth"/>
              </a:pPr>
              <a:r>
                <a:rPr lang="en-US" dirty="0" smtClean="0">
                  <a:solidFill>
                    <a:schemeClr val="bg1"/>
                  </a:solidFill>
                  <a:latin typeface="Bookman Old Style" pitchFamily="18" charset="0"/>
                </a:rPr>
                <a:t>The isotopes of an element have the same atomic number </a:t>
              </a:r>
            </a:p>
            <a:p>
              <a:r>
                <a:rPr lang="en-US" dirty="0" smtClean="0">
                  <a:solidFill>
                    <a:schemeClr val="bg1"/>
                  </a:solidFill>
                  <a:latin typeface="Bookman Old Style" pitchFamily="18" charset="0"/>
                </a:rPr>
                <a:t>     but different mass numbers. The lower figure in the above </a:t>
              </a:r>
            </a:p>
            <a:p>
              <a:r>
                <a:rPr lang="en-US" dirty="0">
                  <a:solidFill>
                    <a:schemeClr val="bg1"/>
                  </a:solidFill>
                  <a:latin typeface="Bookman Old Style" pitchFamily="18" charset="0"/>
                </a:rPr>
                <a:t> </a:t>
              </a:r>
              <a:r>
                <a:rPr lang="en-US" dirty="0" smtClean="0">
                  <a:solidFill>
                    <a:schemeClr val="bg1"/>
                  </a:solidFill>
                  <a:latin typeface="Bookman Old Style" pitchFamily="18" charset="0"/>
                </a:rPr>
                <a:t>    given symbols indicate the atomic numbers. Now, in this </a:t>
              </a:r>
            </a:p>
            <a:p>
              <a:r>
                <a:rPr lang="en-US" dirty="0">
                  <a:solidFill>
                    <a:schemeClr val="bg1"/>
                  </a:solidFill>
                  <a:latin typeface="Bookman Old Style" pitchFamily="18" charset="0"/>
                </a:rPr>
                <a:t> </a:t>
              </a:r>
              <a:r>
                <a:rPr lang="en-US" dirty="0" smtClean="0">
                  <a:solidFill>
                    <a:schemeClr val="bg1"/>
                  </a:solidFill>
                  <a:latin typeface="Bookman Old Style" pitchFamily="18" charset="0"/>
                </a:rPr>
                <a:t>    case there are two atoms having the same atomic number</a:t>
              </a:r>
            </a:p>
            <a:p>
              <a:r>
                <a:rPr lang="en-US" dirty="0">
                  <a:solidFill>
                    <a:schemeClr val="bg1"/>
                  </a:solidFill>
                  <a:latin typeface="Bookman Old Style" pitchFamily="18" charset="0"/>
                </a:rPr>
                <a:t> </a:t>
              </a:r>
              <a:r>
                <a:rPr lang="en-US" dirty="0" smtClean="0">
                  <a:solidFill>
                    <a:schemeClr val="bg1"/>
                  </a:solidFill>
                  <a:latin typeface="Bookman Old Style" pitchFamily="18" charset="0"/>
                </a:rPr>
                <a:t>    of 90. so, the two isotopes  will be:</a:t>
              </a:r>
              <a:endParaRPr lang="en-US" dirty="0">
                <a:solidFill>
                  <a:schemeClr val="bg1"/>
                </a:solidFill>
                <a:latin typeface="Bookman Old Style" pitchFamily="18" charset="0"/>
              </a:endParaRPr>
            </a:p>
          </p:txBody>
        </p:sp>
      </p:grpSp>
      <p:pic>
        <p:nvPicPr>
          <p:cNvPr id="2050" name="Picture 2" descr="\\192.168.1.18\mt_school\Darshana\images\clipart\clipart-teacher-512x512-8a8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3400" y="285750"/>
            <a:ext cx="1915517" cy="282338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013594" y="2386069"/>
            <a:ext cx="2706865" cy="612827"/>
            <a:chOff x="1752600" y="2263723"/>
            <a:chExt cx="2706865" cy="612827"/>
          </a:xfrm>
        </p:grpSpPr>
        <p:grpSp>
          <p:nvGrpSpPr>
            <p:cNvPr id="10" name="Group 9"/>
            <p:cNvGrpSpPr/>
            <p:nvPr/>
          </p:nvGrpSpPr>
          <p:grpSpPr>
            <a:xfrm>
              <a:off x="1752600" y="2343150"/>
              <a:ext cx="724304" cy="438449"/>
              <a:chOff x="5791200" y="2608622"/>
              <a:chExt cx="724304" cy="438449"/>
            </a:xfrm>
          </p:grpSpPr>
          <p:sp>
            <p:nvSpPr>
              <p:cNvPr id="7" name="TextBox 6"/>
              <p:cNvSpPr txBox="1"/>
              <p:nvPr/>
            </p:nvSpPr>
            <p:spPr>
              <a:xfrm>
                <a:off x="5791200" y="2608622"/>
                <a:ext cx="463588" cy="261610"/>
              </a:xfrm>
              <a:prstGeom prst="rect">
                <a:avLst/>
              </a:prstGeom>
              <a:noFill/>
            </p:spPr>
            <p:txBody>
              <a:bodyPr wrap="none" rtlCol="0">
                <a:spAutoFit/>
              </a:bodyPr>
              <a:lstStyle/>
              <a:p>
                <a:r>
                  <a:rPr lang="en-US" sz="1100" b="1" dirty="0" smtClean="0">
                    <a:latin typeface="Bookman Old Style" panose="02050604050505020204" pitchFamily="18" charset="0"/>
                  </a:rPr>
                  <a:t>231</a:t>
                </a:r>
                <a:endParaRPr lang="en-US" sz="1100" b="1" dirty="0">
                  <a:latin typeface="Bookman Old Style" panose="02050604050505020204" pitchFamily="18" charset="0"/>
                </a:endParaRPr>
              </a:p>
            </p:txBody>
          </p:sp>
          <p:sp>
            <p:nvSpPr>
              <p:cNvPr id="8" name="TextBox 7"/>
              <p:cNvSpPr txBox="1"/>
              <p:nvPr/>
            </p:nvSpPr>
            <p:spPr>
              <a:xfrm>
                <a:off x="5818602" y="2785461"/>
                <a:ext cx="370614" cy="261610"/>
              </a:xfrm>
              <a:prstGeom prst="rect">
                <a:avLst/>
              </a:prstGeom>
              <a:noFill/>
            </p:spPr>
            <p:txBody>
              <a:bodyPr wrap="none" rtlCol="0">
                <a:spAutoFit/>
              </a:bodyPr>
              <a:lstStyle/>
              <a:p>
                <a:r>
                  <a:rPr lang="en-US" sz="1100" b="1" dirty="0" smtClean="0">
                    <a:latin typeface="Bookman Old Style" panose="02050604050505020204" pitchFamily="18" charset="0"/>
                  </a:rPr>
                  <a:t>90</a:t>
                </a:r>
                <a:endParaRPr lang="en-US" sz="1100" b="1" dirty="0">
                  <a:latin typeface="Bookman Old Style" panose="02050604050505020204" pitchFamily="18" charset="0"/>
                </a:endParaRPr>
              </a:p>
            </p:txBody>
          </p:sp>
          <p:sp>
            <p:nvSpPr>
              <p:cNvPr id="9" name="TextBox 8"/>
              <p:cNvSpPr txBox="1"/>
              <p:nvPr/>
            </p:nvSpPr>
            <p:spPr>
              <a:xfrm>
                <a:off x="6133668" y="2700955"/>
                <a:ext cx="381836" cy="338554"/>
              </a:xfrm>
              <a:prstGeom prst="rect">
                <a:avLst/>
              </a:prstGeom>
              <a:noFill/>
            </p:spPr>
            <p:txBody>
              <a:bodyPr wrap="none" rtlCol="0">
                <a:spAutoFit/>
              </a:bodyPr>
              <a:lstStyle/>
              <a:p>
                <a:r>
                  <a:rPr lang="en-US" sz="1600" dirty="0" smtClean="0">
                    <a:latin typeface="Bookman Old Style" panose="02050604050505020204" pitchFamily="18" charset="0"/>
                  </a:rPr>
                  <a:t>Z,</a:t>
                </a:r>
                <a:endParaRPr lang="en-US" sz="1100" dirty="0">
                  <a:latin typeface="Bookman Old Style" panose="02050604050505020204" pitchFamily="18" charset="0"/>
                </a:endParaRPr>
              </a:p>
            </p:txBody>
          </p:sp>
        </p:grpSp>
        <p:grpSp>
          <p:nvGrpSpPr>
            <p:cNvPr id="11" name="Group 10"/>
            <p:cNvGrpSpPr/>
            <p:nvPr/>
          </p:nvGrpSpPr>
          <p:grpSpPr>
            <a:xfrm>
              <a:off x="2399896" y="2343150"/>
              <a:ext cx="724304" cy="438449"/>
              <a:chOff x="5791200" y="2608622"/>
              <a:chExt cx="724304" cy="438449"/>
            </a:xfrm>
          </p:grpSpPr>
          <p:sp>
            <p:nvSpPr>
              <p:cNvPr id="12" name="TextBox 11"/>
              <p:cNvSpPr txBox="1"/>
              <p:nvPr/>
            </p:nvSpPr>
            <p:spPr>
              <a:xfrm>
                <a:off x="5791200" y="2608622"/>
                <a:ext cx="463588" cy="261610"/>
              </a:xfrm>
              <a:prstGeom prst="rect">
                <a:avLst/>
              </a:prstGeom>
              <a:noFill/>
            </p:spPr>
            <p:txBody>
              <a:bodyPr wrap="none" rtlCol="0">
                <a:spAutoFit/>
              </a:bodyPr>
              <a:lstStyle/>
              <a:p>
                <a:r>
                  <a:rPr lang="en-US" sz="1100" b="1" dirty="0" smtClean="0">
                    <a:latin typeface="Bookman Old Style" panose="02050604050505020204" pitchFamily="18" charset="0"/>
                  </a:rPr>
                  <a:t>230</a:t>
                </a:r>
                <a:endParaRPr lang="en-US" sz="1100" b="1" dirty="0">
                  <a:latin typeface="Bookman Old Style" panose="02050604050505020204" pitchFamily="18" charset="0"/>
                </a:endParaRPr>
              </a:p>
            </p:txBody>
          </p:sp>
          <p:sp>
            <p:nvSpPr>
              <p:cNvPr id="13" name="TextBox 12"/>
              <p:cNvSpPr txBox="1"/>
              <p:nvPr/>
            </p:nvSpPr>
            <p:spPr>
              <a:xfrm>
                <a:off x="5818602" y="2785461"/>
                <a:ext cx="370614" cy="261610"/>
              </a:xfrm>
              <a:prstGeom prst="rect">
                <a:avLst/>
              </a:prstGeom>
              <a:noFill/>
            </p:spPr>
            <p:txBody>
              <a:bodyPr wrap="none" rtlCol="0">
                <a:spAutoFit/>
              </a:bodyPr>
              <a:lstStyle/>
              <a:p>
                <a:r>
                  <a:rPr lang="en-US" sz="1100" b="1" dirty="0" smtClean="0">
                    <a:latin typeface="Bookman Old Style" panose="02050604050505020204" pitchFamily="18" charset="0"/>
                  </a:rPr>
                  <a:t>91</a:t>
                </a:r>
                <a:endParaRPr lang="en-US" sz="1100" b="1" dirty="0">
                  <a:latin typeface="Bookman Old Style" panose="02050604050505020204" pitchFamily="18" charset="0"/>
                </a:endParaRPr>
              </a:p>
            </p:txBody>
          </p:sp>
          <p:sp>
            <p:nvSpPr>
              <p:cNvPr id="14" name="TextBox 13"/>
              <p:cNvSpPr txBox="1"/>
              <p:nvPr/>
            </p:nvSpPr>
            <p:spPr>
              <a:xfrm>
                <a:off x="6133668" y="2700955"/>
                <a:ext cx="381836" cy="338554"/>
              </a:xfrm>
              <a:prstGeom prst="rect">
                <a:avLst/>
              </a:prstGeom>
              <a:noFill/>
            </p:spPr>
            <p:txBody>
              <a:bodyPr wrap="none" rtlCol="0">
                <a:spAutoFit/>
              </a:bodyPr>
              <a:lstStyle/>
              <a:p>
                <a:r>
                  <a:rPr lang="en-US" sz="1600" dirty="0" smtClean="0">
                    <a:latin typeface="Bookman Old Style" panose="02050604050505020204" pitchFamily="18" charset="0"/>
                  </a:rPr>
                  <a:t>Z,</a:t>
                </a:r>
                <a:endParaRPr lang="en-US" sz="1100" dirty="0">
                  <a:latin typeface="Bookman Old Style" panose="02050604050505020204" pitchFamily="18" charset="0"/>
                </a:endParaRPr>
              </a:p>
            </p:txBody>
          </p:sp>
        </p:grpSp>
        <p:grpSp>
          <p:nvGrpSpPr>
            <p:cNvPr id="15" name="Group 14"/>
            <p:cNvGrpSpPr/>
            <p:nvPr/>
          </p:nvGrpSpPr>
          <p:grpSpPr>
            <a:xfrm>
              <a:off x="3800885" y="2361901"/>
              <a:ext cx="658580" cy="438449"/>
              <a:chOff x="5791200" y="2608622"/>
              <a:chExt cx="658580" cy="438449"/>
            </a:xfrm>
          </p:grpSpPr>
          <p:sp>
            <p:nvSpPr>
              <p:cNvPr id="16" name="TextBox 15"/>
              <p:cNvSpPr txBox="1"/>
              <p:nvPr/>
            </p:nvSpPr>
            <p:spPr>
              <a:xfrm>
                <a:off x="5791200" y="2608622"/>
                <a:ext cx="463588" cy="261610"/>
              </a:xfrm>
              <a:prstGeom prst="rect">
                <a:avLst/>
              </a:prstGeom>
              <a:noFill/>
            </p:spPr>
            <p:txBody>
              <a:bodyPr wrap="none" rtlCol="0">
                <a:spAutoFit/>
              </a:bodyPr>
              <a:lstStyle/>
              <a:p>
                <a:r>
                  <a:rPr lang="en-US" sz="1100" b="1" dirty="0" smtClean="0">
                    <a:latin typeface="Bookman Old Style" panose="02050604050505020204" pitchFamily="18" charset="0"/>
                  </a:rPr>
                  <a:t>233</a:t>
                </a:r>
                <a:endParaRPr lang="en-US" sz="1100" b="1" dirty="0">
                  <a:latin typeface="Bookman Old Style" panose="02050604050505020204" pitchFamily="18" charset="0"/>
                </a:endParaRPr>
              </a:p>
            </p:txBody>
          </p:sp>
          <p:sp>
            <p:nvSpPr>
              <p:cNvPr id="17" name="TextBox 16"/>
              <p:cNvSpPr txBox="1"/>
              <p:nvPr/>
            </p:nvSpPr>
            <p:spPr>
              <a:xfrm>
                <a:off x="5818602" y="2785461"/>
                <a:ext cx="370614" cy="261610"/>
              </a:xfrm>
              <a:prstGeom prst="rect">
                <a:avLst/>
              </a:prstGeom>
              <a:noFill/>
            </p:spPr>
            <p:txBody>
              <a:bodyPr wrap="none" rtlCol="0">
                <a:spAutoFit/>
              </a:bodyPr>
              <a:lstStyle/>
              <a:p>
                <a:r>
                  <a:rPr lang="en-US" sz="1100" b="1" dirty="0" smtClean="0">
                    <a:latin typeface="Bookman Old Style" panose="02050604050505020204" pitchFamily="18" charset="0"/>
                  </a:rPr>
                  <a:t>90</a:t>
                </a:r>
                <a:endParaRPr lang="en-US" sz="1100" b="1" dirty="0">
                  <a:latin typeface="Bookman Old Style" panose="02050604050505020204" pitchFamily="18" charset="0"/>
                </a:endParaRPr>
              </a:p>
            </p:txBody>
          </p:sp>
          <p:sp>
            <p:nvSpPr>
              <p:cNvPr id="18" name="TextBox 17"/>
              <p:cNvSpPr txBox="1"/>
              <p:nvPr/>
            </p:nvSpPr>
            <p:spPr>
              <a:xfrm>
                <a:off x="6133668" y="2700955"/>
                <a:ext cx="316112" cy="338554"/>
              </a:xfrm>
              <a:prstGeom prst="rect">
                <a:avLst/>
              </a:prstGeom>
              <a:noFill/>
            </p:spPr>
            <p:txBody>
              <a:bodyPr wrap="none" rtlCol="0">
                <a:spAutoFit/>
              </a:bodyPr>
              <a:lstStyle/>
              <a:p>
                <a:r>
                  <a:rPr lang="en-US" sz="1600" dirty="0" smtClean="0">
                    <a:latin typeface="Bookman Old Style" panose="02050604050505020204" pitchFamily="18" charset="0"/>
                  </a:rPr>
                  <a:t>Z</a:t>
                </a:r>
                <a:endParaRPr lang="en-US" sz="1100" dirty="0">
                  <a:latin typeface="Bookman Old Style" panose="02050604050505020204" pitchFamily="18" charset="0"/>
                </a:endParaRPr>
              </a:p>
            </p:txBody>
          </p:sp>
        </p:grpSp>
        <p:grpSp>
          <p:nvGrpSpPr>
            <p:cNvPr id="19" name="Group 18"/>
            <p:cNvGrpSpPr/>
            <p:nvPr/>
          </p:nvGrpSpPr>
          <p:grpSpPr>
            <a:xfrm>
              <a:off x="3085696" y="2343150"/>
              <a:ext cx="724304" cy="438449"/>
              <a:chOff x="5791200" y="2608622"/>
              <a:chExt cx="724304" cy="438449"/>
            </a:xfrm>
          </p:grpSpPr>
          <p:sp>
            <p:nvSpPr>
              <p:cNvPr id="20" name="TextBox 19"/>
              <p:cNvSpPr txBox="1"/>
              <p:nvPr/>
            </p:nvSpPr>
            <p:spPr>
              <a:xfrm>
                <a:off x="5791200" y="2608622"/>
                <a:ext cx="463588" cy="261610"/>
              </a:xfrm>
              <a:prstGeom prst="rect">
                <a:avLst/>
              </a:prstGeom>
              <a:noFill/>
            </p:spPr>
            <p:txBody>
              <a:bodyPr wrap="none" rtlCol="0">
                <a:spAutoFit/>
              </a:bodyPr>
              <a:lstStyle/>
              <a:p>
                <a:r>
                  <a:rPr lang="en-US" sz="1100" b="1" dirty="0" smtClean="0">
                    <a:latin typeface="Bookman Old Style" panose="02050604050505020204" pitchFamily="18" charset="0"/>
                  </a:rPr>
                  <a:t>230</a:t>
                </a:r>
                <a:endParaRPr lang="en-US" sz="1100" b="1" dirty="0">
                  <a:latin typeface="Bookman Old Style" panose="02050604050505020204" pitchFamily="18" charset="0"/>
                </a:endParaRPr>
              </a:p>
            </p:txBody>
          </p:sp>
          <p:sp>
            <p:nvSpPr>
              <p:cNvPr id="21" name="TextBox 20"/>
              <p:cNvSpPr txBox="1"/>
              <p:nvPr/>
            </p:nvSpPr>
            <p:spPr>
              <a:xfrm>
                <a:off x="5818602" y="2785461"/>
                <a:ext cx="370614" cy="261610"/>
              </a:xfrm>
              <a:prstGeom prst="rect">
                <a:avLst/>
              </a:prstGeom>
              <a:noFill/>
            </p:spPr>
            <p:txBody>
              <a:bodyPr wrap="none" rtlCol="0">
                <a:spAutoFit/>
              </a:bodyPr>
              <a:lstStyle/>
              <a:p>
                <a:r>
                  <a:rPr lang="en-US" sz="1100" b="1" dirty="0" smtClean="0">
                    <a:latin typeface="Bookman Old Style" panose="02050604050505020204" pitchFamily="18" charset="0"/>
                  </a:rPr>
                  <a:t>88</a:t>
                </a:r>
                <a:endParaRPr lang="en-US" sz="1100" b="1" dirty="0">
                  <a:latin typeface="Bookman Old Style" panose="02050604050505020204" pitchFamily="18" charset="0"/>
                </a:endParaRPr>
              </a:p>
            </p:txBody>
          </p:sp>
          <p:sp>
            <p:nvSpPr>
              <p:cNvPr id="22" name="TextBox 21"/>
              <p:cNvSpPr txBox="1"/>
              <p:nvPr/>
            </p:nvSpPr>
            <p:spPr>
              <a:xfrm>
                <a:off x="6133668" y="2700955"/>
                <a:ext cx="381836" cy="338554"/>
              </a:xfrm>
              <a:prstGeom prst="rect">
                <a:avLst/>
              </a:prstGeom>
              <a:noFill/>
            </p:spPr>
            <p:txBody>
              <a:bodyPr wrap="none" rtlCol="0">
                <a:spAutoFit/>
              </a:bodyPr>
              <a:lstStyle/>
              <a:p>
                <a:r>
                  <a:rPr lang="en-US" sz="1600" dirty="0" smtClean="0">
                    <a:latin typeface="Bookman Old Style" panose="02050604050505020204" pitchFamily="18" charset="0"/>
                  </a:rPr>
                  <a:t>Z,</a:t>
                </a:r>
                <a:endParaRPr lang="en-US" sz="1100" dirty="0">
                  <a:latin typeface="Bookman Old Style" panose="02050604050505020204" pitchFamily="18" charset="0"/>
                </a:endParaRPr>
              </a:p>
            </p:txBody>
          </p:sp>
        </p:grpSp>
        <p:sp>
          <p:nvSpPr>
            <p:cNvPr id="23" name="Rectangle 22"/>
            <p:cNvSpPr/>
            <p:nvPr/>
          </p:nvSpPr>
          <p:spPr>
            <a:xfrm>
              <a:off x="1785734" y="2263723"/>
              <a:ext cx="2673731" cy="612827"/>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505522" y="3028950"/>
            <a:ext cx="1199367" cy="369332"/>
          </a:xfrm>
          <a:prstGeom prst="rect">
            <a:avLst/>
          </a:prstGeom>
          <a:noFill/>
        </p:spPr>
        <p:txBody>
          <a:bodyPr wrap="none" rtlCol="0">
            <a:spAutoFit/>
          </a:bodyPr>
          <a:lstStyle/>
          <a:p>
            <a:pPr algn="ctr"/>
            <a:r>
              <a:rPr lang="en-US" b="1" dirty="0" smtClean="0">
                <a:solidFill>
                  <a:srgbClr val="FF0000"/>
                </a:solidFill>
                <a:latin typeface="Bookman Old Style" panose="02050604050505020204" pitchFamily="18" charset="0"/>
              </a:rPr>
              <a:t>Solution</a:t>
            </a:r>
            <a:endParaRPr lang="en-US" b="1" dirty="0">
              <a:solidFill>
                <a:srgbClr val="FF0000"/>
              </a:solidFill>
              <a:latin typeface="Bookman Old Style" panose="02050604050505020204" pitchFamily="18" charset="0"/>
            </a:endParaRPr>
          </a:p>
        </p:txBody>
      </p:sp>
    </p:spTree>
    <p:extLst>
      <p:ext uri="{BB962C8B-B14F-4D97-AF65-F5344CB8AC3E}">
        <p14:creationId xmlns:p14="http://schemas.microsoft.com/office/powerpoint/2010/main" val="199557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200" y="209550"/>
            <a:ext cx="8305800" cy="47244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66800" y="1742627"/>
            <a:ext cx="7086600" cy="1286323"/>
            <a:chOff x="1600200" y="3148900"/>
            <a:chExt cx="7086600" cy="1556450"/>
          </a:xfrm>
        </p:grpSpPr>
        <p:sp>
          <p:nvSpPr>
            <p:cNvPr id="3" name="Rounded Rectangle 2"/>
            <p:cNvSpPr/>
            <p:nvPr/>
          </p:nvSpPr>
          <p:spPr>
            <a:xfrm>
              <a:off x="1600200" y="3148900"/>
              <a:ext cx="7010400" cy="1556450"/>
            </a:xfrm>
            <a:prstGeom prst="roundRect">
              <a:avLst/>
            </a:prstGeom>
            <a:solidFill>
              <a:srgbClr val="0000F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600200" y="3181856"/>
              <a:ext cx="7086600" cy="1452397"/>
            </a:xfrm>
            <a:prstGeom prst="rect">
              <a:avLst/>
            </a:prstGeom>
            <a:noFill/>
          </p:spPr>
          <p:txBody>
            <a:bodyPr wrap="square" rtlCol="0">
              <a:spAutoFit/>
            </a:bodyPr>
            <a:lstStyle/>
            <a:p>
              <a:r>
                <a:rPr lang="en-US" dirty="0" smtClean="0">
                  <a:solidFill>
                    <a:schemeClr val="bg1"/>
                  </a:solidFill>
                  <a:latin typeface="Bookman Old Style" pitchFamily="18" charset="0"/>
                </a:rPr>
                <a:t>(b) The isobars have different atomic numbers but same mass numbers. The upper figures in the given symbols indicate the mass numbers. </a:t>
              </a:r>
              <a:r>
                <a:rPr lang="en-US" dirty="0">
                  <a:solidFill>
                    <a:schemeClr val="bg1"/>
                  </a:solidFill>
                  <a:latin typeface="Bookman Old Style" pitchFamily="18" charset="0"/>
                </a:rPr>
                <a:t>I</a:t>
              </a:r>
              <a:r>
                <a:rPr lang="en-US" dirty="0" smtClean="0">
                  <a:solidFill>
                    <a:schemeClr val="bg1"/>
                  </a:solidFill>
                  <a:latin typeface="Bookman Old Style" pitchFamily="18" charset="0"/>
                </a:rPr>
                <a:t>n this case there are two mass </a:t>
              </a:r>
            </a:p>
            <a:p>
              <a:r>
                <a:rPr lang="en-US" dirty="0" smtClean="0">
                  <a:solidFill>
                    <a:schemeClr val="bg1"/>
                  </a:solidFill>
                  <a:latin typeface="Bookman Old Style" pitchFamily="18" charset="0"/>
                </a:rPr>
                <a:t>number of 230. So, the two isobars will be:</a:t>
              </a:r>
              <a:endParaRPr lang="en-US" dirty="0">
                <a:solidFill>
                  <a:schemeClr val="bg1"/>
                </a:solidFill>
                <a:latin typeface="Bookman Old Style" pitchFamily="18" charset="0"/>
              </a:endParaRPr>
            </a:p>
          </p:txBody>
        </p:sp>
      </p:grpSp>
      <p:grpSp>
        <p:nvGrpSpPr>
          <p:cNvPr id="7" name="Group 6"/>
          <p:cNvGrpSpPr/>
          <p:nvPr/>
        </p:nvGrpSpPr>
        <p:grpSpPr>
          <a:xfrm>
            <a:off x="3653250" y="663523"/>
            <a:ext cx="1680750" cy="612827"/>
            <a:chOff x="3384675" y="540402"/>
            <a:chExt cx="1680750" cy="612827"/>
          </a:xfrm>
        </p:grpSpPr>
        <p:grpSp>
          <p:nvGrpSpPr>
            <p:cNvPr id="5" name="Group 4"/>
            <p:cNvGrpSpPr/>
            <p:nvPr/>
          </p:nvGrpSpPr>
          <p:grpSpPr>
            <a:xfrm>
              <a:off x="3384675" y="540402"/>
              <a:ext cx="1680750" cy="612827"/>
              <a:chOff x="1752600" y="2263723"/>
              <a:chExt cx="2706865" cy="612827"/>
            </a:xfrm>
          </p:grpSpPr>
          <p:grpSp>
            <p:nvGrpSpPr>
              <p:cNvPr id="6" name="Group 5"/>
              <p:cNvGrpSpPr/>
              <p:nvPr/>
            </p:nvGrpSpPr>
            <p:grpSpPr>
              <a:xfrm>
                <a:off x="1752600" y="2343150"/>
                <a:ext cx="843915" cy="438449"/>
                <a:chOff x="5791200" y="2608622"/>
                <a:chExt cx="843915" cy="438449"/>
              </a:xfrm>
            </p:grpSpPr>
            <p:sp>
              <p:nvSpPr>
                <p:cNvPr id="20" name="TextBox 19"/>
                <p:cNvSpPr txBox="1"/>
                <p:nvPr/>
              </p:nvSpPr>
              <p:spPr>
                <a:xfrm>
                  <a:off x="5791200" y="2608622"/>
                  <a:ext cx="463588" cy="261610"/>
                </a:xfrm>
                <a:prstGeom prst="rect">
                  <a:avLst/>
                </a:prstGeom>
                <a:noFill/>
              </p:spPr>
              <p:txBody>
                <a:bodyPr wrap="none" rtlCol="0">
                  <a:spAutoFit/>
                </a:bodyPr>
                <a:lstStyle/>
                <a:p>
                  <a:r>
                    <a:rPr lang="en-US" sz="1100" b="1" dirty="0" smtClean="0">
                      <a:latin typeface="Bookman Old Style" panose="02050604050505020204" pitchFamily="18" charset="0"/>
                    </a:rPr>
                    <a:t>231</a:t>
                  </a:r>
                  <a:endParaRPr lang="en-US" sz="1100" b="1" dirty="0">
                    <a:latin typeface="Bookman Old Style" panose="02050604050505020204" pitchFamily="18" charset="0"/>
                  </a:endParaRPr>
                </a:p>
              </p:txBody>
            </p:sp>
            <p:sp>
              <p:nvSpPr>
                <p:cNvPr id="21" name="TextBox 20"/>
                <p:cNvSpPr txBox="1"/>
                <p:nvPr/>
              </p:nvSpPr>
              <p:spPr>
                <a:xfrm>
                  <a:off x="5818602" y="2785461"/>
                  <a:ext cx="370614" cy="261610"/>
                </a:xfrm>
                <a:prstGeom prst="rect">
                  <a:avLst/>
                </a:prstGeom>
                <a:noFill/>
              </p:spPr>
              <p:txBody>
                <a:bodyPr wrap="none" rtlCol="0">
                  <a:spAutoFit/>
                </a:bodyPr>
                <a:lstStyle/>
                <a:p>
                  <a:r>
                    <a:rPr lang="en-US" sz="1100" b="1" dirty="0" smtClean="0">
                      <a:latin typeface="Bookman Old Style" panose="02050604050505020204" pitchFamily="18" charset="0"/>
                    </a:rPr>
                    <a:t>90</a:t>
                  </a:r>
                  <a:endParaRPr lang="en-US" sz="1100" b="1" dirty="0">
                    <a:latin typeface="Bookman Old Style" panose="02050604050505020204" pitchFamily="18" charset="0"/>
                  </a:endParaRPr>
                </a:p>
              </p:txBody>
            </p:sp>
            <p:sp>
              <p:nvSpPr>
                <p:cNvPr id="22" name="TextBox 21"/>
                <p:cNvSpPr txBox="1"/>
                <p:nvPr/>
              </p:nvSpPr>
              <p:spPr>
                <a:xfrm>
                  <a:off x="6253279" y="2700955"/>
                  <a:ext cx="381836" cy="338554"/>
                </a:xfrm>
                <a:prstGeom prst="rect">
                  <a:avLst/>
                </a:prstGeom>
                <a:noFill/>
              </p:spPr>
              <p:txBody>
                <a:bodyPr wrap="none" rtlCol="0">
                  <a:spAutoFit/>
                </a:bodyPr>
                <a:lstStyle/>
                <a:p>
                  <a:r>
                    <a:rPr lang="en-US" sz="1600" dirty="0" smtClean="0">
                      <a:latin typeface="Bookman Old Style" panose="02050604050505020204" pitchFamily="18" charset="0"/>
                    </a:rPr>
                    <a:t>Z,</a:t>
                  </a:r>
                  <a:endParaRPr lang="en-US" sz="1100" dirty="0">
                    <a:latin typeface="Bookman Old Style" panose="02050604050505020204" pitchFamily="18" charset="0"/>
                  </a:endParaRPr>
                </a:p>
              </p:txBody>
            </p:sp>
          </p:grpSp>
          <p:grpSp>
            <p:nvGrpSpPr>
              <p:cNvPr id="8" name="Group 7"/>
              <p:cNvGrpSpPr/>
              <p:nvPr/>
            </p:nvGrpSpPr>
            <p:grpSpPr>
              <a:xfrm>
                <a:off x="3542077" y="2361901"/>
                <a:ext cx="806997" cy="438449"/>
                <a:chOff x="5532392" y="2608622"/>
                <a:chExt cx="806997" cy="438449"/>
              </a:xfrm>
            </p:grpSpPr>
            <p:sp>
              <p:nvSpPr>
                <p:cNvPr id="14" name="TextBox 13"/>
                <p:cNvSpPr txBox="1"/>
                <p:nvPr/>
              </p:nvSpPr>
              <p:spPr>
                <a:xfrm>
                  <a:off x="5532392" y="2608622"/>
                  <a:ext cx="463586" cy="261610"/>
                </a:xfrm>
                <a:prstGeom prst="rect">
                  <a:avLst/>
                </a:prstGeom>
                <a:noFill/>
              </p:spPr>
              <p:txBody>
                <a:bodyPr wrap="none" rtlCol="0">
                  <a:spAutoFit/>
                </a:bodyPr>
                <a:lstStyle/>
                <a:p>
                  <a:r>
                    <a:rPr lang="en-US" sz="1100" b="1" dirty="0" smtClean="0">
                      <a:latin typeface="Bookman Old Style" panose="02050604050505020204" pitchFamily="18" charset="0"/>
                    </a:rPr>
                    <a:t>233</a:t>
                  </a:r>
                  <a:endParaRPr lang="en-US" sz="1100" b="1" dirty="0">
                    <a:latin typeface="Bookman Old Style" panose="02050604050505020204" pitchFamily="18" charset="0"/>
                  </a:endParaRPr>
                </a:p>
              </p:txBody>
            </p:sp>
            <p:sp>
              <p:nvSpPr>
                <p:cNvPr id="15" name="TextBox 14"/>
                <p:cNvSpPr txBox="1"/>
                <p:nvPr/>
              </p:nvSpPr>
              <p:spPr>
                <a:xfrm>
                  <a:off x="5559795" y="2785461"/>
                  <a:ext cx="370614" cy="261610"/>
                </a:xfrm>
                <a:prstGeom prst="rect">
                  <a:avLst/>
                </a:prstGeom>
                <a:noFill/>
              </p:spPr>
              <p:txBody>
                <a:bodyPr wrap="none" rtlCol="0">
                  <a:spAutoFit/>
                </a:bodyPr>
                <a:lstStyle/>
                <a:p>
                  <a:r>
                    <a:rPr lang="en-US" sz="1100" b="1" dirty="0" smtClean="0">
                      <a:latin typeface="Bookman Old Style" panose="02050604050505020204" pitchFamily="18" charset="0"/>
                    </a:rPr>
                    <a:t>90</a:t>
                  </a:r>
                  <a:endParaRPr lang="en-US" sz="1100" b="1" dirty="0">
                    <a:latin typeface="Bookman Old Style" panose="02050604050505020204" pitchFamily="18" charset="0"/>
                  </a:endParaRPr>
                </a:p>
              </p:txBody>
            </p:sp>
            <p:sp>
              <p:nvSpPr>
                <p:cNvPr id="16" name="TextBox 15"/>
                <p:cNvSpPr txBox="1"/>
                <p:nvPr/>
              </p:nvSpPr>
              <p:spPr>
                <a:xfrm>
                  <a:off x="6023277" y="2636792"/>
                  <a:ext cx="316112" cy="338554"/>
                </a:xfrm>
                <a:prstGeom prst="rect">
                  <a:avLst/>
                </a:prstGeom>
                <a:noFill/>
              </p:spPr>
              <p:txBody>
                <a:bodyPr wrap="none" rtlCol="0">
                  <a:spAutoFit/>
                </a:bodyPr>
                <a:lstStyle/>
                <a:p>
                  <a:r>
                    <a:rPr lang="en-US" sz="1600" dirty="0" smtClean="0">
                      <a:latin typeface="Bookman Old Style" panose="02050604050505020204" pitchFamily="18" charset="0"/>
                    </a:rPr>
                    <a:t>Z</a:t>
                  </a:r>
                  <a:endParaRPr lang="en-US" sz="1100" dirty="0">
                    <a:latin typeface="Bookman Old Style" panose="02050604050505020204" pitchFamily="18" charset="0"/>
                  </a:endParaRPr>
                </a:p>
              </p:txBody>
            </p:sp>
          </p:grpSp>
          <p:sp>
            <p:nvSpPr>
              <p:cNvPr id="10" name="Rectangle 9"/>
              <p:cNvSpPr/>
              <p:nvPr/>
            </p:nvSpPr>
            <p:spPr>
              <a:xfrm>
                <a:off x="1785734" y="2263723"/>
                <a:ext cx="2673731" cy="612827"/>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3898543" y="666750"/>
              <a:ext cx="614271" cy="369332"/>
            </a:xfrm>
            <a:prstGeom prst="rect">
              <a:avLst/>
            </a:prstGeom>
            <a:noFill/>
          </p:spPr>
          <p:txBody>
            <a:bodyPr wrap="none" rtlCol="0">
              <a:spAutoFit/>
            </a:bodyPr>
            <a:lstStyle/>
            <a:p>
              <a:r>
                <a:rPr lang="en-US" dirty="0" smtClean="0">
                  <a:latin typeface="Bookman Old Style" pitchFamily="18" charset="0"/>
                </a:rPr>
                <a:t>and</a:t>
              </a:r>
              <a:endParaRPr lang="en-US" dirty="0">
                <a:latin typeface="Bookman Old Style" pitchFamily="18" charset="0"/>
              </a:endParaRPr>
            </a:p>
          </p:txBody>
        </p:sp>
      </p:grpSp>
      <p:grpSp>
        <p:nvGrpSpPr>
          <p:cNvPr id="9" name="Group 8"/>
          <p:cNvGrpSpPr/>
          <p:nvPr/>
        </p:nvGrpSpPr>
        <p:grpSpPr>
          <a:xfrm>
            <a:off x="3805650" y="3711523"/>
            <a:ext cx="1680750" cy="612827"/>
            <a:chOff x="3348450" y="3025723"/>
            <a:chExt cx="1680750" cy="612827"/>
          </a:xfrm>
        </p:grpSpPr>
        <p:grpSp>
          <p:nvGrpSpPr>
            <p:cNvPr id="24" name="Group 23"/>
            <p:cNvGrpSpPr/>
            <p:nvPr/>
          </p:nvGrpSpPr>
          <p:grpSpPr>
            <a:xfrm>
              <a:off x="3348450" y="3025723"/>
              <a:ext cx="1680750" cy="612827"/>
              <a:chOff x="1752600" y="2263723"/>
              <a:chExt cx="2706865" cy="612827"/>
            </a:xfrm>
          </p:grpSpPr>
          <p:grpSp>
            <p:nvGrpSpPr>
              <p:cNvPr id="25" name="Group 24"/>
              <p:cNvGrpSpPr/>
              <p:nvPr/>
            </p:nvGrpSpPr>
            <p:grpSpPr>
              <a:xfrm>
                <a:off x="1752600" y="2343150"/>
                <a:ext cx="843915" cy="438449"/>
                <a:chOff x="5791200" y="2608622"/>
                <a:chExt cx="843915" cy="438449"/>
              </a:xfrm>
            </p:grpSpPr>
            <p:sp>
              <p:nvSpPr>
                <p:cNvPr id="31" name="TextBox 30"/>
                <p:cNvSpPr txBox="1"/>
                <p:nvPr/>
              </p:nvSpPr>
              <p:spPr>
                <a:xfrm>
                  <a:off x="5791200" y="2608622"/>
                  <a:ext cx="746613" cy="261610"/>
                </a:xfrm>
                <a:prstGeom prst="rect">
                  <a:avLst/>
                </a:prstGeom>
                <a:noFill/>
              </p:spPr>
              <p:txBody>
                <a:bodyPr wrap="none" rtlCol="0">
                  <a:spAutoFit/>
                </a:bodyPr>
                <a:lstStyle/>
                <a:p>
                  <a:r>
                    <a:rPr lang="en-US" sz="1100" b="1" dirty="0" smtClean="0">
                      <a:latin typeface="Bookman Old Style" panose="02050604050505020204" pitchFamily="18" charset="0"/>
                    </a:rPr>
                    <a:t>230</a:t>
                  </a:r>
                  <a:endParaRPr lang="en-US" sz="1100" b="1" dirty="0">
                    <a:latin typeface="Bookman Old Style" panose="02050604050505020204" pitchFamily="18" charset="0"/>
                  </a:endParaRPr>
                </a:p>
              </p:txBody>
            </p:sp>
            <p:sp>
              <p:nvSpPr>
                <p:cNvPr id="32" name="TextBox 31"/>
                <p:cNvSpPr txBox="1"/>
                <p:nvPr/>
              </p:nvSpPr>
              <p:spPr>
                <a:xfrm>
                  <a:off x="5818601" y="2785461"/>
                  <a:ext cx="596877" cy="261610"/>
                </a:xfrm>
                <a:prstGeom prst="rect">
                  <a:avLst/>
                </a:prstGeom>
                <a:noFill/>
              </p:spPr>
              <p:txBody>
                <a:bodyPr wrap="none" rtlCol="0">
                  <a:spAutoFit/>
                </a:bodyPr>
                <a:lstStyle/>
                <a:p>
                  <a:r>
                    <a:rPr lang="en-US" sz="1100" b="1" dirty="0" smtClean="0">
                      <a:latin typeface="Bookman Old Style" panose="02050604050505020204" pitchFamily="18" charset="0"/>
                    </a:rPr>
                    <a:t>91</a:t>
                  </a:r>
                  <a:endParaRPr lang="en-US" sz="1100" b="1" dirty="0">
                    <a:latin typeface="Bookman Old Style" panose="02050604050505020204" pitchFamily="18" charset="0"/>
                  </a:endParaRPr>
                </a:p>
              </p:txBody>
            </p:sp>
            <p:sp>
              <p:nvSpPr>
                <p:cNvPr id="33" name="TextBox 32"/>
                <p:cNvSpPr txBox="1"/>
                <p:nvPr/>
              </p:nvSpPr>
              <p:spPr>
                <a:xfrm>
                  <a:off x="6253279" y="2700955"/>
                  <a:ext cx="381836" cy="338554"/>
                </a:xfrm>
                <a:prstGeom prst="rect">
                  <a:avLst/>
                </a:prstGeom>
                <a:noFill/>
              </p:spPr>
              <p:txBody>
                <a:bodyPr wrap="none" rtlCol="0">
                  <a:spAutoFit/>
                </a:bodyPr>
                <a:lstStyle/>
                <a:p>
                  <a:r>
                    <a:rPr lang="en-US" sz="1600" dirty="0" smtClean="0">
                      <a:latin typeface="Bookman Old Style" panose="02050604050505020204" pitchFamily="18" charset="0"/>
                    </a:rPr>
                    <a:t>Z,</a:t>
                  </a:r>
                  <a:endParaRPr lang="en-US" sz="1100" dirty="0">
                    <a:latin typeface="Bookman Old Style" panose="02050604050505020204" pitchFamily="18" charset="0"/>
                  </a:endParaRPr>
                </a:p>
              </p:txBody>
            </p:sp>
          </p:grpSp>
          <p:grpSp>
            <p:nvGrpSpPr>
              <p:cNvPr id="26" name="Group 25"/>
              <p:cNvGrpSpPr/>
              <p:nvPr/>
            </p:nvGrpSpPr>
            <p:grpSpPr>
              <a:xfrm>
                <a:off x="3542077" y="2361901"/>
                <a:ext cx="806997" cy="438449"/>
                <a:chOff x="5532392" y="2608622"/>
                <a:chExt cx="806997" cy="438449"/>
              </a:xfrm>
            </p:grpSpPr>
            <p:sp>
              <p:nvSpPr>
                <p:cNvPr id="28" name="TextBox 27"/>
                <p:cNvSpPr txBox="1"/>
                <p:nvPr/>
              </p:nvSpPr>
              <p:spPr>
                <a:xfrm>
                  <a:off x="5532392" y="2608622"/>
                  <a:ext cx="746613" cy="261610"/>
                </a:xfrm>
                <a:prstGeom prst="rect">
                  <a:avLst/>
                </a:prstGeom>
                <a:noFill/>
              </p:spPr>
              <p:txBody>
                <a:bodyPr wrap="none" rtlCol="0">
                  <a:spAutoFit/>
                </a:bodyPr>
                <a:lstStyle/>
                <a:p>
                  <a:r>
                    <a:rPr lang="en-US" sz="1100" b="1" dirty="0" smtClean="0">
                      <a:latin typeface="Bookman Old Style" panose="02050604050505020204" pitchFamily="18" charset="0"/>
                    </a:rPr>
                    <a:t>230</a:t>
                  </a:r>
                  <a:endParaRPr lang="en-US" sz="1100" b="1" dirty="0">
                    <a:latin typeface="Bookman Old Style" panose="02050604050505020204" pitchFamily="18" charset="0"/>
                  </a:endParaRPr>
                </a:p>
              </p:txBody>
            </p:sp>
            <p:sp>
              <p:nvSpPr>
                <p:cNvPr id="29" name="TextBox 28"/>
                <p:cNvSpPr txBox="1"/>
                <p:nvPr/>
              </p:nvSpPr>
              <p:spPr>
                <a:xfrm>
                  <a:off x="5559795" y="2785461"/>
                  <a:ext cx="596877" cy="261610"/>
                </a:xfrm>
                <a:prstGeom prst="rect">
                  <a:avLst/>
                </a:prstGeom>
                <a:noFill/>
              </p:spPr>
              <p:txBody>
                <a:bodyPr wrap="none" rtlCol="0">
                  <a:spAutoFit/>
                </a:bodyPr>
                <a:lstStyle/>
                <a:p>
                  <a:r>
                    <a:rPr lang="en-US" sz="1100" b="1" dirty="0" smtClean="0">
                      <a:latin typeface="Bookman Old Style" panose="02050604050505020204" pitchFamily="18" charset="0"/>
                    </a:rPr>
                    <a:t>88</a:t>
                  </a:r>
                  <a:endParaRPr lang="en-US" sz="1100" b="1" dirty="0">
                    <a:latin typeface="Bookman Old Style" panose="02050604050505020204" pitchFamily="18" charset="0"/>
                  </a:endParaRPr>
                </a:p>
              </p:txBody>
            </p:sp>
            <p:sp>
              <p:nvSpPr>
                <p:cNvPr id="30" name="TextBox 29"/>
                <p:cNvSpPr txBox="1"/>
                <p:nvPr/>
              </p:nvSpPr>
              <p:spPr>
                <a:xfrm>
                  <a:off x="6023277" y="2636792"/>
                  <a:ext cx="316112" cy="338554"/>
                </a:xfrm>
                <a:prstGeom prst="rect">
                  <a:avLst/>
                </a:prstGeom>
                <a:noFill/>
              </p:spPr>
              <p:txBody>
                <a:bodyPr wrap="none" rtlCol="0">
                  <a:spAutoFit/>
                </a:bodyPr>
                <a:lstStyle/>
                <a:p>
                  <a:r>
                    <a:rPr lang="en-US" sz="1600" dirty="0" smtClean="0">
                      <a:latin typeface="Bookman Old Style" panose="02050604050505020204" pitchFamily="18" charset="0"/>
                    </a:rPr>
                    <a:t>Z</a:t>
                  </a:r>
                  <a:endParaRPr lang="en-US" sz="1100" dirty="0">
                    <a:latin typeface="Bookman Old Style" panose="02050604050505020204" pitchFamily="18" charset="0"/>
                  </a:endParaRPr>
                </a:p>
              </p:txBody>
            </p:sp>
          </p:grpSp>
          <p:sp>
            <p:nvSpPr>
              <p:cNvPr id="27" name="Rectangle 26"/>
              <p:cNvSpPr/>
              <p:nvPr/>
            </p:nvSpPr>
            <p:spPr>
              <a:xfrm>
                <a:off x="1785734" y="2263723"/>
                <a:ext cx="2673731" cy="612827"/>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p:cNvSpPr txBox="1"/>
            <p:nvPr/>
          </p:nvSpPr>
          <p:spPr>
            <a:xfrm>
              <a:off x="3862318" y="3152071"/>
              <a:ext cx="614271" cy="369332"/>
            </a:xfrm>
            <a:prstGeom prst="rect">
              <a:avLst/>
            </a:prstGeom>
            <a:noFill/>
          </p:spPr>
          <p:txBody>
            <a:bodyPr wrap="none" rtlCol="0">
              <a:spAutoFit/>
            </a:bodyPr>
            <a:lstStyle/>
            <a:p>
              <a:r>
                <a:rPr lang="en-US" dirty="0" smtClean="0">
                  <a:latin typeface="Bookman Old Style" pitchFamily="18" charset="0"/>
                </a:rPr>
                <a:t>and</a:t>
              </a:r>
              <a:endParaRPr lang="en-US" dirty="0">
                <a:latin typeface="Bookman Old Style" pitchFamily="18" charset="0"/>
              </a:endParaRPr>
            </a:p>
          </p:txBody>
        </p:sp>
      </p:grpSp>
    </p:spTree>
    <p:extLst>
      <p:ext uri="{BB962C8B-B14F-4D97-AF65-F5344CB8AC3E}">
        <p14:creationId xmlns:p14="http://schemas.microsoft.com/office/powerpoint/2010/main" val="225017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85750"/>
            <a:ext cx="8001000" cy="4501237"/>
          </a:xfrm>
          <a:prstGeom prst="rect">
            <a:avLst/>
          </a:prstGeom>
        </p:spPr>
      </p:pic>
      <p:sp>
        <p:nvSpPr>
          <p:cNvPr id="5" name="Rectangle 4"/>
          <p:cNvSpPr/>
          <p:nvPr/>
        </p:nvSpPr>
        <p:spPr>
          <a:xfrm>
            <a:off x="1295400" y="3867150"/>
            <a:ext cx="68580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37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78130" y="209550"/>
            <a:ext cx="8132470" cy="4724400"/>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3400" y="2154019"/>
            <a:ext cx="7816563" cy="646331"/>
          </a:xfrm>
          <a:prstGeom prst="rect">
            <a:avLst/>
          </a:prstGeom>
          <a:noFill/>
        </p:spPr>
        <p:txBody>
          <a:bodyPr wrap="none" rtlCol="0">
            <a:spAutoFit/>
          </a:bodyPr>
          <a:lstStyle/>
          <a:p>
            <a:pPr marL="285750" indent="-285750">
              <a:buFont typeface="Wingdings" pitchFamily="2" charset="2"/>
              <a:buChar char="Ø"/>
            </a:pPr>
            <a:r>
              <a:rPr lang="en-US" dirty="0" smtClean="0">
                <a:latin typeface="Bookman Old Style" pitchFamily="18" charset="0"/>
              </a:rPr>
              <a:t>Thomson passed electricity at high voltage through a gas  at very</a:t>
            </a:r>
          </a:p>
          <a:p>
            <a:r>
              <a:rPr lang="en-US" dirty="0" smtClean="0">
                <a:latin typeface="Bookman Old Style" pitchFamily="18" charset="0"/>
              </a:rPr>
              <a:t>    low pressure taken in a discharge tube.</a:t>
            </a:r>
          </a:p>
        </p:txBody>
      </p:sp>
      <p:sp>
        <p:nvSpPr>
          <p:cNvPr id="6" name="TextBox 5"/>
          <p:cNvSpPr txBox="1"/>
          <p:nvPr/>
        </p:nvSpPr>
        <p:spPr>
          <a:xfrm>
            <a:off x="478130" y="2735818"/>
            <a:ext cx="7188186" cy="369332"/>
          </a:xfrm>
          <a:prstGeom prst="rect">
            <a:avLst/>
          </a:prstGeom>
          <a:noFill/>
        </p:spPr>
        <p:txBody>
          <a:bodyPr wrap="none" rtlCol="0">
            <a:spAutoFit/>
          </a:bodyPr>
          <a:lstStyle/>
          <a:p>
            <a:pPr marL="285750" indent="-285750">
              <a:buFont typeface="Wingdings" pitchFamily="2" charset="2"/>
              <a:buChar char="Ø"/>
            </a:pPr>
            <a:r>
              <a:rPr lang="en-US" dirty="0" smtClean="0">
                <a:latin typeface="Bookman Old Style" pitchFamily="18" charset="0"/>
              </a:rPr>
              <a:t>Streams of minute particles were given out by the cathode. </a:t>
            </a:r>
          </a:p>
        </p:txBody>
      </p:sp>
      <p:sp>
        <p:nvSpPr>
          <p:cNvPr id="7" name="TextBox 6"/>
          <p:cNvSpPr txBox="1"/>
          <p:nvPr/>
        </p:nvSpPr>
        <p:spPr>
          <a:xfrm>
            <a:off x="457200" y="3116818"/>
            <a:ext cx="6242415" cy="369332"/>
          </a:xfrm>
          <a:prstGeom prst="rect">
            <a:avLst/>
          </a:prstGeom>
          <a:noFill/>
        </p:spPr>
        <p:txBody>
          <a:bodyPr wrap="none" rtlCol="0">
            <a:spAutoFit/>
          </a:bodyPr>
          <a:lstStyle/>
          <a:p>
            <a:pPr marL="285750" indent="-285750">
              <a:buFont typeface="Wingdings" pitchFamily="2" charset="2"/>
              <a:buChar char="Ø"/>
            </a:pPr>
            <a:r>
              <a:rPr lang="en-US" dirty="0" smtClean="0">
                <a:latin typeface="Bookman Old Style" pitchFamily="18" charset="0"/>
              </a:rPr>
              <a:t>These streams of particles are called cathode rays. </a:t>
            </a:r>
          </a:p>
        </p:txBody>
      </p:sp>
      <p:sp>
        <p:nvSpPr>
          <p:cNvPr id="8" name="TextBox 7"/>
          <p:cNvSpPr txBox="1"/>
          <p:nvPr/>
        </p:nvSpPr>
        <p:spPr>
          <a:xfrm>
            <a:off x="478130" y="3562350"/>
            <a:ext cx="7810151" cy="646331"/>
          </a:xfrm>
          <a:prstGeom prst="rect">
            <a:avLst/>
          </a:prstGeom>
          <a:noFill/>
        </p:spPr>
        <p:txBody>
          <a:bodyPr wrap="none" rtlCol="0">
            <a:spAutoFit/>
          </a:bodyPr>
          <a:lstStyle/>
          <a:p>
            <a:pPr marL="285750" indent="-285750">
              <a:buFont typeface="Wingdings" pitchFamily="2" charset="2"/>
              <a:buChar char="Ø"/>
            </a:pPr>
            <a:r>
              <a:rPr lang="en-US" dirty="0" smtClean="0">
                <a:latin typeface="Bookman Old Style" pitchFamily="18" charset="0"/>
              </a:rPr>
              <a:t>Cathode rays consist of small negatively charged particles called </a:t>
            </a:r>
          </a:p>
          <a:p>
            <a:r>
              <a:rPr lang="en-US" dirty="0">
                <a:latin typeface="Bookman Old Style" pitchFamily="18" charset="0"/>
              </a:rPr>
              <a:t> </a:t>
            </a:r>
            <a:r>
              <a:rPr lang="en-US" dirty="0" smtClean="0">
                <a:latin typeface="Bookman Old Style" pitchFamily="18" charset="0"/>
              </a:rPr>
              <a:t>   electrons.</a:t>
            </a:r>
          </a:p>
        </p:txBody>
      </p:sp>
      <p:sp>
        <p:nvSpPr>
          <p:cNvPr id="9" name="TextBox 8"/>
          <p:cNvSpPr txBox="1"/>
          <p:nvPr/>
        </p:nvSpPr>
        <p:spPr>
          <a:xfrm>
            <a:off x="478130" y="4135219"/>
            <a:ext cx="8031366" cy="646331"/>
          </a:xfrm>
          <a:prstGeom prst="rect">
            <a:avLst/>
          </a:prstGeom>
          <a:noFill/>
        </p:spPr>
        <p:txBody>
          <a:bodyPr wrap="none" rtlCol="0">
            <a:spAutoFit/>
          </a:bodyPr>
          <a:lstStyle/>
          <a:p>
            <a:pPr marL="285750" indent="-285750">
              <a:buFont typeface="Wingdings" pitchFamily="2" charset="2"/>
              <a:buChar char="Ø"/>
            </a:pPr>
            <a:r>
              <a:rPr lang="en-US" dirty="0" smtClean="0">
                <a:latin typeface="Bookman Old Style" pitchFamily="18" charset="0"/>
              </a:rPr>
              <a:t>Since all the gases form cathode rays it was concluded that all the </a:t>
            </a:r>
          </a:p>
          <a:p>
            <a:r>
              <a:rPr lang="en-US" dirty="0">
                <a:latin typeface="Bookman Old Style" pitchFamily="18" charset="0"/>
              </a:rPr>
              <a:t> </a:t>
            </a:r>
            <a:r>
              <a:rPr lang="en-US" dirty="0" smtClean="0">
                <a:latin typeface="Bookman Old Style" pitchFamily="18" charset="0"/>
              </a:rPr>
              <a:t>  atoms contain negatively charged particles called electrons.</a:t>
            </a:r>
          </a:p>
        </p:txBody>
      </p:sp>
      <p:grpSp>
        <p:nvGrpSpPr>
          <p:cNvPr id="11" name="Group 10"/>
          <p:cNvGrpSpPr/>
          <p:nvPr/>
        </p:nvGrpSpPr>
        <p:grpSpPr>
          <a:xfrm>
            <a:off x="533400" y="338918"/>
            <a:ext cx="2546343" cy="1623232"/>
            <a:chOff x="520707" y="338918"/>
            <a:chExt cx="2317743" cy="1623232"/>
          </a:xfrm>
        </p:grpSpPr>
        <p:sp>
          <p:nvSpPr>
            <p:cNvPr id="12" name="Flowchart: Sequential Access Storage 11"/>
            <p:cNvSpPr/>
            <p:nvPr/>
          </p:nvSpPr>
          <p:spPr>
            <a:xfrm flipH="1">
              <a:off x="520707" y="338918"/>
              <a:ext cx="2317743" cy="1623232"/>
            </a:xfrm>
            <a:prstGeom prst="flowChartMagneticTape">
              <a:avLst/>
            </a:prstGeom>
            <a:solidFill>
              <a:srgbClr val="00FF00"/>
            </a:solidFill>
            <a:ln w="12700">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840517" y="734020"/>
              <a:ext cx="1592161" cy="1200329"/>
            </a:xfrm>
            <a:prstGeom prst="rect">
              <a:avLst/>
            </a:prstGeom>
            <a:noFill/>
          </p:spPr>
          <p:txBody>
            <a:bodyPr wrap="none" rtlCol="0">
              <a:spAutoFit/>
            </a:bodyPr>
            <a:lstStyle/>
            <a:p>
              <a:pPr algn="ctr"/>
              <a:r>
                <a:rPr lang="en-US" b="1" cap="all" dirty="0" smtClean="0">
                  <a:latin typeface="Bookman Old Style" pitchFamily="18" charset="0"/>
                </a:rPr>
                <a:t>Thomson’s </a:t>
              </a:r>
            </a:p>
            <a:p>
              <a:pPr algn="ctr"/>
              <a:r>
                <a:rPr lang="en-US" b="1" cap="all" dirty="0" smtClean="0">
                  <a:latin typeface="Bookman Old Style" pitchFamily="18" charset="0"/>
                </a:rPr>
                <a:t>Atomic</a:t>
              </a:r>
            </a:p>
            <a:p>
              <a:pPr algn="ctr"/>
              <a:r>
                <a:rPr lang="en-US" b="1" cap="all" dirty="0" smtClean="0">
                  <a:latin typeface="Bookman Old Style" pitchFamily="18" charset="0"/>
                </a:rPr>
                <a:t> Model </a:t>
              </a:r>
            </a:p>
            <a:p>
              <a:pPr algn="ctr"/>
              <a:endParaRPr lang="en-US" b="1" cap="all" dirty="0">
                <a:latin typeface="Bookman Old Style" pitchFamily="18" charset="0"/>
              </a:endParaRPr>
            </a:p>
          </p:txBody>
        </p:sp>
      </p:grpSp>
      <p:pic>
        <p:nvPicPr>
          <p:cNvPr id="2050" name="Picture 2" descr="C:\Users\200721\Desktop\ICSE_IX_ATOMIC STRUCTURE\Discovery of electr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13551"/>
            <a:ext cx="3699911" cy="1648599"/>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766529" y="1348796"/>
            <a:ext cx="1668843" cy="968955"/>
            <a:chOff x="6766529" y="1348796"/>
            <a:chExt cx="1668843" cy="968955"/>
          </a:xfrm>
        </p:grpSpPr>
        <p:sp>
          <p:nvSpPr>
            <p:cNvPr id="15" name="Cloud Callout 14"/>
            <p:cNvSpPr/>
            <p:nvPr/>
          </p:nvSpPr>
          <p:spPr>
            <a:xfrm>
              <a:off x="6766529" y="1348796"/>
              <a:ext cx="1668843" cy="968955"/>
            </a:xfrm>
            <a:prstGeom prst="cloudCallout">
              <a:avLst>
                <a:gd name="adj1" fmla="val -12980"/>
                <a:gd name="adj2" fmla="val 115495"/>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926038" y="1463941"/>
              <a:ext cx="1303562" cy="646331"/>
            </a:xfrm>
            <a:prstGeom prst="rect">
              <a:avLst/>
            </a:prstGeom>
          </p:spPr>
          <p:txBody>
            <a:bodyPr wrap="none">
              <a:spAutoFit/>
            </a:bodyPr>
            <a:lstStyle/>
            <a:p>
              <a:r>
                <a:rPr lang="en-US" b="1" dirty="0" smtClean="0">
                  <a:solidFill>
                    <a:srgbClr val="FF0000"/>
                  </a:solidFill>
                  <a:latin typeface="Bookman Old Style" pitchFamily="18" charset="0"/>
                </a:rPr>
                <a:t>Negative </a:t>
              </a:r>
            </a:p>
            <a:p>
              <a:r>
                <a:rPr lang="en-US" b="1" dirty="0" smtClean="0">
                  <a:solidFill>
                    <a:srgbClr val="FF0000"/>
                  </a:solidFill>
                  <a:latin typeface="Bookman Old Style" pitchFamily="18" charset="0"/>
                </a:rPr>
                <a:t>electrode</a:t>
              </a:r>
              <a:endParaRPr lang="en-US" b="1" dirty="0">
                <a:solidFill>
                  <a:srgbClr val="FF0000"/>
                </a:solidFill>
                <a:latin typeface="Bookman Old Style" pitchFamily="18" charset="0"/>
              </a:endParaRPr>
            </a:p>
          </p:txBody>
        </p:sp>
      </p:grpSp>
      <p:grpSp>
        <p:nvGrpSpPr>
          <p:cNvPr id="20" name="Group 19"/>
          <p:cNvGrpSpPr/>
          <p:nvPr/>
        </p:nvGrpSpPr>
        <p:grpSpPr>
          <a:xfrm>
            <a:off x="6781800" y="3034670"/>
            <a:ext cx="1912242" cy="1289680"/>
            <a:chOff x="6683087" y="1188433"/>
            <a:chExt cx="1912242" cy="1289680"/>
          </a:xfrm>
        </p:grpSpPr>
        <p:sp>
          <p:nvSpPr>
            <p:cNvPr id="21" name="Cloud Callout 20"/>
            <p:cNvSpPr/>
            <p:nvPr/>
          </p:nvSpPr>
          <p:spPr>
            <a:xfrm>
              <a:off x="6683087" y="1188433"/>
              <a:ext cx="1835727" cy="1289680"/>
            </a:xfrm>
            <a:prstGeom prst="cloudCallout">
              <a:avLst>
                <a:gd name="adj1" fmla="val -67634"/>
                <a:gd name="adj2" fmla="val -25178"/>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833308" y="1393231"/>
              <a:ext cx="1762021" cy="923330"/>
            </a:xfrm>
            <a:prstGeom prst="rect">
              <a:avLst/>
            </a:prstGeom>
          </p:spPr>
          <p:txBody>
            <a:bodyPr wrap="none">
              <a:spAutoFit/>
            </a:bodyPr>
            <a:lstStyle/>
            <a:p>
              <a:pPr algn="ctr"/>
              <a:r>
                <a:rPr lang="en-US" dirty="0" smtClean="0">
                  <a:latin typeface="Bookman Old Style" pitchFamily="18" charset="0"/>
                </a:rPr>
                <a:t>Because </a:t>
              </a:r>
              <a:r>
                <a:rPr lang="en-US" dirty="0">
                  <a:latin typeface="Bookman Old Style" pitchFamily="18" charset="0"/>
                </a:rPr>
                <a:t>they </a:t>
              </a:r>
              <a:endParaRPr lang="en-US" dirty="0" smtClean="0">
                <a:latin typeface="Bookman Old Style" pitchFamily="18" charset="0"/>
              </a:endParaRPr>
            </a:p>
            <a:p>
              <a:pPr algn="ctr"/>
              <a:r>
                <a:rPr lang="en-US" dirty="0" smtClean="0">
                  <a:latin typeface="Bookman Old Style" pitchFamily="18" charset="0"/>
                </a:rPr>
                <a:t>come </a:t>
              </a:r>
              <a:r>
                <a:rPr lang="en-US" dirty="0">
                  <a:latin typeface="Bookman Old Style" pitchFamily="18" charset="0"/>
                </a:rPr>
                <a:t>out of </a:t>
              </a:r>
              <a:endParaRPr lang="en-US" dirty="0" smtClean="0">
                <a:latin typeface="Bookman Old Style" pitchFamily="18" charset="0"/>
              </a:endParaRPr>
            </a:p>
            <a:p>
              <a:pPr algn="ctr"/>
              <a:r>
                <a:rPr lang="en-US" dirty="0" smtClean="0">
                  <a:latin typeface="Bookman Old Style" pitchFamily="18" charset="0"/>
                </a:rPr>
                <a:t>Cathode</a:t>
              </a:r>
              <a:endParaRPr lang="en-US" b="1" dirty="0">
                <a:solidFill>
                  <a:srgbClr val="FF0000"/>
                </a:solidFill>
                <a:latin typeface="Bookman Old Style" pitchFamily="18" charset="0"/>
              </a:endParaRPr>
            </a:p>
          </p:txBody>
        </p:sp>
      </p:grpSp>
    </p:spTree>
    <p:extLst>
      <p:ext uri="{BB962C8B-B14F-4D97-AF65-F5344CB8AC3E}">
        <p14:creationId xmlns:p14="http://schemas.microsoft.com/office/powerpoint/2010/main" val="343408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p:cTn id="12" dur="500" fill="hold"/>
                                        <p:tgtEl>
                                          <p:spTgt spid="2050"/>
                                        </p:tgtEl>
                                        <p:attrNameLst>
                                          <p:attrName>ppt_w</p:attrName>
                                        </p:attrNameLst>
                                      </p:cBhvr>
                                      <p:tavLst>
                                        <p:tav tm="0">
                                          <p:val>
                                            <p:fltVal val="0"/>
                                          </p:val>
                                        </p:tav>
                                        <p:tav tm="100000">
                                          <p:val>
                                            <p:strVal val="#ppt_w"/>
                                          </p:val>
                                        </p:tav>
                                      </p:tavLst>
                                    </p:anim>
                                    <p:anim calcmode="lin" valueType="num">
                                      <p:cBhvr>
                                        <p:cTn id="13" dur="500" fill="hold"/>
                                        <p:tgtEl>
                                          <p:spTgt spid="2050"/>
                                        </p:tgtEl>
                                        <p:attrNameLst>
                                          <p:attrName>ppt_h</p:attrName>
                                        </p:attrNameLst>
                                      </p:cBhvr>
                                      <p:tavLst>
                                        <p:tav tm="0">
                                          <p:val>
                                            <p:fltVal val="0"/>
                                          </p:val>
                                        </p:tav>
                                        <p:tav tm="100000">
                                          <p:val>
                                            <p:strVal val="#ppt_h"/>
                                          </p:val>
                                        </p:tav>
                                      </p:tavLst>
                                    </p:anim>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38400" y="1708150"/>
            <a:ext cx="2016899" cy="523220"/>
          </a:xfrm>
          <a:prstGeom prst="rect">
            <a:avLst/>
          </a:prstGeom>
          <a:noFill/>
        </p:spPr>
        <p:txBody>
          <a:bodyPr wrap="none" rtlCol="0">
            <a:spAutoFit/>
          </a:bodyPr>
          <a:lstStyle/>
          <a:p>
            <a:r>
              <a:rPr lang="en-US" sz="2800" dirty="0" smtClean="0">
                <a:latin typeface="Algerian" panose="04020705040A02060702" pitchFamily="82" charset="0"/>
              </a:rPr>
              <a:t>MODULE : 3</a:t>
            </a:r>
            <a:endParaRPr lang="en-US" sz="2800" dirty="0">
              <a:latin typeface="Algerian" panose="04020705040A02060702" pitchFamily="82" charset="0"/>
            </a:endParaRPr>
          </a:p>
        </p:txBody>
      </p:sp>
      <p:sp>
        <p:nvSpPr>
          <p:cNvPr id="5" name="Title 7"/>
          <p:cNvSpPr txBox="1">
            <a:spLocks/>
          </p:cNvSpPr>
          <p:nvPr/>
        </p:nvSpPr>
        <p:spPr bwMode="auto">
          <a:xfrm>
            <a:off x="806019" y="2494497"/>
            <a:ext cx="5670981" cy="89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400" dirty="0">
                <a:solidFill>
                  <a:srgbClr val="FF6600"/>
                </a:solidFill>
                <a:latin typeface="Bookman Old Style" pitchFamily="18" charset="0"/>
              </a:rPr>
              <a:t>Canal rays, protons &amp; characteristics</a:t>
            </a:r>
            <a:endParaRPr lang="pt-BR"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0879149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3469</TotalTime>
  <Words>3980</Words>
  <Application>Microsoft Office PowerPoint</Application>
  <PresentationFormat>On-screen Show (16:9)</PresentationFormat>
  <Paragraphs>933</Paragraphs>
  <Slides>72</Slides>
  <Notes>20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72</vt:i4>
      </vt:variant>
    </vt:vector>
  </HeadingPairs>
  <TitlesOfParts>
    <vt:vector size="75" baseType="lpstr">
      <vt:lpstr>Office Theme</vt:lpstr>
      <vt:lpstr>Custom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Chhaya Shirke</dc:creator>
  <cp:lastModifiedBy>User</cp:lastModifiedBy>
  <cp:revision>972</cp:revision>
  <dcterms:created xsi:type="dcterms:W3CDTF">2014-07-26T05:37:27Z</dcterms:created>
  <dcterms:modified xsi:type="dcterms:W3CDTF">2018-03-28T15:38:44Z</dcterms:modified>
</cp:coreProperties>
</file>